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92" r:id="rId5"/>
    <p:sldId id="304" r:id="rId6"/>
    <p:sldId id="296" r:id="rId7"/>
    <p:sldId id="297" r:id="rId8"/>
    <p:sldId id="298" r:id="rId9"/>
    <p:sldId id="299" r:id="rId10"/>
    <p:sldId id="259" r:id="rId11"/>
    <p:sldId id="260" r:id="rId12"/>
    <p:sldId id="300" r:id="rId13"/>
    <p:sldId id="301" r:id="rId14"/>
    <p:sldId id="302" r:id="rId15"/>
    <p:sldId id="294" r:id="rId16"/>
    <p:sldId id="262" r:id="rId17"/>
    <p:sldId id="278" r:id="rId18"/>
    <p:sldId id="263" r:id="rId19"/>
    <p:sldId id="305" r:id="rId20"/>
    <p:sldId id="288" r:id="rId21"/>
    <p:sldId id="266" r:id="rId22"/>
    <p:sldId id="306" r:id="rId23"/>
    <p:sldId id="290" r:id="rId24"/>
    <p:sldId id="307" r:id="rId25"/>
  </p:sldIdLst>
  <p:sldSz cx="9144000" cy="5143500" type="screen16x9"/>
  <p:notesSz cx="6858000" cy="9144000"/>
  <p:embeddedFontLst>
    <p:embeddedFont>
      <p:font typeface="Titillium Web" pitchFamily="2" charset="77"/>
      <p:regular r:id="rId27"/>
      <p:bold r:id="rId28"/>
      <p:italic r:id="rId29"/>
      <p:boldItalic r:id="rId30"/>
    </p:embeddedFont>
    <p:embeddedFont>
      <p:font typeface="Titillium Web ExtraLight" pitchFamily="2" charset="77"/>
      <p:regular r:id="rId31"/>
      <p:bold r:id="rId32"/>
      <p:italic r:id="rId33"/>
      <p:boldItalic r:id="rId34"/>
    </p:embeddedFont>
    <p:embeddedFont>
      <p:font typeface="Titillium Web Light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+iLwuK9DpqPF+W/ZAmPY/Kux6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6"/>
    <p:restoredTop sz="72965"/>
  </p:normalViewPr>
  <p:slideViewPr>
    <p:cSldViewPr snapToGrid="0">
      <p:cViewPr varScale="1">
        <p:scale>
          <a:sx n="107" d="100"/>
          <a:sy n="107" d="100"/>
        </p:scale>
        <p:origin x="54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eismo.ess.washington.edu/ahutko/STATION_METRIC_REPORTS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ismo.ess.washington.edu/ahutko/STATION_METRIC_REPORTS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SQUAC is our Metrics database effort.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We’ve been working on it for over 3 years with lots of lessons learned.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Well documented wiki pages with examples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“</a:t>
            </a:r>
            <a:r>
              <a:rPr lang="en" b="1"/>
              <a:t>agg</a:t>
            </a:r>
            <a:r>
              <a:rPr lang="en"/>
              <a:t>” is the count of metrics that are failing the user-defined thresholds.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We’ll color gradients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We’ll color gradients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25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We’ll color gradients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316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We’ll color gradients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420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We’ll color gradients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235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Map view that looks similar to </a:t>
            </a:r>
            <a:r>
              <a:rPr lang="en-US" dirty="0" err="1"/>
              <a:t>MUSTANGular</a:t>
            </a:r>
            <a:r>
              <a:rPr lang="en-US" dirty="0"/>
              <a:t> because Kyla is the dev who made both.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Here is an overview of what was just set up.  You see:</a:t>
            </a:r>
            <a:b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Some are now out of alarm with the time stamp.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Some have never gone into alarm.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  <a:tabLst/>
              <a:defRPr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Some are in alarm and it shows the number of channels breaching the thresholds.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64926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- measurement upload counts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Is it within a range of two numbers or outside of the range.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 raw measurements or stats of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 Granularity of time windows can be minutes/hours/days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- measurement upload counts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Is it within a range of two numbers or outside of the range.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 raw measurements or stats of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 Granularity of time windows can be minutes/hours/days</a:t>
            </a:r>
          </a:p>
        </p:txBody>
      </p:sp>
    </p:spTree>
    <p:extLst>
      <p:ext uri="{BB962C8B-B14F-4D97-AF65-F5344CB8AC3E}">
        <p14:creationId xmlns:p14="http://schemas.microsoft.com/office/powerpoint/2010/main" val="237081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Wav</a:t>
            </a:r>
            <a:r>
              <a:rPr lang="en-US" dirty="0"/>
              <a:t>Not too dissimilar from MUSTANG but tuned for PNSN as an ANSS RSN (often SMAs) and </a:t>
            </a:r>
            <a:r>
              <a:rPr lang="en-US" dirty="0" err="1"/>
              <a:t>ShakeAlert</a:t>
            </a:r>
            <a:r>
              <a:rPr lang="en-US" dirty="0"/>
              <a:t> partner.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There are many overlapping needs, but still some differences.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Now that we’ve done it, appreciate how much effort goes behind MUSTANG/DQA.</a:t>
            </a: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 err="1"/>
              <a:t>eform</a:t>
            </a:r>
            <a:r>
              <a:rPr lang="en" dirty="0"/>
              <a:t> based thing many are familiar with like power, but those don’t capture “bumps” well.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-16 full time CPUs @PNSN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-power from IRIS MUSTANG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-latency/gaps sniffed at 4 </a:t>
            </a:r>
            <a:r>
              <a:rPr lang="en" dirty="0" err="1"/>
              <a:t>ShakeAlert</a:t>
            </a:r>
            <a:r>
              <a:rPr lang="en" dirty="0"/>
              <a:t> centers on dev machines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-Caltech and Berkeley are contributing trigger counts for different algorithms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611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Email includes all the alarm information including newly breaching channels, as well all breaching channels.</a:t>
            </a: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Can also use as a monitor on metric uploads 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Wingdings" pitchFamily="2" charset="2"/>
              </a:rPr>
              <a:t> tell you if a machine is down or out of memory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Char char="-"/>
            </a:pPr>
            <a:endParaRPr lang="en-US" sz="1100" b="0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862605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287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https://seismo.ess.washington.edu/ahutko/STATION_METRIC_REPORTS/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dirty="0"/>
            </a:br>
            <a:r>
              <a:rPr lang="en" dirty="0"/>
              <a:t>Only PNSN &amp; </a:t>
            </a:r>
            <a:r>
              <a:rPr lang="en" dirty="0" err="1"/>
              <a:t>ShakeAlert</a:t>
            </a:r>
            <a:r>
              <a:rPr lang="en" dirty="0"/>
              <a:t> stations are being sniffed for latency &amp; gap info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These Station Metric Reports have &gt;40k measurements shown.  Red dashed lines show the median value at the 95th percentile worst station in the PNSN for the shown metric aka typical values for a “bad” station.  Colored numbers show % of time measurements exceed the red dashed line…. I.e. % of time it is really bad for that metric.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2526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https://seismo.ess.washington.edu/ahutko/STATION_METRIC_REPORTS/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dirty="0"/>
            </a:br>
            <a:r>
              <a:rPr lang="en" dirty="0"/>
              <a:t>Only PNSN &amp; </a:t>
            </a:r>
            <a:r>
              <a:rPr lang="en" dirty="0" err="1"/>
              <a:t>ShakeAlert</a:t>
            </a:r>
            <a:r>
              <a:rPr lang="en" dirty="0"/>
              <a:t> stations are being sniffed for latency &amp; gap info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These Station Metric Reports have &gt;40k measurements shown.  Red dashed lines show the median value at the 95th percentile worst station in the PNSN for the shown metric aka typical values for a “bad” station.  Colored numbers show % of time measurements exceed the red dashed line…. I.e. % of time it is really bad for that metric.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38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11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3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65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24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55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59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77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46557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13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Google Shape;13;p1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13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Google Shape;47;p1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gif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ctrTitle"/>
          </p:nvPr>
        </p:nvSpPr>
        <p:spPr>
          <a:xfrm>
            <a:off x="79349" y="4722625"/>
            <a:ext cx="2461969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1300" dirty="0">
                <a:latin typeface="Titillium Web Light"/>
                <a:ea typeface="Titillium Web Light"/>
                <a:cs typeface="Titillium Web Light"/>
                <a:sym typeface="Titillium Web Light"/>
              </a:rPr>
              <a:t>PNSN All hands meeting Sep 2022</a:t>
            </a:r>
            <a:endParaRPr sz="1300" baseline="30000" dirty="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160" name="Google Shape;160;p1"/>
          <p:cNvPicPr preferRelativeResize="0"/>
          <p:nvPr/>
        </p:nvPicPr>
        <p:blipFill rotWithShape="1">
          <a:blip r:embed="rId3">
            <a:alphaModFix/>
          </a:blip>
          <a:srcRect l="-5930" t="-7029" r="5928" b="7028"/>
          <a:stretch/>
        </p:blipFill>
        <p:spPr>
          <a:xfrm>
            <a:off x="2177324" y="-84704"/>
            <a:ext cx="4768000" cy="174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8350" y="25000"/>
            <a:ext cx="1610609" cy="17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2234925" y="1691500"/>
            <a:ext cx="46755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300">
                <a:latin typeface="Titillium Web Light"/>
                <a:ea typeface="Titillium Web Light"/>
                <a:cs typeface="Titillium Web Light"/>
                <a:sym typeface="Titillium Web Light"/>
              </a:rPr>
              <a:t>Seismic Quality Assurance Console</a:t>
            </a:r>
            <a:endParaRPr sz="2300" baseline="30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025" y="2404525"/>
            <a:ext cx="2812961" cy="11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3013" y="3857050"/>
            <a:ext cx="3552275" cy="5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3025" y="3530100"/>
            <a:ext cx="2732301" cy="44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7350" y="3064925"/>
            <a:ext cx="837950" cy="9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3025" y="2404525"/>
            <a:ext cx="665000" cy="6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82250" y="2403300"/>
            <a:ext cx="2913050" cy="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>
            <a:spLocks noGrp="1"/>
          </p:cNvSpPr>
          <p:nvPr>
            <p:ph type="ctrTitle"/>
          </p:nvPr>
        </p:nvSpPr>
        <p:spPr>
          <a:xfrm>
            <a:off x="1748550" y="2506338"/>
            <a:ext cx="9807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  <a:t>GUI</a:t>
            </a:r>
            <a:endParaRPr sz="1870" baseline="30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ctrTitle"/>
          </p:nvPr>
        </p:nvSpPr>
        <p:spPr>
          <a:xfrm>
            <a:off x="234775" y="3366375"/>
            <a:ext cx="21330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0" dirty="0" err="1">
                <a:latin typeface="Titillium Web Light"/>
                <a:ea typeface="Titillium Web Light"/>
                <a:cs typeface="Titillium Web Light"/>
                <a:sym typeface="Titillium Web Light"/>
              </a:rPr>
              <a:t>django</a:t>
            </a:r>
            <a:r>
              <a:rPr lang="en" sz="1870" dirty="0">
                <a:latin typeface="Titillium Web Light"/>
                <a:ea typeface="Titillium Web Light"/>
                <a:cs typeface="Titillium Web Light"/>
                <a:sym typeface="Titillium Web Light"/>
              </a:rPr>
              <a:t> backend API</a:t>
            </a:r>
            <a:endParaRPr sz="1870" baseline="30000" dirty="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749500" y="3866775"/>
            <a:ext cx="2311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0">
                <a:latin typeface="Titillium Web Light"/>
                <a:ea typeface="Titillium Web Light"/>
                <a:cs typeface="Titillium Web Light"/>
                <a:sym typeface="Titillium Web Light"/>
              </a:rPr>
              <a:t>simple python read/write scripts</a:t>
            </a:r>
            <a:endParaRPr sz="1870" baseline="30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cxnSp>
        <p:nvCxnSpPr>
          <p:cNvPr id="172" name="Google Shape;172;p1"/>
          <p:cNvCxnSpPr/>
          <p:nvPr/>
        </p:nvCxnSpPr>
        <p:spPr>
          <a:xfrm>
            <a:off x="2234925" y="2845275"/>
            <a:ext cx="1687200" cy="5769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1"/>
          <p:cNvCxnSpPr/>
          <p:nvPr/>
        </p:nvCxnSpPr>
        <p:spPr>
          <a:xfrm>
            <a:off x="2442875" y="3623975"/>
            <a:ext cx="1389600" cy="134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1"/>
          <p:cNvCxnSpPr/>
          <p:nvPr/>
        </p:nvCxnSpPr>
        <p:spPr>
          <a:xfrm rot="10800000" flipH="1">
            <a:off x="2709613" y="4195525"/>
            <a:ext cx="1066800" cy="67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/>
        </p:nvSpPr>
        <p:spPr>
          <a:xfrm>
            <a:off x="522662" y="138610"/>
            <a:ext cx="583063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Table widget: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Single view of multiple metrics over a time window</a:t>
            </a:r>
            <a:endParaRPr sz="16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58E18-32BC-D76B-9DA0-528B00E65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8" y="1245392"/>
            <a:ext cx="8930244" cy="32287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/>
        </p:nvSpPr>
        <p:spPr>
          <a:xfrm>
            <a:off x="2471325" y="105200"/>
            <a:ext cx="5980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Timeline- think: </a:t>
            </a:r>
            <a:r>
              <a:rPr lang="en" sz="1600" b="0" i="0" u="none" strike="noStrike" cap="none" dirty="0" err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SeisNetWatch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 with thresholds/color gradients</a:t>
            </a:r>
            <a:endParaRPr sz="16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986FD-1E2D-2B5B-DF04-388EF8D18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3367"/>
            <a:ext cx="9144000" cy="2776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/>
        </p:nvSpPr>
        <p:spPr>
          <a:xfrm>
            <a:off x="2471325" y="105200"/>
            <a:ext cx="5980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Timeline- think: </a:t>
            </a:r>
            <a:r>
              <a:rPr lang="en" sz="1600" b="0" i="0" u="none" strike="noStrike" cap="none" dirty="0" err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SeisNetWatch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 with thresholds/color gradients</a:t>
            </a:r>
            <a:endParaRPr sz="16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C7784-A3C3-D7D2-B2D7-4CEBC3889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779"/>
            <a:ext cx="9144000" cy="27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/>
        </p:nvSpPr>
        <p:spPr>
          <a:xfrm>
            <a:off x="2471325" y="105200"/>
            <a:ext cx="5980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Timeline- think: </a:t>
            </a:r>
            <a:r>
              <a:rPr lang="en" sz="1600" b="0" i="0" u="none" strike="noStrike" cap="none" dirty="0" err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SeisNetWatch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 with thresholds/color gradients</a:t>
            </a:r>
            <a:endParaRPr sz="16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FC656-1DA4-814A-AD38-3056B05FA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270"/>
            <a:ext cx="9144000" cy="27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2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/>
        </p:nvSpPr>
        <p:spPr>
          <a:xfrm>
            <a:off x="2471325" y="105200"/>
            <a:ext cx="5980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Timeline- think: </a:t>
            </a:r>
            <a:r>
              <a:rPr lang="en" sz="1600" b="0" i="0" u="none" strike="noStrike" cap="none" dirty="0" err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SeisNetWatch</a:t>
            </a:r>
            <a:r>
              <a:rPr lang="en" sz="16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 with thresholds/color gradients</a:t>
            </a:r>
            <a:endParaRPr sz="16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8D4B-236A-900D-8DBF-608D1B284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271"/>
            <a:ext cx="9144000" cy="2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/>
        </p:nvSpPr>
        <p:spPr>
          <a:xfrm>
            <a:off x="2471325" y="105200"/>
            <a:ext cx="5980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Timeline- think: SeisNetWatch with thresholds/color gradients</a:t>
            </a:r>
            <a:endParaRPr sz="1600" b="0" i="0" u="none" strike="noStrike" cap="non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DFF9E-A6DC-5AA1-6A91-A43EB935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78" y="105200"/>
            <a:ext cx="6817893" cy="4919655"/>
          </a:xfrm>
          <a:prstGeom prst="rect">
            <a:avLst/>
          </a:prstGeom>
        </p:spPr>
      </p:pic>
      <p:sp>
        <p:nvSpPr>
          <p:cNvPr id="4" name="Google Shape;198;p5">
            <a:extLst>
              <a:ext uri="{FF2B5EF4-FFF2-40B4-BE49-F238E27FC236}">
                <a16:creationId xmlns:a16="http://schemas.microsoft.com/office/drawing/2014/main" id="{1E98A4E1-8F36-68D2-A330-80188E199DCA}"/>
              </a:ext>
            </a:extLst>
          </p:cNvPr>
          <p:cNvSpPr txBox="1"/>
          <p:nvPr/>
        </p:nvSpPr>
        <p:spPr>
          <a:xfrm>
            <a:off x="273329" y="886992"/>
            <a:ext cx="1602972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Calendar plots!</a:t>
            </a:r>
            <a:endParaRPr sz="16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59959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783770"/>
            <a:ext cx="4227613" cy="345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376" y="258793"/>
            <a:ext cx="2045653" cy="383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60971C-8A1D-DA93-0844-FE651B2E6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899" y="1763684"/>
            <a:ext cx="3865682" cy="3208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DBBC5D-E3EE-B968-16CC-E8476610B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817" y="3097874"/>
            <a:ext cx="1075764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/>
        </p:nvSpPr>
        <p:spPr>
          <a:xfrm>
            <a:off x="123825" y="123350"/>
            <a:ext cx="44955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Alarms</a:t>
            </a:r>
            <a:endParaRPr sz="30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578AC7B5-1C2C-6544-A46B-D110A6A02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8" y="866899"/>
            <a:ext cx="8764150" cy="35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9;p8">
            <a:extLst>
              <a:ext uri="{FF2B5EF4-FFF2-40B4-BE49-F238E27FC236}">
                <a16:creationId xmlns:a16="http://schemas.microsoft.com/office/drawing/2014/main" id="{EA5F3D51-2180-E041-BF6F-1D444D104E0F}"/>
              </a:ext>
            </a:extLst>
          </p:cNvPr>
          <p:cNvSpPr txBox="1"/>
          <p:nvPr/>
        </p:nvSpPr>
        <p:spPr>
          <a:xfrm>
            <a:off x="3745798" y="314867"/>
            <a:ext cx="44955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Alarms</a:t>
            </a:r>
            <a:endParaRPr sz="3000" b="1" i="0" u="none" strike="noStrike" cap="none" dirty="0">
              <a:solidFill>
                <a:srgbClr val="FF0000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02EC8-D55B-5A4A-4958-FBE2962C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5" y="314867"/>
            <a:ext cx="8403509" cy="45137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9;p8">
            <a:extLst>
              <a:ext uri="{FF2B5EF4-FFF2-40B4-BE49-F238E27FC236}">
                <a16:creationId xmlns:a16="http://schemas.microsoft.com/office/drawing/2014/main" id="{EA5F3D51-2180-E041-BF6F-1D444D104E0F}"/>
              </a:ext>
            </a:extLst>
          </p:cNvPr>
          <p:cNvSpPr txBox="1"/>
          <p:nvPr/>
        </p:nvSpPr>
        <p:spPr>
          <a:xfrm>
            <a:off x="3745798" y="314867"/>
            <a:ext cx="44955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Alarms</a:t>
            </a:r>
            <a:endParaRPr sz="3000" b="1" i="0" u="none" strike="noStrike" cap="none" dirty="0">
              <a:solidFill>
                <a:srgbClr val="FF0000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02EC8-D55B-5A4A-4958-FBE2962C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5" y="314867"/>
            <a:ext cx="8403509" cy="4513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3C405-46B4-0A6E-14E6-1984B3A11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42" y="852707"/>
            <a:ext cx="7742712" cy="42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0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/>
          <p:nvPr/>
        </p:nvSpPr>
        <p:spPr>
          <a:xfrm>
            <a:off x="527225" y="123350"/>
            <a:ext cx="44955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What is SQUAC?</a:t>
            </a:r>
            <a:endParaRPr sz="3000" b="0" i="0" u="none" strike="noStrike" cap="non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224125" y="709200"/>
            <a:ext cx="8830200" cy="3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It’s a fancy metrics database &amp; interface tuned for PNSN</a:t>
            </a:r>
            <a:br>
              <a:rPr lang="en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en-US" sz="20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55600"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Metrics: waveform- N big/small bumps, power, noise floor, peak Acc...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SOH- latency, gaps, completeness at datacenter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Variable granularity: 10 min/hourly/daily/monthly</a:t>
            </a:r>
          </a:p>
          <a:p>
            <a:pPr marL="457200" indent="-355600"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Contributor source agnostic; currently 8 sources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endParaRPr lang="en-US" sz="20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5666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/>
        </p:nvSpPr>
        <p:spPr>
          <a:xfrm>
            <a:off x="123825" y="123350"/>
            <a:ext cx="44955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Alarms</a:t>
            </a:r>
            <a:endParaRPr sz="30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A1DD5-94E6-E3F5-ED73-20C1C81C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163" y="220828"/>
            <a:ext cx="5163942" cy="47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3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/>
          <p:nvPr/>
        </p:nvSpPr>
        <p:spPr>
          <a:xfrm>
            <a:off x="5557650" y="313564"/>
            <a:ext cx="3051960" cy="81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Station Metrics Reports</a:t>
            </a:r>
            <a:br>
              <a:rPr lang="en" sz="23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</a:br>
            <a:r>
              <a:rPr lang="en" sz="20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-updated 2x/week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000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-covers last 3 weeks</a:t>
            </a:r>
            <a:endParaRPr sz="20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5C992-27ED-6498-2CA2-B1D888B48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" y="26218"/>
            <a:ext cx="5143500" cy="5143500"/>
          </a:xfrm>
          <a:prstGeom prst="rect">
            <a:avLst/>
          </a:prstGeom>
        </p:spPr>
      </p:pic>
      <p:pic>
        <p:nvPicPr>
          <p:cNvPr id="5" name="Google Shape;243;p11">
            <a:extLst>
              <a:ext uri="{FF2B5EF4-FFF2-40B4-BE49-F238E27FC236}">
                <a16:creationId xmlns:a16="http://schemas.microsoft.com/office/drawing/2014/main" id="{C8174ECC-CAF8-DA75-55DC-F5152B2EF9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2577" y="1555688"/>
            <a:ext cx="3146191" cy="33980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2;p11">
            <a:extLst>
              <a:ext uri="{FF2B5EF4-FFF2-40B4-BE49-F238E27FC236}">
                <a16:creationId xmlns:a16="http://schemas.microsoft.com/office/drawing/2014/main" id="{F0D6510C-6E13-006E-AC37-73B53EE81F12}"/>
              </a:ext>
            </a:extLst>
          </p:cNvPr>
          <p:cNvSpPr txBox="1"/>
          <p:nvPr/>
        </p:nvSpPr>
        <p:spPr>
          <a:xfrm>
            <a:off x="5202878" y="1242204"/>
            <a:ext cx="4572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" sz="9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seismo.ess.washington.edu</a:t>
            </a:r>
            <a:r>
              <a:rPr lang="en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9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ahutko</a:t>
            </a:r>
            <a:r>
              <a:rPr lang="en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/STATION_METRIC_REPORTS/</a:t>
            </a:r>
            <a:endParaRPr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4379"/>
            <a:ext cx="7079673" cy="4603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69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25" y="654300"/>
            <a:ext cx="6274391" cy="4091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/>
          <p:nvPr/>
        </p:nvSpPr>
        <p:spPr>
          <a:xfrm>
            <a:off x="123825" y="-29050"/>
            <a:ext cx="2084985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Use case:</a:t>
            </a:r>
            <a:endParaRPr sz="23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cxnSp>
        <p:nvCxnSpPr>
          <p:cNvPr id="235" name="Google Shape;235;p10"/>
          <p:cNvCxnSpPr/>
          <p:nvPr/>
        </p:nvCxnSpPr>
        <p:spPr>
          <a:xfrm flipH="1">
            <a:off x="873350" y="1959425"/>
            <a:ext cx="393900" cy="426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6" name="Google Shape;236;p10"/>
          <p:cNvSpPr txBox="1"/>
          <p:nvPr/>
        </p:nvSpPr>
        <p:spPr>
          <a:xfrm>
            <a:off x="468550" y="1369300"/>
            <a:ext cx="25773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Techs were informed something wrong w  HNE.</a:t>
            </a:r>
            <a:br>
              <a:rPr lang="en" sz="900" b="0" i="0" u="none" strike="noStrike" cap="non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</a:br>
            <a:r>
              <a:rPr lang="en" sz="900" b="0" i="0" u="none" strike="noStrike" cap="non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pier was coupled to house foundation :-(</a:t>
            </a:r>
            <a:endParaRPr sz="900" b="0" i="0" u="none" strike="noStrike" cap="none">
              <a:solidFill>
                <a:srgbClr val="FF0000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22777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25" y="654300"/>
            <a:ext cx="6274391" cy="4091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/>
          <p:nvPr/>
        </p:nvSpPr>
        <p:spPr>
          <a:xfrm>
            <a:off x="123825" y="-29050"/>
            <a:ext cx="2084985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Use case:</a:t>
            </a:r>
            <a:endParaRPr sz="23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cxnSp>
        <p:nvCxnSpPr>
          <p:cNvPr id="235" name="Google Shape;235;p10"/>
          <p:cNvCxnSpPr/>
          <p:nvPr/>
        </p:nvCxnSpPr>
        <p:spPr>
          <a:xfrm flipH="1">
            <a:off x="873350" y="1959425"/>
            <a:ext cx="393900" cy="426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6" name="Google Shape;236;p10"/>
          <p:cNvSpPr txBox="1"/>
          <p:nvPr/>
        </p:nvSpPr>
        <p:spPr>
          <a:xfrm>
            <a:off x="468550" y="1369300"/>
            <a:ext cx="25773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Techs were informed something wrong w  HNE.</a:t>
            </a:r>
            <a:br>
              <a:rPr lang="en" sz="900" b="0" i="0" u="none" strike="noStrike" cap="non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</a:br>
            <a:r>
              <a:rPr lang="en" sz="900" b="0" i="0" u="none" strike="noStrike" cap="none">
                <a:solidFill>
                  <a:srgbClr val="FF0000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pier was coupled to house foundation :-(</a:t>
            </a:r>
            <a:endParaRPr sz="900" b="0" i="0" u="none" strike="noStrike" cap="none">
              <a:solidFill>
                <a:srgbClr val="FF0000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C4F81-7BB2-C384-150A-2E8F6FFD2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110" y="0"/>
            <a:ext cx="6051389" cy="4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/>
          <p:nvPr/>
        </p:nvSpPr>
        <p:spPr>
          <a:xfrm>
            <a:off x="527225" y="123350"/>
            <a:ext cx="44955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What is SQUAC?</a:t>
            </a:r>
            <a:endParaRPr sz="3000" b="0" i="0" u="none" strike="noStrike" cap="none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224125" y="709200"/>
            <a:ext cx="8830200" cy="3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It’s a fancy metrics database &amp; interface tuned for PNSN</a:t>
            </a:r>
            <a:br>
              <a:rPr lang="en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en" sz="20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55600"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Metrics: waveform- N big/small bumps, power, noise floor, peak Acc...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SOH- latency, gaps, completeness at datacenter</a:t>
            </a:r>
          </a:p>
          <a:p>
            <a:pPr marL="457200" lvl="0">
              <a:spcBef>
                <a:spcPts val="600"/>
              </a:spcBef>
              <a:buSzPts val="2000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Variable granularity: 10 min/hourly/daily/monthly</a:t>
            </a:r>
            <a:endParaRPr lang="en-US" sz="20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indent="-355600"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Contributor source agnostic; currently 8 sources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AWS EC2 w RDS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db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2-10 servers (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autoscaled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), S3 archive ~$500/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</a:t>
            </a:r>
            <a:endParaRPr lang="en-US" sz="20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~2 Billion measurements (400 GB)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-US" sz="20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9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Million measurements/day (&gt;100/sec)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Performance: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Create_or_overwrite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~80 measurements/sec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                   Read ~500 measurements/sec</a:t>
            </a:r>
          </a:p>
        </p:txBody>
      </p:sp>
    </p:spTree>
    <p:extLst>
      <p:ext uri="{BB962C8B-B14F-4D97-AF65-F5344CB8AC3E}">
        <p14:creationId xmlns:p14="http://schemas.microsoft.com/office/powerpoint/2010/main" val="378986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/>
        </p:nvSpPr>
        <p:spPr>
          <a:xfrm>
            <a:off x="2360725" y="-283111"/>
            <a:ext cx="601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Creating your channel group</a:t>
            </a:r>
            <a:endParaRPr sz="30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B6432-5714-E663-81B4-68BF13B5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05" y="574289"/>
            <a:ext cx="6737697" cy="4337886"/>
          </a:xfrm>
          <a:prstGeom prst="rect">
            <a:avLst/>
          </a:prstGeom>
        </p:spPr>
      </p:pic>
      <p:cxnSp>
        <p:nvCxnSpPr>
          <p:cNvPr id="5" name="Google Shape;172;p1">
            <a:extLst>
              <a:ext uri="{FF2B5EF4-FFF2-40B4-BE49-F238E27FC236}">
                <a16:creationId xmlns:a16="http://schemas.microsoft.com/office/drawing/2014/main" id="{5AE29745-EC50-608C-4D7A-905B033C2568}"/>
              </a:ext>
            </a:extLst>
          </p:cNvPr>
          <p:cNvCxnSpPr>
            <a:cxnSpLocks/>
          </p:cNvCxnSpPr>
          <p:nvPr/>
        </p:nvCxnSpPr>
        <p:spPr>
          <a:xfrm flipH="1">
            <a:off x="5510151" y="2144238"/>
            <a:ext cx="2101933" cy="855023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70;p1">
            <a:extLst>
              <a:ext uri="{FF2B5EF4-FFF2-40B4-BE49-F238E27FC236}">
                <a16:creationId xmlns:a16="http://schemas.microsoft.com/office/drawing/2014/main" id="{0246D349-C898-4B64-0DA0-B49203008E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8305" y="1594530"/>
            <a:ext cx="21330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870" dirty="0">
                <a:latin typeface="Titillium Web Light"/>
                <a:ea typeface="Titillium Web Light"/>
                <a:cs typeface="Titillium Web Light"/>
                <a:sym typeface="Titillium Web Light"/>
              </a:rPr>
              <a:t>A</a:t>
            </a:r>
            <a:r>
              <a:rPr lang="en" sz="1870" dirty="0" err="1">
                <a:latin typeface="Titillium Web Light"/>
                <a:ea typeface="Titillium Web Light"/>
                <a:cs typeface="Titillium Web Light"/>
                <a:sym typeface="Titillium Web Light"/>
              </a:rPr>
              <a:t>utomagical</a:t>
            </a:r>
            <a:r>
              <a:rPr lang="en" sz="1870" dirty="0">
                <a:latin typeface="Titillium Web Light"/>
                <a:ea typeface="Titillium Web Light"/>
                <a:cs typeface="Titillium Web Light"/>
                <a:sym typeface="Titillium Web Light"/>
              </a:rPr>
              <a:t> updating</a:t>
            </a:r>
            <a:endParaRPr sz="1870" baseline="30000" dirty="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235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/>
        </p:nvSpPr>
        <p:spPr>
          <a:xfrm>
            <a:off x="59376" y="963798"/>
            <a:ext cx="2612570" cy="185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Dozens of metrics: latency, gaps, waveform quality, noise levels, </a:t>
            </a:r>
            <a:br>
              <a:rPr lang="en-US" sz="18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</a:br>
            <a:r>
              <a:rPr lang="en-US" sz="18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N bumps, N triggers</a:t>
            </a:r>
            <a:endParaRPr sz="18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96264-8E31-FB67-8E67-F875F569F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1" y="516254"/>
            <a:ext cx="6343303" cy="41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/>
        </p:nvSpPr>
        <p:spPr>
          <a:xfrm>
            <a:off x="1790709" y="49396"/>
            <a:ext cx="6014700" cy="55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Creating widgets in your dashboard</a:t>
            </a:r>
            <a:endParaRPr sz="30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D32A5-62BF-46AD-C205-009674F8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14" y="700117"/>
            <a:ext cx="7325572" cy="41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/>
        </p:nvSpPr>
        <p:spPr>
          <a:xfrm>
            <a:off x="1790709" y="49396"/>
            <a:ext cx="6014700" cy="55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Creating widgets in your dashboard</a:t>
            </a:r>
            <a:endParaRPr sz="30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8FA91-1BA0-21B6-93A5-31BF3BC9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14" y="561950"/>
            <a:ext cx="7325572" cy="460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/>
        </p:nvSpPr>
        <p:spPr>
          <a:xfrm>
            <a:off x="1790709" y="49396"/>
            <a:ext cx="6014700" cy="55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Creating widgets in your dashboard</a:t>
            </a:r>
            <a:endParaRPr sz="30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5C4FD-15AB-A43F-ADDE-45B6A8996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39" y="557243"/>
            <a:ext cx="6344470" cy="45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/>
        </p:nvSpPr>
        <p:spPr>
          <a:xfrm>
            <a:off x="1790709" y="49396"/>
            <a:ext cx="6014700" cy="55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Creating widgets in your dashboard</a:t>
            </a:r>
            <a:endParaRPr sz="3000" b="0" i="0" u="none" strike="noStrike" cap="none" dirty="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93174E-F1A6-65EB-5783-815A31F2D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12" y="605640"/>
            <a:ext cx="6211376" cy="44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84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915</Words>
  <Application>Microsoft Macintosh PowerPoint</Application>
  <PresentationFormat>On-screen Show (16:9)</PresentationFormat>
  <Paragraphs>98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Titillium Web Light</vt:lpstr>
      <vt:lpstr>Titillium Web</vt:lpstr>
      <vt:lpstr>Arial</vt:lpstr>
      <vt:lpstr>Titillium Web ExtraLight</vt:lpstr>
      <vt:lpstr>Simple Light</vt:lpstr>
      <vt:lpstr>PNSN All hands meeting Sep 2022</vt:lpstr>
      <vt:lpstr>PowerPoint Presentation</vt:lpstr>
      <vt:lpstr>PowerPoint Presentation</vt:lpstr>
      <vt:lpstr>Automagical updating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Hutko</cp:lastModifiedBy>
  <cp:revision>38</cp:revision>
  <dcterms:modified xsi:type="dcterms:W3CDTF">2022-09-29T16:21:53Z</dcterms:modified>
</cp:coreProperties>
</file>