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19"/>
  </p:notesMasterIdLst>
  <p:sldIdLst>
    <p:sldId id="256" r:id="rId2"/>
    <p:sldId id="261" r:id="rId3"/>
    <p:sldId id="262" r:id="rId4"/>
    <p:sldId id="263" r:id="rId5"/>
    <p:sldId id="274" r:id="rId6"/>
    <p:sldId id="281" r:id="rId7"/>
    <p:sldId id="282" r:id="rId8"/>
    <p:sldId id="266" r:id="rId9"/>
    <p:sldId id="275" r:id="rId10"/>
    <p:sldId id="267" r:id="rId11"/>
    <p:sldId id="277" r:id="rId12"/>
    <p:sldId id="278" r:id="rId13"/>
    <p:sldId id="280" r:id="rId14"/>
    <p:sldId id="268" r:id="rId15"/>
    <p:sldId id="269" r:id="rId16"/>
    <p:sldId id="270"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50B"/>
    <a:srgbClr val="242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57538"/>
  </p:normalViewPr>
  <p:slideViewPr>
    <p:cSldViewPr snapToGrid="0">
      <p:cViewPr varScale="1">
        <p:scale>
          <a:sx n="69" d="100"/>
          <a:sy n="69" d="100"/>
        </p:scale>
        <p:origin x="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9CB7A-9236-1848-89E0-9E02F8A560F1}" type="datetimeFigureOut">
              <a:rPr lang="en-US" smtClean="0"/>
              <a:t>4/19/23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4F3E3-546F-0745-B268-9EA9C9BF0907}" type="slidenum">
              <a:rPr lang="en-US" smtClean="0"/>
              <a:t>‹#›</a:t>
            </a:fld>
            <a:endParaRPr lang="en-US"/>
          </a:p>
        </p:txBody>
      </p:sp>
    </p:spTree>
    <p:extLst>
      <p:ext uri="{BB962C8B-B14F-4D97-AF65-F5344CB8AC3E}">
        <p14:creationId xmlns:p14="http://schemas.microsoft.com/office/powerpoint/2010/main" val="104268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realize we’re reinventing the wheel and there are other systems like Mustang, but those were initially turned for the high quality GSN broadband network. As an RSN and </a:t>
            </a:r>
            <a:r>
              <a:rPr lang="en-US" dirty="0" err="1"/>
              <a:t>ShakeAlert</a:t>
            </a:r>
            <a:r>
              <a:rPr lang="en-US" dirty="0"/>
              <a:t> partner with both broadbands and strong motions, many in urban areas, those systems didn’t meet our needs.</a:t>
            </a:r>
          </a:p>
        </p:txBody>
      </p:sp>
      <p:sp>
        <p:nvSpPr>
          <p:cNvPr id="4" name="Slide Number Placeholder 3"/>
          <p:cNvSpPr>
            <a:spLocks noGrp="1"/>
          </p:cNvSpPr>
          <p:nvPr>
            <p:ph type="sldNum" sz="quarter" idx="5"/>
          </p:nvPr>
        </p:nvSpPr>
        <p:spPr/>
        <p:txBody>
          <a:bodyPr/>
          <a:lstStyle/>
          <a:p>
            <a:fld id="{2684F3E3-546F-0745-B268-9EA9C9BF0907}" type="slidenum">
              <a:rPr lang="en-US" smtClean="0"/>
              <a:t>1</a:t>
            </a:fld>
            <a:endParaRPr lang="en-US"/>
          </a:p>
        </p:txBody>
      </p:sp>
    </p:spTree>
    <p:extLst>
      <p:ext uri="{BB962C8B-B14F-4D97-AF65-F5344CB8AC3E}">
        <p14:creationId xmlns:p14="http://schemas.microsoft.com/office/powerpoint/2010/main" val="364516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In this graph and most of the widget plots, hovering over lines or points will bring up more detailed info.</a:t>
            </a:r>
            <a:endParaRPr lang="en-US" dirty="0"/>
          </a:p>
        </p:txBody>
      </p:sp>
      <p:sp>
        <p:nvSpPr>
          <p:cNvPr id="4" name="Slide Number Placeholder 3"/>
          <p:cNvSpPr>
            <a:spLocks noGrp="1"/>
          </p:cNvSpPr>
          <p:nvPr>
            <p:ph type="sldNum" sz="quarter" idx="5"/>
          </p:nvPr>
        </p:nvSpPr>
        <p:spPr/>
        <p:txBody>
          <a:bodyPr/>
          <a:lstStyle/>
          <a:p>
            <a:fld id="{2684F3E3-546F-0745-B268-9EA9C9BF0907}" type="slidenum">
              <a:rPr lang="en-US" smtClean="0"/>
              <a:t>13</a:t>
            </a:fld>
            <a:endParaRPr lang="en-US"/>
          </a:p>
        </p:txBody>
      </p:sp>
    </p:spTree>
    <p:extLst>
      <p:ext uri="{BB962C8B-B14F-4D97-AF65-F5344CB8AC3E}">
        <p14:creationId xmlns:p14="http://schemas.microsoft.com/office/powerpoint/2010/main" val="388886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This is similar to a dashboard, but just a static image generated twice a week looking back at the last 4 weeks and put up on a webpage.  These quick pre-generated images have been very useful. In this case, you can see in the noise floor the green trace (East component) clearly has an issue. The concrete pier at this site was accidentally coupled to the house's foundation on the other side of which was a fridge</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Generated for every station in ANSS twice a week looking back in time three weeks.</a:t>
            </a:r>
            <a:endParaRPr lang="en-US" dirty="0"/>
          </a:p>
        </p:txBody>
      </p:sp>
      <p:sp>
        <p:nvSpPr>
          <p:cNvPr id="4" name="Slide Number Placeholder 3"/>
          <p:cNvSpPr>
            <a:spLocks noGrp="1"/>
          </p:cNvSpPr>
          <p:nvPr>
            <p:ph type="sldNum" sz="quarter" idx="5"/>
          </p:nvPr>
        </p:nvSpPr>
        <p:spPr/>
        <p:txBody>
          <a:bodyPr/>
          <a:lstStyle/>
          <a:p>
            <a:fld id="{2684F3E3-546F-0745-B268-9EA9C9BF0907}" type="slidenum">
              <a:rPr lang="en-US" smtClean="0"/>
              <a:t>14</a:t>
            </a:fld>
            <a:endParaRPr lang="en-US"/>
          </a:p>
        </p:txBody>
      </p:sp>
    </p:spTree>
    <p:extLst>
      <p:ext uri="{BB962C8B-B14F-4D97-AF65-F5344CB8AC3E}">
        <p14:creationId xmlns:p14="http://schemas.microsoft.com/office/powerpoint/2010/main" val="72722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22222"/>
                </a:solidFill>
                <a:effectLst/>
                <a:latin typeface="Arial" panose="020B0604020202020204" pitchFamily="34" charset="0"/>
              </a:rPr>
              <a:t>Heres</a:t>
            </a:r>
            <a:r>
              <a:rPr lang="en-US" b="0" i="0" dirty="0">
                <a:solidFill>
                  <a:srgbClr val="222222"/>
                </a:solidFill>
                <a:effectLst/>
                <a:latin typeface="Arial" panose="020B0604020202020204" pitchFamily="34" charset="0"/>
              </a:rPr>
              <a:t> an example of data mining using </a:t>
            </a:r>
            <a:r>
              <a:rPr lang="en-US" b="0" i="0" dirty="0" err="1">
                <a:solidFill>
                  <a:srgbClr val="222222"/>
                </a:solidFill>
                <a:effectLst/>
                <a:latin typeface="Arial" panose="020B0604020202020204" pitchFamily="34" charset="0"/>
              </a:rPr>
              <a:t>squac</a:t>
            </a:r>
            <a:r>
              <a:rPr lang="en-US" b="0" i="0" dirty="0">
                <a:solidFill>
                  <a:srgbClr val="222222"/>
                </a:solidFill>
                <a:effectLst/>
                <a:latin typeface="Arial" panose="020B0604020202020204" pitchFamily="34" charset="0"/>
              </a:rPr>
              <a:t> to help siters know what the minimum distance to keep away from roads is.  The answer is about 50m and that is true when you're counting bumps triggering the </a:t>
            </a:r>
            <a:r>
              <a:rPr lang="en-US" b="0" i="0" dirty="0" err="1">
                <a:solidFill>
                  <a:srgbClr val="222222"/>
                </a:solidFill>
                <a:effectLst/>
                <a:latin typeface="Arial" panose="020B0604020202020204" pitchFamily="34" charset="0"/>
              </a:rPr>
              <a:t>ShakeAlert</a:t>
            </a:r>
            <a:r>
              <a:rPr lang="en-US" b="0" i="0" dirty="0">
                <a:solidFill>
                  <a:srgbClr val="222222"/>
                </a:solidFill>
                <a:effectLst/>
                <a:latin typeface="Arial" panose="020B0604020202020204" pitchFamily="34" charset="0"/>
              </a:rPr>
              <a:t> algorithm like in this plot or when you look at background noise levels and are concerned with triggering rates and detection thresholds appropriate for an RSN.</a:t>
            </a:r>
            <a:endParaRPr lang="en-US" dirty="0"/>
          </a:p>
        </p:txBody>
      </p:sp>
      <p:sp>
        <p:nvSpPr>
          <p:cNvPr id="4" name="Slide Number Placeholder 3"/>
          <p:cNvSpPr>
            <a:spLocks noGrp="1"/>
          </p:cNvSpPr>
          <p:nvPr>
            <p:ph type="sldNum" sz="quarter" idx="5"/>
          </p:nvPr>
        </p:nvSpPr>
        <p:spPr/>
        <p:txBody>
          <a:bodyPr/>
          <a:lstStyle/>
          <a:p>
            <a:fld id="{2684F3E3-546F-0745-B268-9EA9C9BF0907}" type="slidenum">
              <a:rPr lang="en-US" smtClean="0"/>
              <a:t>15</a:t>
            </a:fld>
            <a:endParaRPr lang="en-US"/>
          </a:p>
        </p:txBody>
      </p:sp>
    </p:spTree>
    <p:extLst>
      <p:ext uri="{BB962C8B-B14F-4D97-AF65-F5344CB8AC3E}">
        <p14:creationId xmlns:p14="http://schemas.microsoft.com/office/powerpoint/2010/main" val="351537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Widget example where you can peek at </a:t>
            </a:r>
            <a:r>
              <a:rPr lang="en-US" b="0" i="0" dirty="0" err="1">
                <a:solidFill>
                  <a:srgbClr val="222222"/>
                </a:solidFill>
                <a:effectLst/>
                <a:latin typeface="Arial" panose="020B0604020202020204" pitchFamily="34" charset="0"/>
              </a:rPr>
              <a:t>ShakeAlert</a:t>
            </a:r>
            <a:r>
              <a:rPr lang="en-US" b="0" i="0" dirty="0">
                <a:solidFill>
                  <a:srgbClr val="222222"/>
                </a:solidFill>
                <a:effectLst/>
                <a:latin typeface="Arial" panose="020B0604020202020204" pitchFamily="34" charset="0"/>
              </a:rPr>
              <a:t> station acceptance status in real-time over whatever time period you want.</a:t>
            </a:r>
            <a:endParaRPr lang="en-US" dirty="0"/>
          </a:p>
        </p:txBody>
      </p:sp>
      <p:sp>
        <p:nvSpPr>
          <p:cNvPr id="4" name="Slide Number Placeholder 3"/>
          <p:cNvSpPr>
            <a:spLocks noGrp="1"/>
          </p:cNvSpPr>
          <p:nvPr>
            <p:ph type="sldNum" sz="quarter" idx="5"/>
          </p:nvPr>
        </p:nvSpPr>
        <p:spPr/>
        <p:txBody>
          <a:bodyPr/>
          <a:lstStyle/>
          <a:p>
            <a:fld id="{2684F3E3-546F-0745-B268-9EA9C9BF0907}" type="slidenum">
              <a:rPr lang="en-US" smtClean="0"/>
              <a:t>16</a:t>
            </a:fld>
            <a:endParaRPr lang="en-US"/>
          </a:p>
        </p:txBody>
      </p:sp>
    </p:spTree>
    <p:extLst>
      <p:ext uri="{BB962C8B-B14F-4D97-AF65-F5344CB8AC3E}">
        <p14:creationId xmlns:p14="http://schemas.microsoft.com/office/powerpoint/2010/main" val="306711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Before starting we played w Tableau and other packages which were too slow and we needed something that can instantly scale up.  This was a few years ago, and maybe things have changed with other APIs/software packages, but we’ve found AWS databases to be very high performance regardless of request load for both uploads </a:t>
            </a:r>
            <a:r>
              <a:rPr lang="en-US" b="0" i="0">
                <a:solidFill>
                  <a:srgbClr val="222222"/>
                </a:solidFill>
                <a:effectLst/>
                <a:latin typeface="Arial" panose="020B0604020202020204" pitchFamily="34" charset="0"/>
              </a:rPr>
              <a:t>and downloads.</a:t>
            </a:r>
            <a:endParaRPr lang="en-US" dirty="0"/>
          </a:p>
        </p:txBody>
      </p:sp>
      <p:sp>
        <p:nvSpPr>
          <p:cNvPr id="4" name="Slide Number Placeholder 3"/>
          <p:cNvSpPr>
            <a:spLocks noGrp="1"/>
          </p:cNvSpPr>
          <p:nvPr>
            <p:ph type="sldNum" sz="quarter" idx="5"/>
          </p:nvPr>
        </p:nvSpPr>
        <p:spPr/>
        <p:txBody>
          <a:bodyPr/>
          <a:lstStyle/>
          <a:p>
            <a:fld id="{2684F3E3-546F-0745-B268-9EA9C9BF0907}" type="slidenum">
              <a:rPr lang="en-US" smtClean="0"/>
              <a:t>17</a:t>
            </a:fld>
            <a:endParaRPr lang="en-US"/>
          </a:p>
        </p:txBody>
      </p:sp>
    </p:spTree>
    <p:extLst>
      <p:ext uri="{BB962C8B-B14F-4D97-AF65-F5344CB8AC3E}">
        <p14:creationId xmlns:p14="http://schemas.microsoft.com/office/powerpoint/2010/main" val="367675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Squac</a:t>
            </a:r>
            <a:r>
              <a:rPr lang="en-US" dirty="0"/>
              <a:t> -&gt; angular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Squacapi</a:t>
            </a:r>
            <a:r>
              <a:rPr lang="en-US" dirty="0"/>
              <a:t> -&gt; Django python web framework, scalable!!</a:t>
            </a:r>
          </a:p>
          <a:p>
            <a:r>
              <a:rPr lang="en-US" dirty="0" err="1"/>
              <a:t>Squacapi_client</a:t>
            </a:r>
            <a:r>
              <a:rPr lang="en-US" dirty="0"/>
              <a:t> -&gt; data mining</a:t>
            </a:r>
          </a:p>
        </p:txBody>
      </p:sp>
      <p:sp>
        <p:nvSpPr>
          <p:cNvPr id="4" name="Slide Number Placeholder 3"/>
          <p:cNvSpPr>
            <a:spLocks noGrp="1"/>
          </p:cNvSpPr>
          <p:nvPr>
            <p:ph type="sldNum" sz="quarter" idx="5"/>
          </p:nvPr>
        </p:nvSpPr>
        <p:spPr/>
        <p:txBody>
          <a:bodyPr/>
          <a:lstStyle/>
          <a:p>
            <a:fld id="{2684F3E3-546F-0745-B268-9EA9C9BF0907}" type="slidenum">
              <a:rPr lang="en-US" smtClean="0"/>
              <a:t>2</a:t>
            </a:fld>
            <a:endParaRPr lang="en-US"/>
          </a:p>
        </p:txBody>
      </p:sp>
    </p:spTree>
    <p:extLst>
      <p:ext uri="{BB962C8B-B14F-4D97-AF65-F5344CB8AC3E}">
        <p14:creationId xmlns:p14="http://schemas.microsoft.com/office/powerpoint/2010/main" val="90258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11 million – these come from every station in ANSS</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Channel groups- early on we found that different user groups had different channel grouping needs.  Managers cared about entire networks and NET codes were good enough to group, while techs tended to "own "subsets of stations.  SQUAC was built around the channel group concept from day 1 which has its pros and cons.</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Originally hosting the </a:t>
            </a:r>
            <a:r>
              <a:rPr lang="en-US" b="0" i="0" dirty="0" err="1">
                <a:solidFill>
                  <a:srgbClr val="222222"/>
                </a:solidFill>
                <a:effectLst/>
                <a:latin typeface="Arial" panose="020B0604020202020204" pitchFamily="34" charset="0"/>
              </a:rPr>
              <a:t>db</a:t>
            </a:r>
            <a:r>
              <a:rPr lang="en-US" b="0" i="0" dirty="0">
                <a:solidFill>
                  <a:srgbClr val="222222"/>
                </a:solidFill>
                <a:effectLst/>
                <a:latin typeface="Arial" panose="020B0604020202020204" pitchFamily="34" charset="0"/>
              </a:rPr>
              <a:t> locally but it was very slow, </a:t>
            </a:r>
            <a:r>
              <a:rPr lang="en-US" b="0" i="0" dirty="0" err="1">
                <a:solidFill>
                  <a:srgbClr val="222222"/>
                </a:solidFill>
                <a:effectLst/>
                <a:latin typeface="Arial" panose="020B0604020202020204" pitchFamily="34" charset="0"/>
              </a:rPr>
              <a:t>aws</a:t>
            </a:r>
            <a:r>
              <a:rPr lang="en-US" b="0" i="0" dirty="0">
                <a:solidFill>
                  <a:srgbClr val="222222"/>
                </a:solidFill>
                <a:effectLst/>
                <a:latin typeface="Arial" panose="020B0604020202020204" pitchFamily="34" charset="0"/>
              </a:rPr>
              <a:t> allows for more flexible and responsive scaling</a:t>
            </a:r>
          </a:p>
          <a:p>
            <a:endParaRPr lang="en-US" b="0" i="0" dirty="0">
              <a:solidFill>
                <a:srgbClr val="222222"/>
              </a:solidFill>
              <a:effectLst/>
              <a:latin typeface="Arial" panose="020B0604020202020204" pitchFamily="34" charset="0"/>
            </a:endParaRPr>
          </a:p>
          <a:p>
            <a:r>
              <a:rPr lang="en-US" b="0" i="0" dirty="0" err="1">
                <a:solidFill>
                  <a:srgbClr val="222222"/>
                </a:solidFill>
                <a:effectLst/>
                <a:latin typeface="Arial" panose="020B0604020202020204" pitchFamily="34" charset="0"/>
              </a:rPr>
              <a:t>Rds</a:t>
            </a:r>
            <a:r>
              <a:rPr lang="en-US" b="0" i="0" dirty="0">
                <a:solidFill>
                  <a:srgbClr val="222222"/>
                </a:solidFill>
                <a:effectLst/>
                <a:latin typeface="Arial" panose="020B0604020202020204" pitchFamily="34" charset="0"/>
              </a:rPr>
              <a:t> – </a:t>
            </a:r>
            <a:r>
              <a:rPr lang="en-US" b="0" i="0" dirty="0" err="1">
                <a:solidFill>
                  <a:srgbClr val="222222"/>
                </a:solidFill>
                <a:effectLst/>
                <a:latin typeface="Arial" panose="020B0604020202020204" pitchFamily="34" charset="0"/>
              </a:rPr>
              <a:t>postgres</a:t>
            </a:r>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Total metrics: 77</a:t>
            </a:r>
          </a:p>
          <a:p>
            <a:r>
              <a:rPr lang="en-US" b="0" i="0" dirty="0">
                <a:solidFill>
                  <a:srgbClr val="222222"/>
                </a:solidFill>
                <a:effectLst/>
                <a:latin typeface="Arial" panose="020B0604020202020204" pitchFamily="34" charset="0"/>
              </a:rPr>
              <a:t>Total channels: ~40k (37 networks)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Total </a:t>
            </a:r>
            <a:r>
              <a:rPr lang="en-US" dirty="0" err="1">
                <a:solidFill>
                  <a:srgbClr val="F2F2F2"/>
                </a:solidFill>
                <a:effectLst/>
                <a:latin typeface="Monaco" pitchFamily="2" charset="77"/>
              </a:rPr>
              <a:t>squacapi_production</a:t>
            </a:r>
            <a:r>
              <a:rPr lang="en-US" dirty="0">
                <a:solidFill>
                  <a:srgbClr val="F2F2F2"/>
                </a:solidFill>
                <a:effectLst/>
                <a:latin typeface="Monaco" pitchFamily="2" charset="77"/>
              </a:rPr>
              <a:t> size: 822 GB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Monaco" pitchFamily="2" charset="77"/>
              </a:rPr>
              <a:t>Archives back to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2F2F2"/>
                </a:solidFill>
                <a:effectLst/>
                <a:latin typeface="Monaco" pitchFamily="2" charset="77"/>
              </a:rPr>
              <a:t>Ec2: </a:t>
            </a:r>
            <a:r>
              <a:rPr lang="en-US" b="0" i="0" dirty="0">
                <a:solidFill>
                  <a:srgbClr val="16191F"/>
                </a:solidFill>
                <a:effectLst/>
                <a:latin typeface="Amazon Ember"/>
              </a:rPr>
              <a:t>t3a.large</a:t>
            </a:r>
            <a:endParaRPr lang="en-US" b="0" i="0" dirty="0">
              <a:solidFill>
                <a:srgbClr val="F2F2F2"/>
              </a:solidFill>
              <a:effectLst/>
              <a:latin typeface="Monaco"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2F2F2"/>
                </a:solidFill>
                <a:effectLst/>
                <a:latin typeface="Monaco" pitchFamily="2" charset="77"/>
              </a:rPr>
              <a:t>RDS: </a:t>
            </a:r>
            <a:r>
              <a:rPr lang="en-US" b="0" i="0" dirty="0">
                <a:solidFill>
                  <a:srgbClr val="16191F"/>
                </a:solidFill>
                <a:effectLst/>
                <a:latin typeface="Amazon Ember"/>
              </a:rPr>
              <a:t>db.t3.xlarge</a:t>
            </a:r>
            <a:endParaRPr lang="en-US" dirty="0">
              <a:solidFill>
                <a:srgbClr val="F2F2F2"/>
              </a:solidFill>
              <a:effectLst/>
              <a:latin typeface="Monaco" pitchFamily="2" charset="77"/>
            </a:endParaRPr>
          </a:p>
          <a:p>
            <a:endParaRPr lang="en-US"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684F3E3-546F-0745-B268-9EA9C9BF0907}" type="slidenum">
              <a:rPr lang="en-US" smtClean="0"/>
              <a:t>3</a:t>
            </a:fld>
            <a:endParaRPr lang="en-US"/>
          </a:p>
        </p:txBody>
      </p:sp>
    </p:spTree>
    <p:extLst>
      <p:ext uri="{BB962C8B-B14F-4D97-AF65-F5344CB8AC3E}">
        <p14:creationId xmlns:p14="http://schemas.microsoft.com/office/powerpoint/2010/main" val="213021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Flexible, editable “flexible search parameters”</a:t>
            </a:r>
          </a:p>
          <a:p>
            <a:r>
              <a:rPr lang="en-US" dirty="0"/>
              <a:t>Recently added features include:</a:t>
            </a:r>
          </a:p>
          <a:p>
            <a:pPr marL="171450" indent="-171450">
              <a:buFontTx/>
              <a:buChar char="-"/>
            </a:pPr>
            <a:r>
              <a:rPr lang="en-US" dirty="0"/>
              <a:t>loading channel list from CSV</a:t>
            </a:r>
          </a:p>
          <a:p>
            <a:pPr marL="171450" indent="-171450">
              <a:buFontTx/>
              <a:buChar char="-"/>
            </a:pPr>
            <a:r>
              <a:rPr lang="en-US" dirty="0"/>
              <a:t>using “flexible search parameters” to keep channel groups updated daily from FDSN data centers</a:t>
            </a:r>
          </a:p>
        </p:txBody>
      </p:sp>
      <p:sp>
        <p:nvSpPr>
          <p:cNvPr id="4" name="Slide Number Placeholder 3"/>
          <p:cNvSpPr>
            <a:spLocks noGrp="1"/>
          </p:cNvSpPr>
          <p:nvPr>
            <p:ph type="sldNum" sz="quarter" idx="5"/>
          </p:nvPr>
        </p:nvSpPr>
        <p:spPr/>
        <p:txBody>
          <a:bodyPr/>
          <a:lstStyle/>
          <a:p>
            <a:fld id="{2684F3E3-546F-0745-B268-9EA9C9BF0907}" type="slidenum">
              <a:rPr lang="en-US" smtClean="0"/>
              <a:t>4</a:t>
            </a:fld>
            <a:endParaRPr lang="en-US"/>
          </a:p>
        </p:txBody>
      </p:sp>
    </p:spTree>
    <p:extLst>
      <p:ext uri="{BB962C8B-B14F-4D97-AF65-F5344CB8AC3E}">
        <p14:creationId xmlns:p14="http://schemas.microsoft.com/office/powerpoint/2010/main" val="127310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total widget (plot/figure) types</a:t>
            </a:r>
          </a:p>
          <a:p>
            <a:r>
              <a:rPr lang="en-US" b="0" i="0" dirty="0">
                <a:solidFill>
                  <a:srgbClr val="222222"/>
                </a:solidFill>
                <a:effectLst/>
                <a:latin typeface="Arial" panose="020B0604020202020204" pitchFamily="34" charset="0"/>
              </a:rPr>
              <a:t>The idea behind the dashboards is you set it up once and then either forget about that detail or you can change time ranges or channel groups on the fly</a:t>
            </a:r>
            <a:endParaRPr lang="en-US" dirty="0"/>
          </a:p>
          <a:p>
            <a:r>
              <a:rPr lang="en-US" dirty="0"/>
              <a:t>Recently added widget types:</a:t>
            </a:r>
          </a:p>
          <a:p>
            <a:pPr marL="171450" indent="-171450">
              <a:buFontTx/>
              <a:buChar char="-"/>
            </a:pPr>
            <a:r>
              <a:rPr lang="en-US" dirty="0"/>
              <a:t>Calendar</a:t>
            </a:r>
          </a:p>
          <a:p>
            <a:pPr marL="171450" indent="-171450">
              <a:buFontTx/>
              <a:buChar char="-"/>
            </a:pPr>
            <a:r>
              <a:rPr lang="en-US" dirty="0"/>
              <a:t>Parallel</a:t>
            </a:r>
          </a:p>
          <a:p>
            <a:pPr marL="171450" indent="-171450">
              <a:buFontTx/>
              <a:buChar char="-"/>
            </a:pPr>
            <a:r>
              <a:rPr lang="en-US" dirty="0"/>
              <a:t>Scatter</a:t>
            </a:r>
          </a:p>
        </p:txBody>
      </p:sp>
      <p:sp>
        <p:nvSpPr>
          <p:cNvPr id="4" name="Slide Number Placeholder 3"/>
          <p:cNvSpPr>
            <a:spLocks noGrp="1"/>
          </p:cNvSpPr>
          <p:nvPr>
            <p:ph type="sldNum" sz="quarter" idx="5"/>
          </p:nvPr>
        </p:nvSpPr>
        <p:spPr/>
        <p:txBody>
          <a:bodyPr/>
          <a:lstStyle/>
          <a:p>
            <a:fld id="{2684F3E3-546F-0745-B268-9EA9C9BF0907}" type="slidenum">
              <a:rPr lang="en-US" smtClean="0"/>
              <a:t>5</a:t>
            </a:fld>
            <a:endParaRPr lang="en-US"/>
          </a:p>
        </p:txBody>
      </p:sp>
    </p:spTree>
    <p:extLst>
      <p:ext uri="{BB962C8B-B14F-4D97-AF65-F5344CB8AC3E}">
        <p14:creationId xmlns:p14="http://schemas.microsoft.com/office/powerpoint/2010/main" val="71909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epic triggers – day/night signal at some channels</a:t>
            </a:r>
          </a:p>
        </p:txBody>
      </p:sp>
      <p:sp>
        <p:nvSpPr>
          <p:cNvPr id="4" name="Slide Number Placeholder 3"/>
          <p:cNvSpPr>
            <a:spLocks noGrp="1"/>
          </p:cNvSpPr>
          <p:nvPr>
            <p:ph type="sldNum" sz="quarter" idx="5"/>
          </p:nvPr>
        </p:nvSpPr>
        <p:spPr/>
        <p:txBody>
          <a:bodyPr/>
          <a:lstStyle/>
          <a:p>
            <a:fld id="{2684F3E3-546F-0745-B268-9EA9C9BF0907}" type="slidenum">
              <a:rPr lang="en-US" smtClean="0"/>
              <a:t>6</a:t>
            </a:fld>
            <a:endParaRPr lang="en-US"/>
          </a:p>
        </p:txBody>
      </p:sp>
    </p:spTree>
    <p:extLst>
      <p:ext uri="{BB962C8B-B14F-4D97-AF65-F5344CB8AC3E}">
        <p14:creationId xmlns:p14="http://schemas.microsoft.com/office/powerpoint/2010/main" val="159345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4F3E3-546F-0745-B268-9EA9C9BF0907}" type="slidenum">
              <a:rPr lang="en-US" smtClean="0"/>
              <a:t>7</a:t>
            </a:fld>
            <a:endParaRPr lang="en-US"/>
          </a:p>
        </p:txBody>
      </p:sp>
    </p:spTree>
    <p:extLst>
      <p:ext uri="{BB962C8B-B14F-4D97-AF65-F5344CB8AC3E}">
        <p14:creationId xmlns:p14="http://schemas.microsoft.com/office/powerpoint/2010/main" val="303704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feature:</a:t>
            </a:r>
          </a:p>
          <a:p>
            <a:r>
              <a:rPr lang="en-US" dirty="0"/>
              <a:t>- Daily digest. Summarize alerts for the last day (to avoid over-alerting)</a:t>
            </a:r>
          </a:p>
        </p:txBody>
      </p:sp>
      <p:sp>
        <p:nvSpPr>
          <p:cNvPr id="4" name="Slide Number Placeholder 3"/>
          <p:cNvSpPr>
            <a:spLocks noGrp="1"/>
          </p:cNvSpPr>
          <p:nvPr>
            <p:ph type="sldNum" sz="quarter" idx="5"/>
          </p:nvPr>
        </p:nvSpPr>
        <p:spPr/>
        <p:txBody>
          <a:bodyPr/>
          <a:lstStyle/>
          <a:p>
            <a:fld id="{2684F3E3-546F-0745-B268-9EA9C9BF0907}" type="slidenum">
              <a:rPr lang="en-US" smtClean="0"/>
              <a:t>9</a:t>
            </a:fld>
            <a:endParaRPr lang="en-US"/>
          </a:p>
        </p:txBody>
      </p:sp>
    </p:spTree>
    <p:extLst>
      <p:ext uri="{BB962C8B-B14F-4D97-AF65-F5344CB8AC3E}">
        <p14:creationId xmlns:p14="http://schemas.microsoft.com/office/powerpoint/2010/main" val="11695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4F3E3-546F-0745-B268-9EA9C9BF0907}" type="slidenum">
              <a:rPr lang="en-US" smtClean="0"/>
              <a:t>10</a:t>
            </a:fld>
            <a:endParaRPr lang="en-US"/>
          </a:p>
        </p:txBody>
      </p:sp>
    </p:spTree>
    <p:extLst>
      <p:ext uri="{BB962C8B-B14F-4D97-AF65-F5344CB8AC3E}">
        <p14:creationId xmlns:p14="http://schemas.microsoft.com/office/powerpoint/2010/main" val="14919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A2950C-A98D-234A-92D2-D04CC4EB1D9D}"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338897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8F0B90-C5E2-8B4C-9376-8C267719487C}"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306893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30AE4E-C8E2-5A49-8ED4-FDB910DBE097}"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6DA7E-F8D5-E943-B03E-63585D8D03C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45139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C95B3-910C-BA43-8093-D31D8214D0AD}"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34012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2378B-7E9C-9845-A28E-D3F3DF709E33}"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6DA7E-F8D5-E943-B03E-63585D8D03C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9951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6CFB6-FABD-3146-A12F-CA2787C0DAF7}"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26165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D6E13F-E746-5849-B842-27563D435D6C}"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2033919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91439-839F-E144-B4B7-CB336FA75BFC}"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13827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AD0A61-F865-8C4E-9CE9-E40265FFE9B9}"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9018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9CFD6-F15D-C046-93B7-043917AD7E5F}"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220403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7C2C6-B80E-B24E-A87D-619AB1B9E8EE}" type="datetime1">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102377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CF07B2-A628-2F47-BFC5-8AF236C55A75}" type="datetime1">
              <a:rPr lang="en-US" smtClean="0"/>
              <a:t>4/19/23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1220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D0D589-79CC-304E-9188-D6EF3EE67CC9}" type="datetime1">
              <a:rPr lang="en-US" smtClean="0"/>
              <a:t>4/19/23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16677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42AAA-5BC0-CE47-B22C-A02B0F9FA931}" type="datetime1">
              <a:rPr lang="en-US" smtClean="0"/>
              <a:t>4/19/23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9857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E943C4-1B61-F941-A2C4-A5803AFDEFB8}" type="datetime1">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21311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97105-5FF4-D74B-987F-8A7D547A67E2}" type="datetime1">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6DA7E-F8D5-E943-B03E-63585D8D03C2}" type="slidenum">
              <a:rPr lang="en-US" smtClean="0"/>
              <a:t>‹#›</a:t>
            </a:fld>
            <a:endParaRPr lang="en-US"/>
          </a:p>
        </p:txBody>
      </p:sp>
    </p:spTree>
    <p:extLst>
      <p:ext uri="{BB962C8B-B14F-4D97-AF65-F5344CB8AC3E}">
        <p14:creationId xmlns:p14="http://schemas.microsoft.com/office/powerpoint/2010/main" val="401383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28BA85-F2AF-9146-8658-CB9665E3A068}" type="datetime1">
              <a:rPr lang="en-US" smtClean="0"/>
              <a:t>4/19/23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67049"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F6DA7E-F8D5-E943-B03E-63585D8D03C2}" type="slidenum">
              <a:rPr lang="en-US" smtClean="0"/>
              <a:t>‹#›</a:t>
            </a:fld>
            <a:endParaRPr lang="en-US" dirty="0"/>
          </a:p>
        </p:txBody>
      </p:sp>
      <p:sp>
        <p:nvSpPr>
          <p:cNvPr id="8" name="TextBox 7">
            <a:extLst>
              <a:ext uri="{FF2B5EF4-FFF2-40B4-BE49-F238E27FC236}">
                <a16:creationId xmlns:a16="http://schemas.microsoft.com/office/drawing/2014/main" id="{CCF915D6-DBF4-018D-CF41-F54A3C44671C}"/>
              </a:ext>
            </a:extLst>
          </p:cNvPr>
          <p:cNvSpPr txBox="1"/>
          <p:nvPr userDrawn="1"/>
        </p:nvSpPr>
        <p:spPr>
          <a:xfrm>
            <a:off x="10827958" y="6497364"/>
            <a:ext cx="908157" cy="369332"/>
          </a:xfrm>
          <a:prstGeom prst="rect">
            <a:avLst/>
          </a:prstGeom>
          <a:noFill/>
        </p:spPr>
        <p:txBody>
          <a:bodyPr wrap="square" rtlCol="0">
            <a:spAutoFit/>
          </a:bodyPr>
          <a:lstStyle/>
          <a:p>
            <a:pPr algn="r"/>
            <a:fld id="{133D0C11-DC5A-5949-A3B9-843D72B18954}" type="slidenum">
              <a:rPr lang="en-US" smtClean="0"/>
              <a:pPr algn="r"/>
              <a:t>‹#›</a:t>
            </a:fld>
            <a:r>
              <a:rPr lang="en-US" dirty="0"/>
              <a:t>/17</a:t>
            </a:r>
          </a:p>
        </p:txBody>
      </p:sp>
      <p:pic>
        <p:nvPicPr>
          <p:cNvPr id="10" name="Picture 9" descr="Shape&#10;&#10;Description automatically generated with medium confidence">
            <a:extLst>
              <a:ext uri="{FF2B5EF4-FFF2-40B4-BE49-F238E27FC236}">
                <a16:creationId xmlns:a16="http://schemas.microsoft.com/office/drawing/2014/main" id="{A2D9FD5E-DF47-38B2-2168-0CBE57646FDD}"/>
              </a:ext>
            </a:extLst>
          </p:cNvPr>
          <p:cNvPicPr>
            <a:picLocks noChangeAspect="1"/>
          </p:cNvPicPr>
          <p:nvPr userDrawn="1"/>
        </p:nvPicPr>
        <p:blipFill>
          <a:blip r:embed="rId18"/>
          <a:stretch>
            <a:fillRect/>
          </a:stretch>
        </p:blipFill>
        <p:spPr>
          <a:xfrm>
            <a:off x="11197490" y="5764696"/>
            <a:ext cx="964875" cy="1075912"/>
          </a:xfrm>
          <a:prstGeom prst="rect">
            <a:avLst/>
          </a:prstGeom>
        </p:spPr>
      </p:pic>
    </p:spTree>
    <p:extLst>
      <p:ext uri="{BB962C8B-B14F-4D97-AF65-F5344CB8AC3E}">
        <p14:creationId xmlns:p14="http://schemas.microsoft.com/office/powerpoint/2010/main" val="162945026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3BAA-6320-E8B5-0270-89EB8F987198}"/>
              </a:ext>
            </a:extLst>
          </p:cNvPr>
          <p:cNvSpPr>
            <a:spLocks noGrp="1"/>
          </p:cNvSpPr>
          <p:nvPr>
            <p:ph type="ctrTitle"/>
          </p:nvPr>
        </p:nvSpPr>
        <p:spPr>
          <a:xfrm>
            <a:off x="1507068" y="2404534"/>
            <a:ext cx="7557420" cy="1646302"/>
          </a:xfrm>
        </p:spPr>
        <p:txBody>
          <a:bodyPr>
            <a:noAutofit/>
          </a:bodyPr>
          <a:lstStyle/>
          <a:p>
            <a:r>
              <a:rPr lang="en-US" sz="4800" b="0" i="0" u="none" strike="noStrike" dirty="0">
                <a:solidFill>
                  <a:schemeClr val="tx1"/>
                </a:solidFill>
                <a:effectLst/>
              </a:rPr>
              <a:t>A one-stop shop for network status?</a:t>
            </a:r>
            <a:br>
              <a:rPr lang="en-US" sz="4800" b="0" i="0" u="none" strike="noStrike" dirty="0">
                <a:solidFill>
                  <a:schemeClr val="tx1"/>
                </a:solidFill>
                <a:effectLst/>
              </a:rPr>
            </a:br>
            <a:r>
              <a:rPr lang="en-US" sz="4800" b="0" i="0" u="none" strike="noStrike" dirty="0">
                <a:solidFill>
                  <a:schemeClr val="tx1"/>
                </a:solidFill>
                <a:effectLst/>
              </a:rPr>
              <a:t>Developing an application for a diverse set of users</a:t>
            </a:r>
            <a:endParaRPr lang="en-US" sz="4800" dirty="0">
              <a:solidFill>
                <a:schemeClr val="tx1"/>
              </a:solidFill>
            </a:endParaRPr>
          </a:p>
        </p:txBody>
      </p:sp>
      <p:sp>
        <p:nvSpPr>
          <p:cNvPr id="3" name="Subtitle 2">
            <a:extLst>
              <a:ext uri="{FF2B5EF4-FFF2-40B4-BE49-F238E27FC236}">
                <a16:creationId xmlns:a16="http://schemas.microsoft.com/office/drawing/2014/main" id="{5593C605-6E93-4D8C-BD06-20E92C9DAC67}"/>
              </a:ext>
            </a:extLst>
          </p:cNvPr>
          <p:cNvSpPr>
            <a:spLocks noGrp="1"/>
          </p:cNvSpPr>
          <p:nvPr>
            <p:ph type="subTitle" idx="1"/>
          </p:nvPr>
        </p:nvSpPr>
        <p:spPr>
          <a:xfrm>
            <a:off x="1297552" y="4050836"/>
            <a:ext cx="7766936" cy="1096899"/>
          </a:xfrm>
        </p:spPr>
        <p:txBody>
          <a:bodyPr/>
          <a:lstStyle/>
          <a:p>
            <a:r>
              <a:rPr lang="en-US" dirty="0">
                <a:solidFill>
                  <a:schemeClr val="tx1"/>
                </a:solidFill>
              </a:rPr>
              <a:t>Carl </a:t>
            </a:r>
            <a:r>
              <a:rPr lang="en-US" dirty="0" err="1">
                <a:solidFill>
                  <a:schemeClr val="tx1"/>
                </a:solidFill>
              </a:rPr>
              <a:t>Ulberg</a:t>
            </a:r>
            <a:r>
              <a:rPr lang="en-US" dirty="0">
                <a:solidFill>
                  <a:schemeClr val="tx1"/>
                </a:solidFill>
              </a:rPr>
              <a:t>, Kyla </a:t>
            </a:r>
            <a:r>
              <a:rPr lang="en-US" dirty="0" err="1">
                <a:solidFill>
                  <a:schemeClr val="tx1"/>
                </a:solidFill>
              </a:rPr>
              <a:t>Marczewski</a:t>
            </a:r>
            <a:r>
              <a:rPr lang="en-US" dirty="0">
                <a:solidFill>
                  <a:schemeClr val="tx1"/>
                </a:solidFill>
              </a:rPr>
              <a:t>, Alex </a:t>
            </a:r>
            <a:r>
              <a:rPr lang="en-US" dirty="0" err="1">
                <a:solidFill>
                  <a:schemeClr val="tx1"/>
                </a:solidFill>
              </a:rPr>
              <a:t>Hutko</a:t>
            </a:r>
            <a:r>
              <a:rPr lang="en-US" dirty="0">
                <a:solidFill>
                  <a:schemeClr val="tx1"/>
                </a:solidFill>
              </a:rPr>
              <a:t>, Renate Hartog</a:t>
            </a:r>
          </a:p>
          <a:p>
            <a:r>
              <a:rPr lang="en-US" dirty="0">
                <a:solidFill>
                  <a:schemeClr val="tx1"/>
                </a:solidFill>
              </a:rPr>
              <a:t>University of Washington</a:t>
            </a:r>
          </a:p>
        </p:txBody>
      </p:sp>
      <p:sp>
        <p:nvSpPr>
          <p:cNvPr id="7" name="TextBox 6">
            <a:extLst>
              <a:ext uri="{FF2B5EF4-FFF2-40B4-BE49-F238E27FC236}">
                <a16:creationId xmlns:a16="http://schemas.microsoft.com/office/drawing/2014/main" id="{1AA1947B-1BC4-BAD4-F5FD-F7472354FBB0}"/>
              </a:ext>
            </a:extLst>
          </p:cNvPr>
          <p:cNvSpPr txBox="1"/>
          <p:nvPr/>
        </p:nvSpPr>
        <p:spPr>
          <a:xfrm>
            <a:off x="11143380" y="6488668"/>
            <a:ext cx="1048620" cy="369332"/>
          </a:xfrm>
          <a:prstGeom prst="rect">
            <a:avLst/>
          </a:prstGeom>
          <a:noFill/>
        </p:spPr>
        <p:txBody>
          <a:bodyPr wrap="none" rtlCol="0">
            <a:spAutoFit/>
          </a:bodyPr>
          <a:lstStyle/>
          <a:p>
            <a:r>
              <a:rPr lang="en-US" dirty="0"/>
              <a:t>SSA 2023</a:t>
            </a:r>
          </a:p>
        </p:txBody>
      </p:sp>
      <p:pic>
        <p:nvPicPr>
          <p:cNvPr id="8" name="Picture 7" descr="A picture containing text, sign&#10;&#10;Description automatically generated">
            <a:extLst>
              <a:ext uri="{FF2B5EF4-FFF2-40B4-BE49-F238E27FC236}">
                <a16:creationId xmlns:a16="http://schemas.microsoft.com/office/drawing/2014/main" id="{35636D5B-4CA3-C541-AEFE-FB917D224C7C}"/>
              </a:ext>
            </a:extLst>
          </p:cNvPr>
          <p:cNvPicPr>
            <a:picLocks noChangeAspect="1"/>
          </p:cNvPicPr>
          <p:nvPr/>
        </p:nvPicPr>
        <p:blipFill>
          <a:blip r:embed="rId3"/>
          <a:stretch>
            <a:fillRect/>
          </a:stretch>
        </p:blipFill>
        <p:spPr>
          <a:xfrm>
            <a:off x="0" y="5932252"/>
            <a:ext cx="3010930" cy="925748"/>
          </a:xfrm>
          <a:prstGeom prst="rect">
            <a:avLst/>
          </a:prstGeom>
        </p:spPr>
      </p:pic>
    </p:spTree>
    <p:extLst>
      <p:ext uri="{BB962C8B-B14F-4D97-AF65-F5344CB8AC3E}">
        <p14:creationId xmlns:p14="http://schemas.microsoft.com/office/powerpoint/2010/main" val="3928236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AA48D4D6-053F-83D8-36AE-8396F4079E9D}"/>
              </a:ext>
            </a:extLst>
          </p:cNvPr>
          <p:cNvPicPr>
            <a:picLocks noChangeAspect="1"/>
          </p:cNvPicPr>
          <p:nvPr/>
        </p:nvPicPr>
        <p:blipFill>
          <a:blip r:embed="rId3"/>
          <a:stretch>
            <a:fillRect/>
          </a:stretch>
        </p:blipFill>
        <p:spPr>
          <a:xfrm>
            <a:off x="2620724" y="0"/>
            <a:ext cx="6950551" cy="6858000"/>
          </a:xfrm>
          <a:prstGeom prst="rect">
            <a:avLst/>
          </a:prstGeom>
        </p:spPr>
      </p:pic>
      <p:sp>
        <p:nvSpPr>
          <p:cNvPr id="16" name="TextBox 15">
            <a:extLst>
              <a:ext uri="{FF2B5EF4-FFF2-40B4-BE49-F238E27FC236}">
                <a16:creationId xmlns:a16="http://schemas.microsoft.com/office/drawing/2014/main" id="{F5138BB5-66AE-24BC-0665-687A04FA24CD}"/>
              </a:ext>
            </a:extLst>
          </p:cNvPr>
          <p:cNvSpPr txBox="1"/>
          <p:nvPr/>
        </p:nvSpPr>
        <p:spPr>
          <a:xfrm>
            <a:off x="119923" y="1439056"/>
            <a:ext cx="2215988" cy="954107"/>
          </a:xfrm>
          <a:prstGeom prst="rect">
            <a:avLst/>
          </a:prstGeom>
          <a:noFill/>
        </p:spPr>
        <p:txBody>
          <a:bodyPr wrap="square" rtlCol="0">
            <a:spAutoFit/>
          </a:bodyPr>
          <a:lstStyle/>
          <a:p>
            <a:r>
              <a:rPr lang="en-US" sz="2800" dirty="0"/>
              <a:t>Daily digest email</a:t>
            </a:r>
          </a:p>
        </p:txBody>
      </p:sp>
    </p:spTree>
    <p:extLst>
      <p:ext uri="{BB962C8B-B14F-4D97-AF65-F5344CB8AC3E}">
        <p14:creationId xmlns:p14="http://schemas.microsoft.com/office/powerpoint/2010/main" val="19420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a:xfrm>
            <a:off x="777615" y="0"/>
            <a:ext cx="8596668" cy="1320800"/>
          </a:xfrm>
        </p:spPr>
        <p:txBody>
          <a:bodyPr/>
          <a:lstStyle/>
          <a:p>
            <a:r>
              <a:rPr lang="en-US" dirty="0"/>
              <a:t>Alert detail page</a:t>
            </a:r>
          </a:p>
        </p:txBody>
      </p:sp>
      <p:pic>
        <p:nvPicPr>
          <p:cNvPr id="7" name="Content Placeholder 6" descr="A picture containing graphical user interface&#10;&#10;Description automatically generated">
            <a:extLst>
              <a:ext uri="{FF2B5EF4-FFF2-40B4-BE49-F238E27FC236}">
                <a16:creationId xmlns:a16="http://schemas.microsoft.com/office/drawing/2014/main" id="{1F3F0D90-0522-813C-6C15-18645BAC5423}"/>
              </a:ext>
            </a:extLst>
          </p:cNvPr>
          <p:cNvPicPr>
            <a:picLocks noGrp="1" noChangeAspect="1"/>
          </p:cNvPicPr>
          <p:nvPr>
            <p:ph idx="1"/>
          </p:nvPr>
        </p:nvPicPr>
        <p:blipFill>
          <a:blip r:embed="rId2"/>
          <a:stretch>
            <a:fillRect/>
          </a:stretch>
        </p:blipFill>
        <p:spPr>
          <a:xfrm>
            <a:off x="1839877" y="781879"/>
            <a:ext cx="8966260" cy="5525190"/>
          </a:xfrm>
        </p:spPr>
      </p:pic>
      <p:sp>
        <p:nvSpPr>
          <p:cNvPr id="8" name="Oval 7">
            <a:extLst>
              <a:ext uri="{FF2B5EF4-FFF2-40B4-BE49-F238E27FC236}">
                <a16:creationId xmlns:a16="http://schemas.microsoft.com/office/drawing/2014/main" id="{0CCC0450-DAF4-AC92-AA3D-29064A336312}"/>
              </a:ext>
            </a:extLst>
          </p:cNvPr>
          <p:cNvSpPr/>
          <p:nvPr/>
        </p:nvSpPr>
        <p:spPr>
          <a:xfrm>
            <a:off x="1706082" y="6005062"/>
            <a:ext cx="2296072" cy="497772"/>
          </a:xfrm>
          <a:prstGeom prst="ellipse">
            <a:avLst/>
          </a:prstGeom>
          <a:noFill/>
          <a:ln w="57150">
            <a:solidFill>
              <a:srgbClr val="F89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551F7BD-4DA1-B01E-8BDA-4BF65AB133EA}"/>
              </a:ext>
            </a:extLst>
          </p:cNvPr>
          <p:cNvSpPr txBox="1"/>
          <p:nvPr/>
        </p:nvSpPr>
        <p:spPr>
          <a:xfrm>
            <a:off x="388807" y="5079226"/>
            <a:ext cx="1580149" cy="646331"/>
          </a:xfrm>
          <a:prstGeom prst="rect">
            <a:avLst/>
          </a:prstGeom>
          <a:noFill/>
        </p:spPr>
        <p:txBody>
          <a:bodyPr wrap="square" rtlCol="0">
            <a:spAutoFit/>
          </a:bodyPr>
          <a:lstStyle/>
          <a:p>
            <a:r>
              <a:rPr lang="en-US" dirty="0"/>
              <a:t>Scroll down for more…</a:t>
            </a:r>
          </a:p>
        </p:txBody>
      </p:sp>
      <p:cxnSp>
        <p:nvCxnSpPr>
          <p:cNvPr id="10" name="Straight Connector 9">
            <a:extLst>
              <a:ext uri="{FF2B5EF4-FFF2-40B4-BE49-F238E27FC236}">
                <a16:creationId xmlns:a16="http://schemas.microsoft.com/office/drawing/2014/main" id="{4B25D4BE-8976-0FBA-44CB-DC05599C654B}"/>
              </a:ext>
            </a:extLst>
          </p:cNvPr>
          <p:cNvCxnSpPr>
            <a:cxnSpLocks/>
          </p:cNvCxnSpPr>
          <p:nvPr/>
        </p:nvCxnSpPr>
        <p:spPr>
          <a:xfrm flipH="1" flipV="1">
            <a:off x="1385863" y="5725557"/>
            <a:ext cx="454014" cy="350564"/>
          </a:xfrm>
          <a:prstGeom prst="line">
            <a:avLst/>
          </a:prstGeom>
          <a:ln w="57150">
            <a:solidFill>
              <a:srgbClr val="F895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79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a:xfrm>
            <a:off x="777615" y="0"/>
            <a:ext cx="8596668" cy="1320800"/>
          </a:xfrm>
        </p:spPr>
        <p:txBody>
          <a:bodyPr/>
          <a:lstStyle/>
          <a:p>
            <a:r>
              <a:rPr lang="en-US" dirty="0"/>
              <a:t>Alert detail page</a:t>
            </a:r>
          </a:p>
        </p:txBody>
      </p:sp>
      <p:pic>
        <p:nvPicPr>
          <p:cNvPr id="17" name="Content Placeholder 16" descr="Chart, box and whisker chart&#10;&#10;Description automatically generated">
            <a:extLst>
              <a:ext uri="{FF2B5EF4-FFF2-40B4-BE49-F238E27FC236}">
                <a16:creationId xmlns:a16="http://schemas.microsoft.com/office/drawing/2014/main" id="{24C5E4D5-406B-4002-94BA-CA8F1AF13F1D}"/>
              </a:ext>
            </a:extLst>
          </p:cNvPr>
          <p:cNvPicPr>
            <a:picLocks noGrp="1" noChangeAspect="1"/>
          </p:cNvPicPr>
          <p:nvPr>
            <p:ph idx="1"/>
          </p:nvPr>
        </p:nvPicPr>
        <p:blipFill>
          <a:blip r:embed="rId2"/>
          <a:stretch>
            <a:fillRect/>
          </a:stretch>
        </p:blipFill>
        <p:spPr>
          <a:xfrm>
            <a:off x="161796" y="1108787"/>
            <a:ext cx="11868408" cy="3741507"/>
          </a:xfrm>
        </p:spPr>
      </p:pic>
    </p:spTree>
    <p:extLst>
      <p:ext uri="{BB962C8B-B14F-4D97-AF65-F5344CB8AC3E}">
        <p14:creationId xmlns:p14="http://schemas.microsoft.com/office/powerpoint/2010/main" val="47303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a:xfrm>
            <a:off x="777615" y="0"/>
            <a:ext cx="8596668" cy="1320800"/>
          </a:xfrm>
        </p:spPr>
        <p:txBody>
          <a:bodyPr/>
          <a:lstStyle/>
          <a:p>
            <a:r>
              <a:rPr lang="en-US" dirty="0"/>
              <a:t>Alert detail page</a:t>
            </a:r>
          </a:p>
        </p:txBody>
      </p:sp>
      <p:pic>
        <p:nvPicPr>
          <p:cNvPr id="13" name="Content Placeholder 12" descr="Chart, box and whisker chart&#10;&#10;Description automatically generated">
            <a:extLst>
              <a:ext uri="{FF2B5EF4-FFF2-40B4-BE49-F238E27FC236}">
                <a16:creationId xmlns:a16="http://schemas.microsoft.com/office/drawing/2014/main" id="{A9F95B16-8710-E43F-0B97-11E063B4DFDF}"/>
              </a:ext>
            </a:extLst>
          </p:cNvPr>
          <p:cNvPicPr>
            <a:picLocks noGrp="1" noChangeAspect="1"/>
          </p:cNvPicPr>
          <p:nvPr>
            <p:ph idx="1"/>
          </p:nvPr>
        </p:nvPicPr>
        <p:blipFill>
          <a:blip r:embed="rId3"/>
          <a:stretch>
            <a:fillRect/>
          </a:stretch>
        </p:blipFill>
        <p:spPr>
          <a:xfrm>
            <a:off x="134523" y="955353"/>
            <a:ext cx="11885475" cy="3656404"/>
          </a:xfrm>
        </p:spPr>
      </p:pic>
    </p:spTree>
    <p:extLst>
      <p:ext uri="{BB962C8B-B14F-4D97-AF65-F5344CB8AC3E}">
        <p14:creationId xmlns:p14="http://schemas.microsoft.com/office/powerpoint/2010/main" val="1086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a:xfrm>
            <a:off x="677334" y="15665"/>
            <a:ext cx="8596668" cy="1320800"/>
          </a:xfrm>
        </p:spPr>
        <p:txBody>
          <a:bodyPr/>
          <a:lstStyle/>
          <a:p>
            <a:r>
              <a:rPr lang="en-US" dirty="0"/>
              <a:t>Use case 1: field techs</a:t>
            </a:r>
          </a:p>
        </p:txBody>
      </p:sp>
      <p:pic>
        <p:nvPicPr>
          <p:cNvPr id="6" name="Google Shape;231;p10">
            <a:extLst>
              <a:ext uri="{FF2B5EF4-FFF2-40B4-BE49-F238E27FC236}">
                <a16:creationId xmlns:a16="http://schemas.microsoft.com/office/drawing/2014/main" id="{5F574C63-99C6-152C-F811-BC42270536D6}"/>
              </a:ext>
            </a:extLst>
          </p:cNvPr>
          <p:cNvPicPr preferRelativeResize="0">
            <a:picLocks noGrp="1" noChangeAspect="1"/>
          </p:cNvPicPr>
          <p:nvPr>
            <p:ph idx="1"/>
          </p:nvPr>
        </p:nvPicPr>
        <p:blipFill rotWithShape="1">
          <a:blip r:embed="rId3">
            <a:alphaModFix/>
          </a:blip>
          <a:srcRect/>
          <a:stretch/>
        </p:blipFill>
        <p:spPr>
          <a:xfrm>
            <a:off x="677334" y="621677"/>
            <a:ext cx="7944442" cy="5180341"/>
          </a:xfrm>
          <a:prstGeom prst="rect">
            <a:avLst/>
          </a:prstGeom>
          <a:noFill/>
          <a:ln>
            <a:noFill/>
          </a:ln>
        </p:spPr>
      </p:pic>
      <p:sp>
        <p:nvSpPr>
          <p:cNvPr id="7" name="TextBox 6">
            <a:extLst>
              <a:ext uri="{FF2B5EF4-FFF2-40B4-BE49-F238E27FC236}">
                <a16:creationId xmlns:a16="http://schemas.microsoft.com/office/drawing/2014/main" id="{045C2718-39B0-0FDE-8A52-06AE612957AF}"/>
              </a:ext>
            </a:extLst>
          </p:cNvPr>
          <p:cNvSpPr txBox="1"/>
          <p:nvPr/>
        </p:nvSpPr>
        <p:spPr>
          <a:xfrm>
            <a:off x="812543" y="6243972"/>
            <a:ext cx="7674024" cy="646331"/>
          </a:xfrm>
          <a:prstGeom prst="rect">
            <a:avLst/>
          </a:prstGeom>
          <a:noFill/>
        </p:spPr>
        <p:txBody>
          <a:bodyPr wrap="none" rtlCol="0">
            <a:spAutoFit/>
          </a:bodyPr>
          <a:lstStyle/>
          <a:p>
            <a:pPr marL="0" marR="0" lvl="0" indent="0" algn="l" rtl="0">
              <a:lnSpc>
                <a:spcPct val="100000"/>
              </a:lnSpc>
              <a:spcBef>
                <a:spcPts val="0"/>
              </a:spcBef>
              <a:spcAft>
                <a:spcPts val="0"/>
              </a:spcAft>
              <a:buClr>
                <a:srgbClr val="000000"/>
              </a:buClr>
              <a:buSzPts val="900"/>
              <a:buFont typeface="Arial"/>
              <a:buNone/>
            </a:pPr>
            <a:r>
              <a:rPr lang="en-US" sz="1800" b="0" i="0" u="none" strike="noStrike" cap="none" dirty="0">
                <a:ea typeface="Arial"/>
                <a:cs typeface="Arial"/>
                <a:sym typeface="Arial"/>
              </a:rPr>
              <a:t>Updated 2x/week: </a:t>
            </a:r>
          </a:p>
          <a:p>
            <a:pPr marL="0" marR="0" lvl="0" indent="0" algn="l" rtl="0">
              <a:lnSpc>
                <a:spcPct val="100000"/>
              </a:lnSpc>
              <a:spcBef>
                <a:spcPts val="0"/>
              </a:spcBef>
              <a:spcAft>
                <a:spcPts val="0"/>
              </a:spcAft>
              <a:buClr>
                <a:srgbClr val="000000"/>
              </a:buClr>
              <a:buSzPts val="900"/>
              <a:buFont typeface="Arial"/>
              <a:buNone/>
            </a:pPr>
            <a:r>
              <a:rPr lang="en-US" sz="1800" b="0" i="0" u="none" strike="noStrike" cap="none" dirty="0">
                <a:ea typeface="Arial"/>
                <a:cs typeface="Arial"/>
                <a:sym typeface="Arial"/>
              </a:rPr>
              <a:t>https://</a:t>
            </a:r>
            <a:r>
              <a:rPr lang="en-US" sz="1800" b="0" i="0" u="none" strike="noStrike" cap="none" dirty="0" err="1">
                <a:ea typeface="Arial"/>
                <a:cs typeface="Arial"/>
                <a:sym typeface="Arial"/>
              </a:rPr>
              <a:t>seismo.ess.washington.edu</a:t>
            </a:r>
            <a:r>
              <a:rPr lang="en-US" sz="1800" b="0" i="0" u="none" strike="noStrike" cap="none" dirty="0">
                <a:ea typeface="Arial"/>
                <a:cs typeface="Arial"/>
                <a:sym typeface="Arial"/>
              </a:rPr>
              <a:t>/</a:t>
            </a:r>
            <a:r>
              <a:rPr lang="en-US" sz="1800" b="0" i="0" u="none" strike="noStrike" cap="none" dirty="0" err="1">
                <a:ea typeface="Arial"/>
                <a:cs typeface="Arial"/>
                <a:sym typeface="Arial"/>
              </a:rPr>
              <a:t>ahutko</a:t>
            </a:r>
            <a:r>
              <a:rPr lang="en-US" sz="1800" b="0" i="0" u="none" strike="noStrike" cap="none" dirty="0">
                <a:ea typeface="Arial"/>
                <a:cs typeface="Arial"/>
                <a:sym typeface="Arial"/>
              </a:rPr>
              <a:t>/STATION_METRIC_REPORTS/</a:t>
            </a:r>
          </a:p>
        </p:txBody>
      </p:sp>
      <p:sp>
        <p:nvSpPr>
          <p:cNvPr id="13" name="Rectangle 12">
            <a:extLst>
              <a:ext uri="{FF2B5EF4-FFF2-40B4-BE49-F238E27FC236}">
                <a16:creationId xmlns:a16="http://schemas.microsoft.com/office/drawing/2014/main" id="{34E9B474-89EC-36BD-31FF-5DD4AA345427}"/>
              </a:ext>
            </a:extLst>
          </p:cNvPr>
          <p:cNvSpPr/>
          <p:nvPr/>
        </p:nvSpPr>
        <p:spPr>
          <a:xfrm>
            <a:off x="922060" y="5516339"/>
            <a:ext cx="7184572" cy="3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E08B709-5E96-70EE-CEC1-978F04DC050C}"/>
              </a:ext>
            </a:extLst>
          </p:cNvPr>
          <p:cNvSpPr txBox="1"/>
          <p:nvPr/>
        </p:nvSpPr>
        <p:spPr>
          <a:xfrm rot="19999365">
            <a:off x="233100" y="5638504"/>
            <a:ext cx="1329210" cy="369332"/>
          </a:xfrm>
          <a:prstGeom prst="rect">
            <a:avLst/>
          </a:prstGeom>
          <a:noFill/>
        </p:spPr>
        <p:txBody>
          <a:bodyPr wrap="none" rtlCol="0">
            <a:spAutoFit/>
          </a:bodyPr>
          <a:lstStyle/>
          <a:p>
            <a:r>
              <a:rPr lang="en-US" dirty="0"/>
              <a:t>2021-02-09</a:t>
            </a:r>
          </a:p>
        </p:txBody>
      </p:sp>
      <p:sp>
        <p:nvSpPr>
          <p:cNvPr id="16" name="TextBox 15">
            <a:extLst>
              <a:ext uri="{FF2B5EF4-FFF2-40B4-BE49-F238E27FC236}">
                <a16:creationId xmlns:a16="http://schemas.microsoft.com/office/drawing/2014/main" id="{54AF8A78-E378-6780-52AE-19EB9E3E2B7A}"/>
              </a:ext>
            </a:extLst>
          </p:cNvPr>
          <p:cNvSpPr txBox="1"/>
          <p:nvPr/>
        </p:nvSpPr>
        <p:spPr>
          <a:xfrm rot="19999365">
            <a:off x="2881850" y="5638505"/>
            <a:ext cx="1329210" cy="369332"/>
          </a:xfrm>
          <a:prstGeom prst="rect">
            <a:avLst/>
          </a:prstGeom>
          <a:noFill/>
        </p:spPr>
        <p:txBody>
          <a:bodyPr wrap="none" rtlCol="0">
            <a:spAutoFit/>
          </a:bodyPr>
          <a:lstStyle/>
          <a:p>
            <a:r>
              <a:rPr lang="en-US" dirty="0"/>
              <a:t>2021-03-09</a:t>
            </a:r>
          </a:p>
        </p:txBody>
      </p:sp>
      <p:sp>
        <p:nvSpPr>
          <p:cNvPr id="17" name="TextBox 16">
            <a:extLst>
              <a:ext uri="{FF2B5EF4-FFF2-40B4-BE49-F238E27FC236}">
                <a16:creationId xmlns:a16="http://schemas.microsoft.com/office/drawing/2014/main" id="{3CCA8D9A-5279-5D98-26FE-39F8C6866889}"/>
              </a:ext>
            </a:extLst>
          </p:cNvPr>
          <p:cNvSpPr txBox="1"/>
          <p:nvPr/>
        </p:nvSpPr>
        <p:spPr>
          <a:xfrm rot="19999365">
            <a:off x="4070628" y="5638502"/>
            <a:ext cx="1329210" cy="369332"/>
          </a:xfrm>
          <a:prstGeom prst="rect">
            <a:avLst/>
          </a:prstGeom>
          <a:noFill/>
        </p:spPr>
        <p:txBody>
          <a:bodyPr wrap="none" rtlCol="0">
            <a:spAutoFit/>
          </a:bodyPr>
          <a:lstStyle/>
          <a:p>
            <a:r>
              <a:rPr lang="en-US" dirty="0"/>
              <a:t>2021-02-09</a:t>
            </a:r>
          </a:p>
        </p:txBody>
      </p:sp>
      <p:sp>
        <p:nvSpPr>
          <p:cNvPr id="18" name="TextBox 17">
            <a:extLst>
              <a:ext uri="{FF2B5EF4-FFF2-40B4-BE49-F238E27FC236}">
                <a16:creationId xmlns:a16="http://schemas.microsoft.com/office/drawing/2014/main" id="{C66F1E4A-2CEC-D52F-844B-CDCD6912A98B}"/>
              </a:ext>
            </a:extLst>
          </p:cNvPr>
          <p:cNvSpPr txBox="1"/>
          <p:nvPr/>
        </p:nvSpPr>
        <p:spPr>
          <a:xfrm rot="19999365">
            <a:off x="6719378" y="5638503"/>
            <a:ext cx="1329210" cy="369332"/>
          </a:xfrm>
          <a:prstGeom prst="rect">
            <a:avLst/>
          </a:prstGeom>
          <a:noFill/>
        </p:spPr>
        <p:txBody>
          <a:bodyPr wrap="none" rtlCol="0">
            <a:spAutoFit/>
          </a:bodyPr>
          <a:lstStyle/>
          <a:p>
            <a:r>
              <a:rPr lang="en-US" dirty="0"/>
              <a:t>2021-03-09</a:t>
            </a:r>
          </a:p>
        </p:txBody>
      </p:sp>
    </p:spTree>
    <p:extLst>
      <p:ext uri="{BB962C8B-B14F-4D97-AF65-F5344CB8AC3E}">
        <p14:creationId xmlns:p14="http://schemas.microsoft.com/office/powerpoint/2010/main" val="231112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4"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213EF3-27C1-CED0-90B9-3AC74E61D44A}"/>
              </a:ext>
            </a:extLst>
          </p:cNvPr>
          <p:cNvPicPr>
            <a:picLocks noChangeAspect="1"/>
          </p:cNvPicPr>
          <p:nvPr/>
        </p:nvPicPr>
        <p:blipFill>
          <a:blip r:embed="rId3"/>
          <a:stretch>
            <a:fillRect/>
          </a:stretch>
        </p:blipFill>
        <p:spPr>
          <a:xfrm>
            <a:off x="2785478" y="446361"/>
            <a:ext cx="8306986" cy="6041445"/>
          </a:xfrm>
          <a:prstGeom prst="rect">
            <a:avLst/>
          </a:prstGeom>
        </p:spPr>
      </p:pic>
      <p:sp>
        <p:nvSpPr>
          <p:cNvPr id="23" name="Rectangle 22">
            <a:extLst>
              <a:ext uri="{FF2B5EF4-FFF2-40B4-BE49-F238E27FC236}">
                <a16:creationId xmlns:a16="http://schemas.microsoft.com/office/drawing/2014/main" id="{9EDC6B3C-5C10-DA0B-395E-DA0A60196762}"/>
              </a:ext>
            </a:extLst>
          </p:cNvPr>
          <p:cNvSpPr/>
          <p:nvPr/>
        </p:nvSpPr>
        <p:spPr>
          <a:xfrm rot="5400000">
            <a:off x="1142008" y="3232337"/>
            <a:ext cx="4875594" cy="38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5A6A5C77-C947-2875-2B77-5BA40244CB29}"/>
              </a:ext>
            </a:extLst>
          </p:cNvPr>
          <p:cNvCxnSpPr>
            <a:cxnSpLocks/>
          </p:cNvCxnSpPr>
          <p:nvPr/>
        </p:nvCxnSpPr>
        <p:spPr>
          <a:xfrm>
            <a:off x="5984425" y="1384497"/>
            <a:ext cx="0" cy="432638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3B1D2D-6D31-5917-5E51-20A5F56FC554}"/>
              </a:ext>
            </a:extLst>
          </p:cNvPr>
          <p:cNvSpPr txBox="1"/>
          <p:nvPr/>
        </p:nvSpPr>
        <p:spPr>
          <a:xfrm>
            <a:off x="6004608" y="1699401"/>
            <a:ext cx="981979" cy="450107"/>
          </a:xfrm>
          <a:prstGeom prst="rect">
            <a:avLst/>
          </a:prstGeom>
          <a:noFill/>
        </p:spPr>
        <p:txBody>
          <a:bodyPr wrap="square">
            <a:spAutoFit/>
          </a:bodyPr>
          <a:lstStyle/>
          <a:p>
            <a:pPr algn="l"/>
            <a:r>
              <a:rPr lang="en-US" sz="1600" dirty="0"/>
              <a:t>50 m</a:t>
            </a:r>
          </a:p>
        </p:txBody>
      </p:sp>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a:xfrm>
            <a:off x="677334" y="0"/>
            <a:ext cx="8596668" cy="1320800"/>
          </a:xfrm>
        </p:spPr>
        <p:txBody>
          <a:bodyPr/>
          <a:lstStyle/>
          <a:p>
            <a:r>
              <a:rPr lang="en-US" dirty="0"/>
              <a:t>Use case 2: network seismologists</a:t>
            </a:r>
          </a:p>
        </p:txBody>
      </p:sp>
      <p:sp>
        <p:nvSpPr>
          <p:cNvPr id="10" name="TextBox 9">
            <a:extLst>
              <a:ext uri="{FF2B5EF4-FFF2-40B4-BE49-F238E27FC236}">
                <a16:creationId xmlns:a16="http://schemas.microsoft.com/office/drawing/2014/main" id="{5C37025C-0867-FD7D-4D22-C472AA5CE648}"/>
              </a:ext>
            </a:extLst>
          </p:cNvPr>
          <p:cNvSpPr txBox="1"/>
          <p:nvPr/>
        </p:nvSpPr>
        <p:spPr>
          <a:xfrm>
            <a:off x="160133" y="1534054"/>
            <a:ext cx="2605163" cy="923330"/>
          </a:xfrm>
          <a:prstGeom prst="rect">
            <a:avLst/>
          </a:prstGeom>
          <a:noFill/>
        </p:spPr>
        <p:txBody>
          <a:bodyPr wrap="square" rtlCol="0">
            <a:spAutoFit/>
          </a:bodyPr>
          <a:lstStyle/>
          <a:p>
            <a:r>
              <a:rPr lang="en-US" dirty="0"/>
              <a:t>How far away from a road should instruments be placed?</a:t>
            </a:r>
          </a:p>
        </p:txBody>
      </p:sp>
      <p:sp>
        <p:nvSpPr>
          <p:cNvPr id="15" name="Rectangle 14">
            <a:extLst>
              <a:ext uri="{FF2B5EF4-FFF2-40B4-BE49-F238E27FC236}">
                <a16:creationId xmlns:a16="http://schemas.microsoft.com/office/drawing/2014/main" id="{A135EBC8-D783-4DD3-4D42-307AC08D694D}"/>
              </a:ext>
            </a:extLst>
          </p:cNvPr>
          <p:cNvSpPr/>
          <p:nvPr/>
        </p:nvSpPr>
        <p:spPr>
          <a:xfrm>
            <a:off x="3804685" y="5862290"/>
            <a:ext cx="6705600" cy="38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3E5A3EF-3FC4-C659-B17D-857522725062}"/>
              </a:ext>
            </a:extLst>
          </p:cNvPr>
          <p:cNvSpPr txBox="1"/>
          <p:nvPr/>
        </p:nvSpPr>
        <p:spPr>
          <a:xfrm>
            <a:off x="5873663" y="6140981"/>
            <a:ext cx="2311851" cy="369332"/>
          </a:xfrm>
          <a:prstGeom prst="rect">
            <a:avLst/>
          </a:prstGeom>
          <a:noFill/>
        </p:spPr>
        <p:txBody>
          <a:bodyPr wrap="none" rtlCol="0">
            <a:spAutoFit/>
          </a:bodyPr>
          <a:lstStyle/>
          <a:p>
            <a:r>
              <a:rPr lang="en-US" dirty="0"/>
              <a:t>Distance to road (m)</a:t>
            </a:r>
          </a:p>
        </p:txBody>
      </p:sp>
      <p:sp>
        <p:nvSpPr>
          <p:cNvPr id="17" name="TextBox 16">
            <a:extLst>
              <a:ext uri="{FF2B5EF4-FFF2-40B4-BE49-F238E27FC236}">
                <a16:creationId xmlns:a16="http://schemas.microsoft.com/office/drawing/2014/main" id="{B9625D9F-1F63-F523-ED5D-17F350695F4A}"/>
              </a:ext>
            </a:extLst>
          </p:cNvPr>
          <p:cNvSpPr txBox="1"/>
          <p:nvPr/>
        </p:nvSpPr>
        <p:spPr>
          <a:xfrm rot="16200000">
            <a:off x="1307958" y="3282417"/>
            <a:ext cx="4003019" cy="369332"/>
          </a:xfrm>
          <a:prstGeom prst="rect">
            <a:avLst/>
          </a:prstGeom>
          <a:noFill/>
        </p:spPr>
        <p:txBody>
          <a:bodyPr wrap="none" rtlCol="0">
            <a:spAutoFit/>
          </a:bodyPr>
          <a:lstStyle/>
          <a:p>
            <a:r>
              <a:rPr lang="en-US" dirty="0"/>
              <a:t>Hourly small bumps (</a:t>
            </a:r>
            <a:r>
              <a:rPr lang="en-US" dirty="0" err="1"/>
              <a:t>EPICish</a:t>
            </a:r>
            <a:r>
              <a:rPr lang="en-US" dirty="0"/>
              <a:t>) (count)</a:t>
            </a:r>
          </a:p>
        </p:txBody>
      </p:sp>
      <p:sp>
        <p:nvSpPr>
          <p:cNvPr id="19" name="TextBox 18">
            <a:extLst>
              <a:ext uri="{FF2B5EF4-FFF2-40B4-BE49-F238E27FC236}">
                <a16:creationId xmlns:a16="http://schemas.microsoft.com/office/drawing/2014/main" id="{A62C74CD-8C36-670B-5F45-EA96A056D46D}"/>
              </a:ext>
            </a:extLst>
          </p:cNvPr>
          <p:cNvSpPr txBox="1"/>
          <p:nvPr/>
        </p:nvSpPr>
        <p:spPr>
          <a:xfrm>
            <a:off x="3726723" y="5827752"/>
            <a:ext cx="306494" cy="369332"/>
          </a:xfrm>
          <a:prstGeom prst="rect">
            <a:avLst/>
          </a:prstGeom>
          <a:noFill/>
        </p:spPr>
        <p:txBody>
          <a:bodyPr wrap="none" rtlCol="0">
            <a:spAutoFit/>
          </a:bodyPr>
          <a:lstStyle/>
          <a:p>
            <a:r>
              <a:rPr lang="en-US" dirty="0"/>
              <a:t>0</a:t>
            </a:r>
          </a:p>
        </p:txBody>
      </p:sp>
      <p:sp>
        <p:nvSpPr>
          <p:cNvPr id="20" name="TextBox 19">
            <a:extLst>
              <a:ext uri="{FF2B5EF4-FFF2-40B4-BE49-F238E27FC236}">
                <a16:creationId xmlns:a16="http://schemas.microsoft.com/office/drawing/2014/main" id="{341ED168-080B-75E0-82A1-EC7C7EFA38C5}"/>
              </a:ext>
            </a:extLst>
          </p:cNvPr>
          <p:cNvSpPr txBox="1"/>
          <p:nvPr/>
        </p:nvSpPr>
        <p:spPr>
          <a:xfrm>
            <a:off x="5770264" y="5787906"/>
            <a:ext cx="428322" cy="369332"/>
          </a:xfrm>
          <a:prstGeom prst="rect">
            <a:avLst/>
          </a:prstGeom>
          <a:noFill/>
        </p:spPr>
        <p:txBody>
          <a:bodyPr wrap="none" rtlCol="0">
            <a:spAutoFit/>
          </a:bodyPr>
          <a:lstStyle/>
          <a:p>
            <a:r>
              <a:rPr lang="en-US" dirty="0"/>
              <a:t>50</a:t>
            </a:r>
          </a:p>
        </p:txBody>
      </p:sp>
      <p:sp>
        <p:nvSpPr>
          <p:cNvPr id="21" name="TextBox 20">
            <a:extLst>
              <a:ext uri="{FF2B5EF4-FFF2-40B4-BE49-F238E27FC236}">
                <a16:creationId xmlns:a16="http://schemas.microsoft.com/office/drawing/2014/main" id="{F3188B7B-16FE-88A4-E3FA-6B740A5100DD}"/>
              </a:ext>
            </a:extLst>
          </p:cNvPr>
          <p:cNvSpPr txBox="1"/>
          <p:nvPr/>
        </p:nvSpPr>
        <p:spPr>
          <a:xfrm>
            <a:off x="7902030" y="5787906"/>
            <a:ext cx="550151" cy="369332"/>
          </a:xfrm>
          <a:prstGeom prst="rect">
            <a:avLst/>
          </a:prstGeom>
          <a:noFill/>
        </p:spPr>
        <p:txBody>
          <a:bodyPr wrap="none" rtlCol="0">
            <a:spAutoFit/>
          </a:bodyPr>
          <a:lstStyle/>
          <a:p>
            <a:r>
              <a:rPr lang="en-US" dirty="0"/>
              <a:t>100</a:t>
            </a:r>
          </a:p>
        </p:txBody>
      </p:sp>
      <p:sp>
        <p:nvSpPr>
          <p:cNvPr id="22" name="TextBox 21">
            <a:extLst>
              <a:ext uri="{FF2B5EF4-FFF2-40B4-BE49-F238E27FC236}">
                <a16:creationId xmlns:a16="http://schemas.microsoft.com/office/drawing/2014/main" id="{F0A46BAB-EB3E-E193-F57A-C2DA823EA876}"/>
              </a:ext>
            </a:extLst>
          </p:cNvPr>
          <p:cNvSpPr txBox="1"/>
          <p:nvPr/>
        </p:nvSpPr>
        <p:spPr>
          <a:xfrm>
            <a:off x="9968866" y="5780922"/>
            <a:ext cx="550151" cy="369332"/>
          </a:xfrm>
          <a:prstGeom prst="rect">
            <a:avLst/>
          </a:prstGeom>
          <a:noFill/>
        </p:spPr>
        <p:txBody>
          <a:bodyPr wrap="none" rtlCol="0">
            <a:spAutoFit/>
          </a:bodyPr>
          <a:lstStyle/>
          <a:p>
            <a:r>
              <a:rPr lang="en-US" dirty="0"/>
              <a:t>150</a:t>
            </a:r>
          </a:p>
        </p:txBody>
      </p:sp>
      <p:sp>
        <p:nvSpPr>
          <p:cNvPr id="24" name="TextBox 23">
            <a:extLst>
              <a:ext uri="{FF2B5EF4-FFF2-40B4-BE49-F238E27FC236}">
                <a16:creationId xmlns:a16="http://schemas.microsoft.com/office/drawing/2014/main" id="{B6B1BD4E-18E1-1102-BFA8-8D420BE33717}"/>
              </a:ext>
            </a:extLst>
          </p:cNvPr>
          <p:cNvSpPr txBox="1"/>
          <p:nvPr/>
        </p:nvSpPr>
        <p:spPr>
          <a:xfrm>
            <a:off x="3437085" y="3963221"/>
            <a:ext cx="428322" cy="369332"/>
          </a:xfrm>
          <a:prstGeom prst="rect">
            <a:avLst/>
          </a:prstGeom>
          <a:noFill/>
        </p:spPr>
        <p:txBody>
          <a:bodyPr wrap="none" rtlCol="0">
            <a:spAutoFit/>
          </a:bodyPr>
          <a:lstStyle/>
          <a:p>
            <a:r>
              <a:rPr lang="en-US" dirty="0"/>
              <a:t>20</a:t>
            </a:r>
          </a:p>
        </p:txBody>
      </p:sp>
      <p:sp>
        <p:nvSpPr>
          <p:cNvPr id="25" name="TextBox 24">
            <a:extLst>
              <a:ext uri="{FF2B5EF4-FFF2-40B4-BE49-F238E27FC236}">
                <a16:creationId xmlns:a16="http://schemas.microsoft.com/office/drawing/2014/main" id="{23F555ED-3909-FA45-D86B-98DD14C08C4E}"/>
              </a:ext>
            </a:extLst>
          </p:cNvPr>
          <p:cNvSpPr txBox="1"/>
          <p:nvPr/>
        </p:nvSpPr>
        <p:spPr>
          <a:xfrm>
            <a:off x="3451648" y="2457384"/>
            <a:ext cx="428322" cy="369332"/>
          </a:xfrm>
          <a:prstGeom prst="rect">
            <a:avLst/>
          </a:prstGeom>
          <a:noFill/>
        </p:spPr>
        <p:txBody>
          <a:bodyPr wrap="none" rtlCol="0">
            <a:spAutoFit/>
          </a:bodyPr>
          <a:lstStyle/>
          <a:p>
            <a:r>
              <a:rPr lang="en-US" dirty="0"/>
              <a:t>40</a:t>
            </a:r>
          </a:p>
        </p:txBody>
      </p:sp>
      <p:sp>
        <p:nvSpPr>
          <p:cNvPr id="26" name="TextBox 25">
            <a:extLst>
              <a:ext uri="{FF2B5EF4-FFF2-40B4-BE49-F238E27FC236}">
                <a16:creationId xmlns:a16="http://schemas.microsoft.com/office/drawing/2014/main" id="{0034195C-B82E-3200-A9FB-98C98D37AA6E}"/>
              </a:ext>
            </a:extLst>
          </p:cNvPr>
          <p:cNvSpPr txBox="1"/>
          <p:nvPr/>
        </p:nvSpPr>
        <p:spPr>
          <a:xfrm>
            <a:off x="3451648" y="990231"/>
            <a:ext cx="428322" cy="369332"/>
          </a:xfrm>
          <a:prstGeom prst="rect">
            <a:avLst/>
          </a:prstGeom>
          <a:noFill/>
        </p:spPr>
        <p:txBody>
          <a:bodyPr wrap="none" rtlCol="0">
            <a:spAutoFit/>
          </a:bodyPr>
          <a:lstStyle/>
          <a:p>
            <a:r>
              <a:rPr lang="en-US" dirty="0"/>
              <a:t>60</a:t>
            </a:r>
          </a:p>
        </p:txBody>
      </p:sp>
      <p:sp>
        <p:nvSpPr>
          <p:cNvPr id="18" name="TextBox 17">
            <a:extLst>
              <a:ext uri="{FF2B5EF4-FFF2-40B4-BE49-F238E27FC236}">
                <a16:creationId xmlns:a16="http://schemas.microsoft.com/office/drawing/2014/main" id="{8ADFB525-7655-5404-AE71-71565CAEF3AD}"/>
              </a:ext>
            </a:extLst>
          </p:cNvPr>
          <p:cNvSpPr txBox="1"/>
          <p:nvPr/>
        </p:nvSpPr>
        <p:spPr>
          <a:xfrm>
            <a:off x="3558913" y="5436421"/>
            <a:ext cx="306494" cy="369332"/>
          </a:xfrm>
          <a:prstGeom prst="rect">
            <a:avLst/>
          </a:prstGeom>
          <a:noFill/>
        </p:spPr>
        <p:txBody>
          <a:bodyPr wrap="none" rtlCol="0">
            <a:spAutoFit/>
          </a:bodyPr>
          <a:lstStyle/>
          <a:p>
            <a:r>
              <a:rPr lang="en-US" dirty="0"/>
              <a:t>0</a:t>
            </a:r>
          </a:p>
        </p:txBody>
      </p:sp>
    </p:spTree>
    <p:extLst>
      <p:ext uri="{BB962C8B-B14F-4D97-AF65-F5344CB8AC3E}">
        <p14:creationId xmlns:p14="http://schemas.microsoft.com/office/powerpoint/2010/main" val="179559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p:bldP spid="10" grpId="0"/>
      <p:bldP spid="15" grpId="0" animBg="1"/>
      <p:bldP spid="16" grpId="0"/>
      <p:bldP spid="17" grpId="0"/>
      <p:bldP spid="19" grpId="0"/>
      <p:bldP spid="20" grpId="0"/>
      <p:bldP spid="21" grpId="0"/>
      <p:bldP spid="22" grpId="0"/>
      <p:bldP spid="24" grpId="0"/>
      <p:bldP spid="25" grpId="0"/>
      <p:bldP spid="2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a:xfrm>
            <a:off x="677334" y="23152"/>
            <a:ext cx="8596668" cy="1320800"/>
          </a:xfrm>
        </p:spPr>
        <p:txBody>
          <a:bodyPr/>
          <a:lstStyle/>
          <a:p>
            <a:r>
              <a:rPr lang="en-US" dirty="0"/>
              <a:t>Use case 3: </a:t>
            </a:r>
            <a:r>
              <a:rPr lang="en-US" dirty="0" err="1"/>
              <a:t>ShakeAlert</a:t>
            </a:r>
            <a:r>
              <a:rPr lang="en-US" dirty="0"/>
              <a:t> station acceptance</a:t>
            </a:r>
          </a:p>
        </p:txBody>
      </p:sp>
      <p:pic>
        <p:nvPicPr>
          <p:cNvPr id="6" name="Google Shape;192;p4">
            <a:extLst>
              <a:ext uri="{FF2B5EF4-FFF2-40B4-BE49-F238E27FC236}">
                <a16:creationId xmlns:a16="http://schemas.microsoft.com/office/drawing/2014/main" id="{D0707B0D-503D-29B9-0315-EDC26508F2AC}"/>
              </a:ext>
            </a:extLst>
          </p:cNvPr>
          <p:cNvPicPr preferRelativeResize="0">
            <a:picLocks noChangeAspect="1"/>
          </p:cNvPicPr>
          <p:nvPr/>
        </p:nvPicPr>
        <p:blipFill rotWithShape="1">
          <a:blip r:embed="rId3">
            <a:alphaModFix/>
          </a:blip>
          <a:srcRect/>
          <a:stretch/>
        </p:blipFill>
        <p:spPr>
          <a:xfrm>
            <a:off x="953251" y="1343952"/>
            <a:ext cx="8440022" cy="5514047"/>
          </a:xfrm>
          <a:prstGeom prst="rect">
            <a:avLst/>
          </a:prstGeom>
          <a:noFill/>
          <a:ln>
            <a:noFill/>
          </a:ln>
        </p:spPr>
      </p:pic>
    </p:spTree>
    <p:extLst>
      <p:ext uri="{BB962C8B-B14F-4D97-AF65-F5344CB8AC3E}">
        <p14:creationId xmlns:p14="http://schemas.microsoft.com/office/powerpoint/2010/main" val="35952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p:txBody>
          <a:bodyPr/>
          <a:lstStyle/>
          <a:p>
            <a:r>
              <a:rPr lang="en-US" dirty="0"/>
              <a:t>SQUAC-</a:t>
            </a:r>
            <a:r>
              <a:rPr lang="en-US" dirty="0" err="1"/>
              <a:t>lusion</a:t>
            </a:r>
            <a:endParaRPr lang="en-US" dirty="0"/>
          </a:p>
        </p:txBody>
      </p:sp>
      <p:sp>
        <p:nvSpPr>
          <p:cNvPr id="3" name="Content Placeholder 2">
            <a:extLst>
              <a:ext uri="{FF2B5EF4-FFF2-40B4-BE49-F238E27FC236}">
                <a16:creationId xmlns:a16="http://schemas.microsoft.com/office/drawing/2014/main" id="{8B9C33A7-16E4-D5F2-B04D-329AE499A3EF}"/>
              </a:ext>
            </a:extLst>
          </p:cNvPr>
          <p:cNvSpPr>
            <a:spLocks noGrp="1"/>
          </p:cNvSpPr>
          <p:nvPr>
            <p:ph idx="1"/>
          </p:nvPr>
        </p:nvSpPr>
        <p:spPr/>
        <p:txBody>
          <a:bodyPr>
            <a:normAutofit/>
          </a:bodyPr>
          <a:lstStyle/>
          <a:p>
            <a:r>
              <a:rPr lang="en-US" sz="2400" dirty="0">
                <a:solidFill>
                  <a:schemeClr val="tx1"/>
                </a:solidFill>
                <a:latin typeface="Titillium Web"/>
                <a:ea typeface="Titillium Web"/>
                <a:cs typeface="Titillium Web"/>
                <a:sym typeface="Titillium Web"/>
              </a:rPr>
              <a:t>High-performance, cloud based database of metrics with alarms is really useful for a regional seismic network.</a:t>
            </a:r>
          </a:p>
          <a:p>
            <a:r>
              <a:rPr lang="en-US" sz="2400" dirty="0">
                <a:solidFill>
                  <a:schemeClr val="tx1"/>
                </a:solidFill>
                <a:latin typeface="Titillium Web"/>
                <a:ea typeface="Titillium Web"/>
                <a:cs typeface="Titillium Web"/>
                <a:sym typeface="Titillium Web"/>
              </a:rPr>
              <a:t>Designed with diverse users in mind</a:t>
            </a:r>
          </a:p>
          <a:p>
            <a:endParaRPr lang="en-US" sz="2400" dirty="0"/>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B0F0448E-3501-3338-ECB6-E1025733E2B1}"/>
              </a:ext>
            </a:extLst>
          </p:cNvPr>
          <p:cNvPicPr>
            <a:picLocks noChangeAspect="1"/>
          </p:cNvPicPr>
          <p:nvPr/>
        </p:nvPicPr>
        <p:blipFill>
          <a:blip r:embed="rId3"/>
          <a:stretch>
            <a:fillRect/>
          </a:stretch>
        </p:blipFill>
        <p:spPr>
          <a:xfrm>
            <a:off x="886484" y="4280448"/>
            <a:ext cx="3657600" cy="1168400"/>
          </a:xfrm>
          <a:prstGeom prst="rect">
            <a:avLst/>
          </a:prstGeom>
        </p:spPr>
      </p:pic>
      <p:sp>
        <p:nvSpPr>
          <p:cNvPr id="7" name="Google Shape;180;p2">
            <a:extLst>
              <a:ext uri="{FF2B5EF4-FFF2-40B4-BE49-F238E27FC236}">
                <a16:creationId xmlns:a16="http://schemas.microsoft.com/office/drawing/2014/main" id="{20421795-7628-7956-827D-EB0993717B08}"/>
              </a:ext>
            </a:extLst>
          </p:cNvPr>
          <p:cNvSpPr txBox="1"/>
          <p:nvPr/>
        </p:nvSpPr>
        <p:spPr>
          <a:xfrm>
            <a:off x="807244" y="5541612"/>
            <a:ext cx="4264379" cy="591601"/>
          </a:xfrm>
          <a:prstGeom prst="rect">
            <a:avLst/>
          </a:prstGeom>
          <a:noFill/>
          <a:ln>
            <a:noFill/>
          </a:ln>
        </p:spPr>
        <p:txBody>
          <a:bodyPr spcFirstLastPara="1" wrap="square" lIns="91425" tIns="91425" rIns="91425" bIns="91425" anchor="b" anchorCtr="0">
            <a:noAutofit/>
          </a:bodyPr>
          <a:lstStyle/>
          <a:p>
            <a:pPr lvl="0">
              <a:buSzPts val="3000"/>
            </a:pPr>
            <a:r>
              <a:rPr lang="en-US" sz="3000" dirty="0" err="1">
                <a:ea typeface="Titillium Web ExtraLight"/>
                <a:cs typeface="Titillium Web ExtraLight"/>
                <a:sym typeface="Titillium Web ExtraLight"/>
              </a:rPr>
              <a:t>s</a:t>
            </a:r>
            <a:r>
              <a:rPr lang="en-US" sz="3000" i="0" u="none" strike="noStrike" cap="none" dirty="0" err="1">
                <a:ea typeface="Titillium Web ExtraLight"/>
                <a:cs typeface="Titillium Web ExtraLight"/>
                <a:sym typeface="Titillium Web ExtraLight"/>
              </a:rPr>
              <a:t>quac-help@uw.edu</a:t>
            </a:r>
            <a:endParaRPr lang="en-US" sz="3000" i="0" u="none" strike="noStrike" cap="none" dirty="0">
              <a:ea typeface="Titillium Web ExtraLight"/>
              <a:cs typeface="Titillium Web ExtraLight"/>
              <a:sym typeface="Titillium Web ExtraLight"/>
            </a:endParaRPr>
          </a:p>
        </p:txBody>
      </p:sp>
      <p:sp>
        <p:nvSpPr>
          <p:cNvPr id="5" name="TextBox 4">
            <a:extLst>
              <a:ext uri="{FF2B5EF4-FFF2-40B4-BE49-F238E27FC236}">
                <a16:creationId xmlns:a16="http://schemas.microsoft.com/office/drawing/2014/main" id="{61767F20-4AC5-1968-38D7-0859D227468F}"/>
              </a:ext>
            </a:extLst>
          </p:cNvPr>
          <p:cNvSpPr txBox="1"/>
          <p:nvPr/>
        </p:nvSpPr>
        <p:spPr>
          <a:xfrm>
            <a:off x="807244" y="6176424"/>
            <a:ext cx="7977562" cy="369332"/>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900"/>
              <a:buFont typeface="Arial"/>
              <a:buNone/>
            </a:pPr>
            <a:r>
              <a:rPr lang="en-US" sz="1800" b="0" i="0" u="none" strike="noStrike" cap="none" dirty="0">
                <a:ea typeface="Arial"/>
                <a:cs typeface="Arial"/>
                <a:sym typeface="Arial"/>
              </a:rPr>
              <a:t>https://</a:t>
            </a:r>
            <a:r>
              <a:rPr lang="en-US" sz="1800" b="0" i="0" u="none" strike="noStrike" cap="none" dirty="0" err="1">
                <a:ea typeface="Arial"/>
                <a:cs typeface="Arial"/>
                <a:sym typeface="Arial"/>
              </a:rPr>
              <a:t>seismo.ess.washington.edu</a:t>
            </a:r>
            <a:r>
              <a:rPr lang="en-US" sz="1800" b="0" i="0" u="none" strike="noStrike" cap="none" dirty="0">
                <a:ea typeface="Arial"/>
                <a:cs typeface="Arial"/>
                <a:sym typeface="Arial"/>
              </a:rPr>
              <a:t>/</a:t>
            </a:r>
            <a:r>
              <a:rPr lang="en-US" sz="1800" b="0" i="0" u="none" strike="noStrike" cap="none" dirty="0" err="1">
                <a:ea typeface="Arial"/>
                <a:cs typeface="Arial"/>
                <a:sym typeface="Arial"/>
              </a:rPr>
              <a:t>ahutko</a:t>
            </a:r>
            <a:r>
              <a:rPr lang="en-US" sz="1800" b="0" i="0" u="none" strike="noStrike" cap="none" dirty="0">
                <a:ea typeface="Arial"/>
                <a:cs typeface="Arial"/>
                <a:sym typeface="Arial"/>
              </a:rPr>
              <a:t>/STATION_METRIC_REPORTS/</a:t>
            </a:r>
          </a:p>
        </p:txBody>
      </p:sp>
    </p:spTree>
    <p:extLst>
      <p:ext uri="{BB962C8B-B14F-4D97-AF65-F5344CB8AC3E}">
        <p14:creationId xmlns:p14="http://schemas.microsoft.com/office/powerpoint/2010/main" val="375440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F76D1945-7E12-DEC8-A953-2F5CF0F6637D}"/>
              </a:ext>
            </a:extLst>
          </p:cNvPr>
          <p:cNvGrpSpPr/>
          <p:nvPr/>
        </p:nvGrpSpPr>
        <p:grpSpPr>
          <a:xfrm>
            <a:off x="3362170" y="2980645"/>
            <a:ext cx="5467660" cy="3430874"/>
            <a:chOff x="1949140" y="2354694"/>
            <a:chExt cx="6623360" cy="4251180"/>
          </a:xfrm>
        </p:grpSpPr>
        <p:grpSp>
          <p:nvGrpSpPr>
            <p:cNvPr id="38" name="Group 37">
              <a:extLst>
                <a:ext uri="{FF2B5EF4-FFF2-40B4-BE49-F238E27FC236}">
                  <a16:creationId xmlns:a16="http://schemas.microsoft.com/office/drawing/2014/main" id="{A564DCCE-7D25-6164-076B-B3977C89D5E4}"/>
                </a:ext>
              </a:extLst>
            </p:cNvPr>
            <p:cNvGrpSpPr/>
            <p:nvPr/>
          </p:nvGrpSpPr>
          <p:grpSpPr>
            <a:xfrm>
              <a:off x="1949140" y="2354694"/>
              <a:ext cx="6619737" cy="4251180"/>
              <a:chOff x="1326836" y="2075293"/>
              <a:chExt cx="6619737" cy="4251180"/>
            </a:xfrm>
          </p:grpSpPr>
          <p:pic>
            <p:nvPicPr>
              <p:cNvPr id="37" name="Picture 36" descr="Graphical user interface, text, application, chat or text message&#10;&#10;Description automatically generated">
                <a:extLst>
                  <a:ext uri="{FF2B5EF4-FFF2-40B4-BE49-F238E27FC236}">
                    <a16:creationId xmlns:a16="http://schemas.microsoft.com/office/drawing/2014/main" id="{9632CDBB-70D3-9647-BD4A-155EA85A2B4D}"/>
                  </a:ext>
                </a:extLst>
              </p:cNvPr>
              <p:cNvPicPr>
                <a:picLocks noChangeAspect="1"/>
              </p:cNvPicPr>
              <p:nvPr/>
            </p:nvPicPr>
            <p:blipFill rotWithShape="1">
              <a:blip r:embed="rId3"/>
              <a:srcRect r="10680"/>
              <a:stretch/>
            </p:blipFill>
            <p:spPr>
              <a:xfrm>
                <a:off x="1333237" y="2075293"/>
                <a:ext cx="6613336" cy="28702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0DBBB54F-7012-7306-622F-534774AC126D}"/>
                  </a:ext>
                </a:extLst>
              </p:cNvPr>
              <p:cNvPicPr>
                <a:picLocks noChangeAspect="1"/>
              </p:cNvPicPr>
              <p:nvPr/>
            </p:nvPicPr>
            <p:blipFill rotWithShape="1">
              <a:blip r:embed="rId4"/>
              <a:srcRect r="7834"/>
              <a:stretch/>
            </p:blipFill>
            <p:spPr>
              <a:xfrm>
                <a:off x="1333236" y="4392133"/>
                <a:ext cx="6613336" cy="889000"/>
              </a:xfrm>
              <a:prstGeom prst="rect">
                <a:avLst/>
              </a:prstGeom>
            </p:spPr>
          </p:pic>
          <p:pic>
            <p:nvPicPr>
              <p:cNvPr id="33" name="Picture 32">
                <a:extLst>
                  <a:ext uri="{FF2B5EF4-FFF2-40B4-BE49-F238E27FC236}">
                    <a16:creationId xmlns:a16="http://schemas.microsoft.com/office/drawing/2014/main" id="{825B33BD-AF50-F970-FEB3-0C221560CFD4}"/>
                  </a:ext>
                </a:extLst>
              </p:cNvPr>
              <p:cNvPicPr>
                <a:picLocks noChangeAspect="1"/>
              </p:cNvPicPr>
              <p:nvPr/>
            </p:nvPicPr>
            <p:blipFill rotWithShape="1">
              <a:blip r:embed="rId5"/>
              <a:srcRect r="28569"/>
              <a:stretch/>
            </p:blipFill>
            <p:spPr>
              <a:xfrm>
                <a:off x="1326836" y="5284058"/>
                <a:ext cx="6619736" cy="1042415"/>
              </a:xfrm>
              <a:prstGeom prst="rect">
                <a:avLst/>
              </a:prstGeom>
            </p:spPr>
          </p:pic>
        </p:grpSp>
        <p:sp>
          <p:nvSpPr>
            <p:cNvPr id="39" name="Rectangle 38">
              <a:extLst>
                <a:ext uri="{FF2B5EF4-FFF2-40B4-BE49-F238E27FC236}">
                  <a16:creationId xmlns:a16="http://schemas.microsoft.com/office/drawing/2014/main" id="{3292C061-7357-0A67-B98D-59BE48DBB63D}"/>
                </a:ext>
              </a:extLst>
            </p:cNvPr>
            <p:cNvSpPr/>
            <p:nvPr/>
          </p:nvSpPr>
          <p:spPr>
            <a:xfrm>
              <a:off x="3035300" y="2387600"/>
              <a:ext cx="5537200" cy="977900"/>
            </a:xfrm>
            <a:prstGeom prst="rect">
              <a:avLst/>
            </a:prstGeom>
            <a:solidFill>
              <a:srgbClr val="242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7D0DA0F7-D669-4951-4EB1-D8B04CFEA705}"/>
              </a:ext>
            </a:extLst>
          </p:cNvPr>
          <p:cNvGrpSpPr/>
          <p:nvPr/>
        </p:nvGrpSpPr>
        <p:grpSpPr>
          <a:xfrm>
            <a:off x="2199075" y="78630"/>
            <a:ext cx="5464667" cy="2170575"/>
            <a:chOff x="2362676" y="302791"/>
            <a:chExt cx="5057991" cy="1867784"/>
          </a:xfrm>
        </p:grpSpPr>
        <p:pic>
          <p:nvPicPr>
            <p:cNvPr id="6" name="Google Shape;160;p1">
              <a:extLst>
                <a:ext uri="{FF2B5EF4-FFF2-40B4-BE49-F238E27FC236}">
                  <a16:creationId xmlns:a16="http://schemas.microsoft.com/office/drawing/2014/main" id="{385154DA-ABE2-B040-C9AD-AE8EB27F73B5}"/>
                </a:ext>
              </a:extLst>
            </p:cNvPr>
            <p:cNvPicPr preferRelativeResize="0"/>
            <p:nvPr/>
          </p:nvPicPr>
          <p:blipFill rotWithShape="1">
            <a:blip r:embed="rId6">
              <a:alphaModFix/>
            </a:blip>
            <a:srcRect l="-5930" t="-7029" r="5928" b="7028"/>
            <a:stretch/>
          </p:blipFill>
          <p:spPr>
            <a:xfrm>
              <a:off x="2362676" y="302791"/>
              <a:ext cx="4768000" cy="1742704"/>
            </a:xfrm>
            <a:prstGeom prst="rect">
              <a:avLst/>
            </a:prstGeom>
            <a:noFill/>
            <a:ln>
              <a:noFill/>
            </a:ln>
          </p:spPr>
        </p:pic>
        <p:pic>
          <p:nvPicPr>
            <p:cNvPr id="41" name="Google Shape;161;p1">
              <a:extLst>
                <a:ext uri="{FF2B5EF4-FFF2-40B4-BE49-F238E27FC236}">
                  <a16:creationId xmlns:a16="http://schemas.microsoft.com/office/drawing/2014/main" id="{65675A8E-3DD6-6F80-E54F-A068B94FB3EE}"/>
                </a:ext>
              </a:extLst>
            </p:cNvPr>
            <p:cNvPicPr preferRelativeResize="0"/>
            <p:nvPr/>
          </p:nvPicPr>
          <p:blipFill rotWithShape="1">
            <a:blip r:embed="rId7">
              <a:alphaModFix/>
            </a:blip>
            <a:srcRect/>
            <a:stretch/>
          </p:blipFill>
          <p:spPr>
            <a:xfrm>
              <a:off x="5810058" y="427875"/>
              <a:ext cx="1610609" cy="1742700"/>
            </a:xfrm>
            <a:prstGeom prst="rect">
              <a:avLst/>
            </a:prstGeom>
            <a:noFill/>
            <a:ln>
              <a:noFill/>
            </a:ln>
          </p:spPr>
        </p:pic>
      </p:grpSp>
      <p:sp>
        <p:nvSpPr>
          <p:cNvPr id="43" name="Google Shape;162;p1">
            <a:extLst>
              <a:ext uri="{FF2B5EF4-FFF2-40B4-BE49-F238E27FC236}">
                <a16:creationId xmlns:a16="http://schemas.microsoft.com/office/drawing/2014/main" id="{4D42D23F-705B-C604-DE1C-FE6A9632E598}"/>
              </a:ext>
            </a:extLst>
          </p:cNvPr>
          <p:cNvSpPr txBox="1">
            <a:spLocks/>
          </p:cNvSpPr>
          <p:nvPr/>
        </p:nvSpPr>
        <p:spPr>
          <a:xfrm>
            <a:off x="2370645" y="2212450"/>
            <a:ext cx="5766351" cy="678300"/>
          </a:xfrm>
          <a:prstGeom prst="rect">
            <a:avLst/>
          </a:prstGeom>
          <a:noFill/>
          <a:ln>
            <a:noFill/>
          </a:ln>
        </p:spPr>
        <p:txBody>
          <a:bodyPr spcFirstLastPara="1" vert="horz" wrap="square" lIns="91425" tIns="91425" rIns="91425" bIns="91425"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buSzPts val="4800"/>
            </a:pPr>
            <a:r>
              <a:rPr lang="en-US" sz="2800" dirty="0">
                <a:solidFill>
                  <a:schemeClr val="tx1"/>
                </a:solidFill>
                <a:ea typeface="Titillium Web Light"/>
                <a:cs typeface="Titillium Web Light"/>
                <a:sym typeface="Titillium Web Light"/>
              </a:rPr>
              <a:t>Seismic Quality Assurance Console</a:t>
            </a:r>
            <a:endParaRPr lang="en-US" sz="2800" baseline="30000" dirty="0">
              <a:solidFill>
                <a:schemeClr val="tx1"/>
              </a:solidFill>
              <a:ea typeface="Titillium Web Light"/>
              <a:cs typeface="Titillium Web Light"/>
              <a:sym typeface="Titillium Web Light"/>
            </a:endParaRPr>
          </a:p>
        </p:txBody>
      </p:sp>
      <p:sp>
        <p:nvSpPr>
          <p:cNvPr id="44" name="TextBox 43">
            <a:extLst>
              <a:ext uri="{FF2B5EF4-FFF2-40B4-BE49-F238E27FC236}">
                <a16:creationId xmlns:a16="http://schemas.microsoft.com/office/drawing/2014/main" id="{83477039-30AA-D26D-9B1B-B9BAD00B344D}"/>
              </a:ext>
            </a:extLst>
          </p:cNvPr>
          <p:cNvSpPr txBox="1"/>
          <p:nvPr/>
        </p:nvSpPr>
        <p:spPr>
          <a:xfrm>
            <a:off x="867803" y="4112497"/>
            <a:ext cx="553357" cy="369332"/>
          </a:xfrm>
          <a:prstGeom prst="rect">
            <a:avLst/>
          </a:prstGeom>
          <a:noFill/>
        </p:spPr>
        <p:txBody>
          <a:bodyPr wrap="none" rtlCol="0">
            <a:spAutoFit/>
          </a:bodyPr>
          <a:lstStyle/>
          <a:p>
            <a:r>
              <a:rPr lang="en-US" dirty="0"/>
              <a:t>GUI</a:t>
            </a:r>
          </a:p>
        </p:txBody>
      </p:sp>
      <p:sp>
        <p:nvSpPr>
          <p:cNvPr id="45" name="TextBox 44">
            <a:extLst>
              <a:ext uri="{FF2B5EF4-FFF2-40B4-BE49-F238E27FC236}">
                <a16:creationId xmlns:a16="http://schemas.microsoft.com/office/drawing/2014/main" id="{AAFB4993-524F-651D-AB53-B5F9D89E349C}"/>
              </a:ext>
            </a:extLst>
          </p:cNvPr>
          <p:cNvSpPr txBox="1"/>
          <p:nvPr/>
        </p:nvSpPr>
        <p:spPr>
          <a:xfrm>
            <a:off x="867803" y="4795566"/>
            <a:ext cx="1502842" cy="646331"/>
          </a:xfrm>
          <a:prstGeom prst="rect">
            <a:avLst/>
          </a:prstGeom>
          <a:noFill/>
        </p:spPr>
        <p:txBody>
          <a:bodyPr wrap="square" rtlCol="0">
            <a:spAutoFit/>
          </a:bodyPr>
          <a:lstStyle/>
          <a:p>
            <a:r>
              <a:rPr lang="en-US" dirty="0" err="1"/>
              <a:t>django</a:t>
            </a:r>
            <a:r>
              <a:rPr lang="en-US" dirty="0"/>
              <a:t> backend API</a:t>
            </a:r>
          </a:p>
        </p:txBody>
      </p:sp>
      <p:sp>
        <p:nvSpPr>
          <p:cNvPr id="46" name="TextBox 45">
            <a:extLst>
              <a:ext uri="{FF2B5EF4-FFF2-40B4-BE49-F238E27FC236}">
                <a16:creationId xmlns:a16="http://schemas.microsoft.com/office/drawing/2014/main" id="{80F3D169-3FD6-BA03-1CEB-AC84D1FC2197}"/>
              </a:ext>
            </a:extLst>
          </p:cNvPr>
          <p:cNvSpPr txBox="1"/>
          <p:nvPr/>
        </p:nvSpPr>
        <p:spPr>
          <a:xfrm>
            <a:off x="867803" y="5755634"/>
            <a:ext cx="2111120" cy="646331"/>
          </a:xfrm>
          <a:prstGeom prst="rect">
            <a:avLst/>
          </a:prstGeom>
          <a:noFill/>
        </p:spPr>
        <p:txBody>
          <a:bodyPr wrap="square" rtlCol="0">
            <a:spAutoFit/>
          </a:bodyPr>
          <a:lstStyle/>
          <a:p>
            <a:r>
              <a:rPr lang="en-US" dirty="0"/>
              <a:t>simple python read/write scripts</a:t>
            </a:r>
          </a:p>
        </p:txBody>
      </p:sp>
      <p:cxnSp>
        <p:nvCxnSpPr>
          <p:cNvPr id="48" name="Straight Connector 47">
            <a:extLst>
              <a:ext uri="{FF2B5EF4-FFF2-40B4-BE49-F238E27FC236}">
                <a16:creationId xmlns:a16="http://schemas.microsoft.com/office/drawing/2014/main" id="{FF82A764-B9FC-57C0-9F37-655E3F4B25EF}"/>
              </a:ext>
            </a:extLst>
          </p:cNvPr>
          <p:cNvCxnSpPr>
            <a:cxnSpLocks/>
            <a:stCxn id="44" idx="3"/>
          </p:cNvCxnSpPr>
          <p:nvPr/>
        </p:nvCxnSpPr>
        <p:spPr>
          <a:xfrm>
            <a:off x="1421160" y="4297163"/>
            <a:ext cx="2386911" cy="191238"/>
          </a:xfrm>
          <a:prstGeom prst="line">
            <a:avLst/>
          </a:prstGeom>
          <a:ln w="63500">
            <a:solidFill>
              <a:srgbClr val="F8950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BD2AE3C-021C-2492-2498-72114E8CCD93}"/>
              </a:ext>
            </a:extLst>
          </p:cNvPr>
          <p:cNvCxnSpPr>
            <a:cxnSpLocks/>
          </p:cNvCxnSpPr>
          <p:nvPr/>
        </p:nvCxnSpPr>
        <p:spPr>
          <a:xfrm>
            <a:off x="1923363" y="4991732"/>
            <a:ext cx="1884708" cy="214128"/>
          </a:xfrm>
          <a:prstGeom prst="line">
            <a:avLst/>
          </a:prstGeom>
          <a:ln w="63500">
            <a:solidFill>
              <a:srgbClr val="F8950B"/>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0E9F9FF-808F-071F-578B-8678076DF998}"/>
              </a:ext>
            </a:extLst>
          </p:cNvPr>
          <p:cNvCxnSpPr>
            <a:cxnSpLocks/>
          </p:cNvCxnSpPr>
          <p:nvPr/>
        </p:nvCxnSpPr>
        <p:spPr>
          <a:xfrm>
            <a:off x="2556742" y="5950747"/>
            <a:ext cx="1251329" cy="0"/>
          </a:xfrm>
          <a:prstGeom prst="line">
            <a:avLst/>
          </a:prstGeom>
          <a:ln w="63500">
            <a:solidFill>
              <a:srgbClr val="F895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53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p:txBody>
          <a:bodyPr/>
          <a:lstStyle/>
          <a:p>
            <a:r>
              <a:rPr lang="en-US" dirty="0"/>
              <a:t>What is SQUAC?</a:t>
            </a:r>
          </a:p>
        </p:txBody>
      </p:sp>
      <p:sp>
        <p:nvSpPr>
          <p:cNvPr id="3" name="Content Placeholder 2">
            <a:extLst>
              <a:ext uri="{FF2B5EF4-FFF2-40B4-BE49-F238E27FC236}">
                <a16:creationId xmlns:a16="http://schemas.microsoft.com/office/drawing/2014/main" id="{8B9C33A7-16E4-D5F2-B04D-329AE499A3EF}"/>
              </a:ext>
            </a:extLst>
          </p:cNvPr>
          <p:cNvSpPr>
            <a:spLocks noGrp="1"/>
          </p:cNvSpPr>
          <p:nvPr>
            <p:ph idx="1"/>
          </p:nvPr>
        </p:nvSpPr>
        <p:spPr>
          <a:xfrm>
            <a:off x="677334" y="1643270"/>
            <a:ext cx="10240048" cy="5214730"/>
          </a:xfrm>
        </p:spPr>
        <p:txBody>
          <a:bodyPr>
            <a:normAutofit/>
          </a:bodyPr>
          <a:lstStyle/>
          <a:p>
            <a:r>
              <a:rPr lang="en-US" dirty="0"/>
              <a:t>It’s a fancy metrics database &amp; interface tuned for </a:t>
            </a:r>
            <a:r>
              <a:rPr lang="en-US" dirty="0" err="1"/>
              <a:t>PNSN+ANSS+ShakeAlert</a:t>
            </a:r>
            <a:endParaRPr lang="en-US" dirty="0"/>
          </a:p>
          <a:p>
            <a:r>
              <a:rPr lang="en-US" dirty="0"/>
              <a:t>Contributor source agnostic; currently 8 sources</a:t>
            </a:r>
          </a:p>
          <a:p>
            <a:r>
              <a:rPr lang="en-US" dirty="0"/>
              <a:t>~11 Million measurements/day (&gt;125/sec), ~75Gb/month</a:t>
            </a:r>
          </a:p>
          <a:p>
            <a:r>
              <a:rPr lang="en-US" b="1" dirty="0"/>
              <a:t>Metrics</a:t>
            </a:r>
            <a:r>
              <a:rPr lang="en-US" dirty="0"/>
              <a:t>: </a:t>
            </a:r>
          </a:p>
          <a:p>
            <a:pPr lvl="1"/>
            <a:r>
              <a:rPr lang="en-US" dirty="0"/>
              <a:t>waveform – N big/small bumps, power, noise floor, peak Acc, …</a:t>
            </a:r>
          </a:p>
          <a:p>
            <a:pPr lvl="1"/>
            <a:r>
              <a:rPr lang="en-US" dirty="0"/>
              <a:t>SOH – latency, gaps, completeness at datacenter</a:t>
            </a:r>
          </a:p>
          <a:p>
            <a:pPr lvl="1"/>
            <a:r>
              <a:rPr lang="en-US" dirty="0"/>
              <a:t>Variable granularity: 10 min/hourly/daily/monthly</a:t>
            </a:r>
          </a:p>
          <a:p>
            <a:r>
              <a:rPr lang="en-US" b="1" dirty="0"/>
              <a:t>Channel groups</a:t>
            </a:r>
            <a:r>
              <a:rPr lang="en-US" dirty="0"/>
              <a:t>: flexible use cases</a:t>
            </a:r>
          </a:p>
          <a:p>
            <a:r>
              <a:rPr lang="en-US" b="1" dirty="0"/>
              <a:t>AWS</a:t>
            </a:r>
            <a:r>
              <a:rPr lang="en-US" dirty="0"/>
              <a:t> ~$500/</a:t>
            </a:r>
            <a:r>
              <a:rPr lang="en-US" dirty="0" err="1"/>
              <a:t>mo</a:t>
            </a:r>
            <a:endParaRPr lang="en-US" dirty="0"/>
          </a:p>
          <a:p>
            <a:pPr lvl="1"/>
            <a:r>
              <a:rPr lang="en-US" b="1" dirty="0"/>
              <a:t>EC2</a:t>
            </a:r>
            <a:r>
              <a:rPr lang="en-US" dirty="0"/>
              <a:t> 2-5 servers (</a:t>
            </a:r>
            <a:r>
              <a:rPr lang="en-US" dirty="0" err="1"/>
              <a:t>autoscaled</a:t>
            </a:r>
            <a:r>
              <a:rPr lang="en-US" dirty="0"/>
              <a:t>)</a:t>
            </a:r>
          </a:p>
          <a:p>
            <a:pPr lvl="1"/>
            <a:r>
              <a:rPr lang="en-US" b="1" dirty="0"/>
              <a:t>RDS</a:t>
            </a:r>
            <a:r>
              <a:rPr lang="en-US" dirty="0"/>
              <a:t> </a:t>
            </a:r>
            <a:r>
              <a:rPr lang="en-US" dirty="0" err="1"/>
              <a:t>db</a:t>
            </a:r>
            <a:r>
              <a:rPr lang="en-US" dirty="0"/>
              <a:t> ~3 Billion measurements</a:t>
            </a:r>
          </a:p>
          <a:p>
            <a:pPr lvl="1"/>
            <a:r>
              <a:rPr lang="en-US" b="1" dirty="0"/>
              <a:t>S3</a:t>
            </a:r>
            <a:r>
              <a:rPr lang="en-US" dirty="0"/>
              <a:t> archive ~5 Billion measurements</a:t>
            </a:r>
          </a:p>
        </p:txBody>
      </p:sp>
    </p:spTree>
    <p:extLst>
      <p:ext uri="{BB962C8B-B14F-4D97-AF65-F5344CB8AC3E}">
        <p14:creationId xmlns:p14="http://schemas.microsoft.com/office/powerpoint/2010/main" val="251054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a:xfrm>
            <a:off x="677334" y="23152"/>
            <a:ext cx="8596668" cy="1320800"/>
          </a:xfrm>
        </p:spPr>
        <p:txBody>
          <a:bodyPr/>
          <a:lstStyle/>
          <a:p>
            <a:r>
              <a:rPr lang="en-US" dirty="0"/>
              <a:t>Channel groups</a:t>
            </a:r>
          </a:p>
        </p:txBody>
      </p:sp>
      <p:pic>
        <p:nvPicPr>
          <p:cNvPr id="7" name="Picture 6" descr="Graphical user interface, website&#10;&#10;Description automatically generated">
            <a:extLst>
              <a:ext uri="{FF2B5EF4-FFF2-40B4-BE49-F238E27FC236}">
                <a16:creationId xmlns:a16="http://schemas.microsoft.com/office/drawing/2014/main" id="{656CA7BC-BFA5-9265-2F72-BFF0C063E2C4}"/>
              </a:ext>
            </a:extLst>
          </p:cNvPr>
          <p:cNvPicPr>
            <a:picLocks noChangeAspect="1"/>
          </p:cNvPicPr>
          <p:nvPr/>
        </p:nvPicPr>
        <p:blipFill>
          <a:blip r:embed="rId3"/>
          <a:stretch>
            <a:fillRect/>
          </a:stretch>
        </p:blipFill>
        <p:spPr>
          <a:xfrm>
            <a:off x="138896" y="683552"/>
            <a:ext cx="11573386" cy="5307344"/>
          </a:xfrm>
          <a:prstGeom prst="rect">
            <a:avLst/>
          </a:prstGeom>
        </p:spPr>
      </p:pic>
      <p:sp>
        <p:nvSpPr>
          <p:cNvPr id="8" name="Oval 7">
            <a:extLst>
              <a:ext uri="{FF2B5EF4-FFF2-40B4-BE49-F238E27FC236}">
                <a16:creationId xmlns:a16="http://schemas.microsoft.com/office/drawing/2014/main" id="{5F6E4A55-47FD-A806-1B71-B0A62C1D83A0}"/>
              </a:ext>
            </a:extLst>
          </p:cNvPr>
          <p:cNvSpPr/>
          <p:nvPr/>
        </p:nvSpPr>
        <p:spPr>
          <a:xfrm>
            <a:off x="6910086" y="1215342"/>
            <a:ext cx="1122744" cy="648182"/>
          </a:xfrm>
          <a:prstGeom prst="ellipse">
            <a:avLst/>
          </a:prstGeom>
          <a:noFill/>
          <a:ln w="57150">
            <a:solidFill>
              <a:srgbClr val="F89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C5474AA-6409-4949-E9F8-63CE57C20257}"/>
              </a:ext>
            </a:extLst>
          </p:cNvPr>
          <p:cNvSpPr/>
          <p:nvPr/>
        </p:nvSpPr>
        <p:spPr>
          <a:xfrm>
            <a:off x="7895864" y="2885489"/>
            <a:ext cx="1122744" cy="648182"/>
          </a:xfrm>
          <a:prstGeom prst="ellipse">
            <a:avLst/>
          </a:prstGeom>
          <a:noFill/>
          <a:ln w="57150">
            <a:solidFill>
              <a:srgbClr val="F89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7A8F713-BEBC-678A-9CCC-293F46726DE5}"/>
              </a:ext>
            </a:extLst>
          </p:cNvPr>
          <p:cNvSpPr/>
          <p:nvPr/>
        </p:nvSpPr>
        <p:spPr>
          <a:xfrm>
            <a:off x="7863070" y="4560923"/>
            <a:ext cx="1122744" cy="948625"/>
          </a:xfrm>
          <a:prstGeom prst="ellipse">
            <a:avLst/>
          </a:prstGeom>
          <a:noFill/>
          <a:ln w="57150">
            <a:solidFill>
              <a:srgbClr val="F89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075B8B0-C567-B7C6-3C99-096649F2A6BC}"/>
              </a:ext>
            </a:extLst>
          </p:cNvPr>
          <p:cNvSpPr txBox="1"/>
          <p:nvPr/>
        </p:nvSpPr>
        <p:spPr>
          <a:xfrm>
            <a:off x="9583838" y="2239158"/>
            <a:ext cx="1770927" cy="646331"/>
          </a:xfrm>
          <a:prstGeom prst="rect">
            <a:avLst/>
          </a:prstGeom>
          <a:noFill/>
        </p:spPr>
        <p:txBody>
          <a:bodyPr wrap="square" rtlCol="0">
            <a:spAutoFit/>
          </a:bodyPr>
          <a:lstStyle/>
          <a:p>
            <a:r>
              <a:rPr lang="en-US" dirty="0"/>
              <a:t>Automagical updating</a:t>
            </a:r>
          </a:p>
        </p:txBody>
      </p:sp>
      <p:cxnSp>
        <p:nvCxnSpPr>
          <p:cNvPr id="13" name="Straight Connector 12">
            <a:extLst>
              <a:ext uri="{FF2B5EF4-FFF2-40B4-BE49-F238E27FC236}">
                <a16:creationId xmlns:a16="http://schemas.microsoft.com/office/drawing/2014/main" id="{7386848C-C8E6-93EB-784E-4B5B1B5A6198}"/>
              </a:ext>
            </a:extLst>
          </p:cNvPr>
          <p:cNvCxnSpPr>
            <a:cxnSpLocks/>
            <a:stCxn id="11" idx="1"/>
          </p:cNvCxnSpPr>
          <p:nvPr/>
        </p:nvCxnSpPr>
        <p:spPr>
          <a:xfrm flipH="1">
            <a:off x="8985814" y="2562324"/>
            <a:ext cx="598024" cy="412370"/>
          </a:xfrm>
          <a:prstGeom prst="line">
            <a:avLst/>
          </a:prstGeom>
          <a:ln w="57150">
            <a:solidFill>
              <a:srgbClr val="F895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52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a:xfrm>
            <a:off x="677334" y="23152"/>
            <a:ext cx="8596668" cy="1320800"/>
          </a:xfrm>
        </p:spPr>
        <p:txBody>
          <a:bodyPr/>
          <a:lstStyle/>
          <a:p>
            <a:r>
              <a:rPr lang="en-US" dirty="0"/>
              <a:t>Dashboards/widgets</a:t>
            </a:r>
          </a:p>
        </p:txBody>
      </p:sp>
      <p:pic>
        <p:nvPicPr>
          <p:cNvPr id="9" name="Content Placeholder 8" descr="Graphical user interface, text, application&#10;&#10;Description automatically generated">
            <a:extLst>
              <a:ext uri="{FF2B5EF4-FFF2-40B4-BE49-F238E27FC236}">
                <a16:creationId xmlns:a16="http://schemas.microsoft.com/office/drawing/2014/main" id="{F8AE6441-3C9D-AE74-A141-DD3ADF6456F7}"/>
              </a:ext>
            </a:extLst>
          </p:cNvPr>
          <p:cNvPicPr>
            <a:picLocks noGrp="1" noChangeAspect="1"/>
          </p:cNvPicPr>
          <p:nvPr>
            <p:ph idx="1"/>
          </p:nvPr>
        </p:nvPicPr>
        <p:blipFill>
          <a:blip r:embed="rId3"/>
          <a:stretch>
            <a:fillRect/>
          </a:stretch>
        </p:blipFill>
        <p:spPr>
          <a:xfrm>
            <a:off x="459562" y="1007164"/>
            <a:ext cx="10615391" cy="4581799"/>
          </a:xfrm>
        </p:spPr>
      </p:pic>
    </p:spTree>
    <p:extLst>
      <p:ext uri="{BB962C8B-B14F-4D97-AF65-F5344CB8AC3E}">
        <p14:creationId xmlns:p14="http://schemas.microsoft.com/office/powerpoint/2010/main" val="19347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798B7-A1B0-A542-D6EC-FF073B2F1ECF}"/>
              </a:ext>
            </a:extLst>
          </p:cNvPr>
          <p:cNvPicPr>
            <a:picLocks noChangeAspect="1"/>
          </p:cNvPicPr>
          <p:nvPr/>
        </p:nvPicPr>
        <p:blipFill>
          <a:blip r:embed="rId3"/>
          <a:stretch>
            <a:fillRect/>
          </a:stretch>
        </p:blipFill>
        <p:spPr>
          <a:xfrm>
            <a:off x="-1" y="1183367"/>
            <a:ext cx="12162626" cy="3693433"/>
          </a:xfrm>
          <a:prstGeom prst="rect">
            <a:avLst/>
          </a:prstGeom>
        </p:spPr>
      </p:pic>
      <p:sp>
        <p:nvSpPr>
          <p:cNvPr id="17" name="TextBox 16">
            <a:extLst>
              <a:ext uri="{FF2B5EF4-FFF2-40B4-BE49-F238E27FC236}">
                <a16:creationId xmlns:a16="http://schemas.microsoft.com/office/drawing/2014/main" id="{CF57014D-D413-CF48-C7CB-4AE30F4EFA34}"/>
              </a:ext>
            </a:extLst>
          </p:cNvPr>
          <p:cNvSpPr txBox="1"/>
          <p:nvPr/>
        </p:nvSpPr>
        <p:spPr>
          <a:xfrm>
            <a:off x="675861" y="649357"/>
            <a:ext cx="6138283" cy="369332"/>
          </a:xfrm>
          <a:prstGeom prst="rect">
            <a:avLst/>
          </a:prstGeom>
          <a:noFill/>
        </p:spPr>
        <p:txBody>
          <a:bodyPr wrap="none" rtlCol="0">
            <a:spAutoFit/>
          </a:bodyPr>
          <a:lstStyle/>
          <a:p>
            <a:r>
              <a:rPr lang="en-US" dirty="0"/>
              <a:t>Timeline – like </a:t>
            </a:r>
            <a:r>
              <a:rPr lang="en-US" dirty="0" err="1"/>
              <a:t>SeisNetWatch</a:t>
            </a:r>
            <a:r>
              <a:rPr lang="en-US" dirty="0"/>
              <a:t> with flexible color gradients</a:t>
            </a:r>
          </a:p>
        </p:txBody>
      </p:sp>
      <p:pic>
        <p:nvPicPr>
          <p:cNvPr id="2" name="Picture 1">
            <a:extLst>
              <a:ext uri="{FF2B5EF4-FFF2-40B4-BE49-F238E27FC236}">
                <a16:creationId xmlns:a16="http://schemas.microsoft.com/office/drawing/2014/main" id="{6BD62952-E526-740F-14C1-080525136A4B}"/>
              </a:ext>
            </a:extLst>
          </p:cNvPr>
          <p:cNvPicPr>
            <a:picLocks noChangeAspect="1"/>
          </p:cNvPicPr>
          <p:nvPr/>
        </p:nvPicPr>
        <p:blipFill>
          <a:blip r:embed="rId4"/>
          <a:stretch>
            <a:fillRect/>
          </a:stretch>
        </p:blipFill>
        <p:spPr>
          <a:xfrm>
            <a:off x="-1" y="1172778"/>
            <a:ext cx="12162625" cy="3721601"/>
          </a:xfrm>
          <a:prstGeom prst="rect">
            <a:avLst/>
          </a:prstGeom>
        </p:spPr>
      </p:pic>
      <p:pic>
        <p:nvPicPr>
          <p:cNvPr id="3" name="Picture 2">
            <a:extLst>
              <a:ext uri="{FF2B5EF4-FFF2-40B4-BE49-F238E27FC236}">
                <a16:creationId xmlns:a16="http://schemas.microsoft.com/office/drawing/2014/main" id="{6EBB9D5C-3680-5EFA-66D2-6D8664F28685}"/>
              </a:ext>
            </a:extLst>
          </p:cNvPr>
          <p:cNvPicPr>
            <a:picLocks noChangeAspect="1"/>
          </p:cNvPicPr>
          <p:nvPr/>
        </p:nvPicPr>
        <p:blipFill>
          <a:blip r:embed="rId5"/>
          <a:stretch>
            <a:fillRect/>
          </a:stretch>
        </p:blipFill>
        <p:spPr>
          <a:xfrm>
            <a:off x="0" y="1180270"/>
            <a:ext cx="12198095" cy="3712464"/>
          </a:xfrm>
          <a:prstGeom prst="rect">
            <a:avLst/>
          </a:prstGeom>
        </p:spPr>
      </p:pic>
    </p:spTree>
    <p:extLst>
      <p:ext uri="{BB962C8B-B14F-4D97-AF65-F5344CB8AC3E}">
        <p14:creationId xmlns:p14="http://schemas.microsoft.com/office/powerpoint/2010/main" val="5498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F57014D-D413-CF48-C7CB-4AE30F4EFA34}"/>
              </a:ext>
            </a:extLst>
          </p:cNvPr>
          <p:cNvSpPr txBox="1"/>
          <p:nvPr/>
        </p:nvSpPr>
        <p:spPr>
          <a:xfrm>
            <a:off x="0" y="2027584"/>
            <a:ext cx="1630017" cy="646331"/>
          </a:xfrm>
          <a:prstGeom prst="rect">
            <a:avLst/>
          </a:prstGeom>
          <a:noFill/>
        </p:spPr>
        <p:txBody>
          <a:bodyPr wrap="square" rtlCol="0">
            <a:spAutoFit/>
          </a:bodyPr>
          <a:lstStyle/>
          <a:p>
            <a:r>
              <a:rPr lang="en-US" dirty="0"/>
              <a:t>Calendar plots!</a:t>
            </a:r>
          </a:p>
        </p:txBody>
      </p:sp>
      <p:pic>
        <p:nvPicPr>
          <p:cNvPr id="4" name="Picture 3">
            <a:extLst>
              <a:ext uri="{FF2B5EF4-FFF2-40B4-BE49-F238E27FC236}">
                <a16:creationId xmlns:a16="http://schemas.microsoft.com/office/drawing/2014/main" id="{A0E46F19-AB79-06EF-1882-85DD1F589BD3}"/>
              </a:ext>
            </a:extLst>
          </p:cNvPr>
          <p:cNvPicPr>
            <a:picLocks noChangeAspect="1"/>
          </p:cNvPicPr>
          <p:nvPr/>
        </p:nvPicPr>
        <p:blipFill>
          <a:blip r:embed="rId3"/>
          <a:stretch>
            <a:fillRect/>
          </a:stretch>
        </p:blipFill>
        <p:spPr>
          <a:xfrm>
            <a:off x="1197004" y="-212035"/>
            <a:ext cx="9797992" cy="7070035"/>
          </a:xfrm>
          <a:prstGeom prst="rect">
            <a:avLst/>
          </a:prstGeom>
        </p:spPr>
      </p:pic>
    </p:spTree>
    <p:extLst>
      <p:ext uri="{BB962C8B-B14F-4D97-AF65-F5344CB8AC3E}">
        <p14:creationId xmlns:p14="http://schemas.microsoft.com/office/powerpoint/2010/main" val="9186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p:txBody>
          <a:bodyPr/>
          <a:lstStyle/>
          <a:p>
            <a:r>
              <a:rPr lang="en-US" dirty="0"/>
              <a:t>Alarms</a:t>
            </a:r>
          </a:p>
        </p:txBody>
      </p:sp>
      <p:pic>
        <p:nvPicPr>
          <p:cNvPr id="7" name="Content Placeholder 6" descr="Graphical user interface&#10;&#10;Description automatically generated">
            <a:extLst>
              <a:ext uri="{FF2B5EF4-FFF2-40B4-BE49-F238E27FC236}">
                <a16:creationId xmlns:a16="http://schemas.microsoft.com/office/drawing/2014/main" id="{5A1B294E-20B0-6C36-81A9-89943F03D63A}"/>
              </a:ext>
            </a:extLst>
          </p:cNvPr>
          <p:cNvPicPr>
            <a:picLocks noGrp="1" noChangeAspect="1"/>
          </p:cNvPicPr>
          <p:nvPr>
            <p:ph idx="1"/>
          </p:nvPr>
        </p:nvPicPr>
        <p:blipFill>
          <a:blip r:embed="rId2"/>
          <a:stretch>
            <a:fillRect/>
          </a:stretch>
        </p:blipFill>
        <p:spPr>
          <a:xfrm>
            <a:off x="1468643" y="1465084"/>
            <a:ext cx="8271705" cy="4576941"/>
          </a:xfrm>
        </p:spPr>
      </p:pic>
      <p:pic>
        <p:nvPicPr>
          <p:cNvPr id="12" name="Content Placeholder 20" descr="Table&#10;&#10;Description automatically generated with low confidence">
            <a:extLst>
              <a:ext uri="{FF2B5EF4-FFF2-40B4-BE49-F238E27FC236}">
                <a16:creationId xmlns:a16="http://schemas.microsoft.com/office/drawing/2014/main" id="{C5CD8D65-5FCE-A061-86DF-B09ECAAD1A34}"/>
              </a:ext>
            </a:extLst>
          </p:cNvPr>
          <p:cNvPicPr>
            <a:picLocks noChangeAspect="1"/>
          </p:cNvPicPr>
          <p:nvPr/>
        </p:nvPicPr>
        <p:blipFill>
          <a:blip r:embed="rId3"/>
          <a:stretch>
            <a:fillRect/>
          </a:stretch>
        </p:blipFill>
        <p:spPr>
          <a:xfrm>
            <a:off x="1448243" y="1473038"/>
            <a:ext cx="8305357" cy="4568988"/>
          </a:xfrm>
          <a:prstGeom prst="rect">
            <a:avLst/>
          </a:prstGeom>
        </p:spPr>
      </p:pic>
    </p:spTree>
    <p:extLst>
      <p:ext uri="{BB962C8B-B14F-4D97-AF65-F5344CB8AC3E}">
        <p14:creationId xmlns:p14="http://schemas.microsoft.com/office/powerpoint/2010/main" val="51181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0B4A-6E6C-2331-0B64-4B092FA5DEB0}"/>
              </a:ext>
            </a:extLst>
          </p:cNvPr>
          <p:cNvSpPr>
            <a:spLocks noGrp="1"/>
          </p:cNvSpPr>
          <p:nvPr>
            <p:ph type="title"/>
          </p:nvPr>
        </p:nvSpPr>
        <p:spPr/>
        <p:txBody>
          <a:bodyPr/>
          <a:lstStyle/>
          <a:p>
            <a:r>
              <a:rPr lang="en-US" dirty="0"/>
              <a:t>Alarms</a:t>
            </a:r>
          </a:p>
        </p:txBody>
      </p:sp>
      <p:pic>
        <p:nvPicPr>
          <p:cNvPr id="13" name="Content Placeholder 12" descr="Graphical user interface&#10;&#10;Description automatically generated">
            <a:extLst>
              <a:ext uri="{FF2B5EF4-FFF2-40B4-BE49-F238E27FC236}">
                <a16:creationId xmlns:a16="http://schemas.microsoft.com/office/drawing/2014/main" id="{B8C33B2E-7D26-84AC-45CE-4BC29287ADEF}"/>
              </a:ext>
            </a:extLst>
          </p:cNvPr>
          <p:cNvPicPr>
            <a:picLocks noGrp="1" noChangeAspect="1"/>
          </p:cNvPicPr>
          <p:nvPr>
            <p:ph idx="1"/>
          </p:nvPr>
        </p:nvPicPr>
        <p:blipFill>
          <a:blip r:embed="rId3"/>
          <a:stretch>
            <a:fillRect/>
          </a:stretch>
        </p:blipFill>
        <p:spPr>
          <a:xfrm>
            <a:off x="2514468" y="1298714"/>
            <a:ext cx="6016277" cy="4743312"/>
          </a:xfrm>
        </p:spPr>
      </p:pic>
      <p:sp>
        <p:nvSpPr>
          <p:cNvPr id="14" name="Oval 13">
            <a:extLst>
              <a:ext uri="{FF2B5EF4-FFF2-40B4-BE49-F238E27FC236}">
                <a16:creationId xmlns:a16="http://schemas.microsoft.com/office/drawing/2014/main" id="{4157F609-77D6-04B3-28FF-9E43FB610AC8}"/>
              </a:ext>
            </a:extLst>
          </p:cNvPr>
          <p:cNvSpPr/>
          <p:nvPr/>
        </p:nvSpPr>
        <p:spPr>
          <a:xfrm>
            <a:off x="2514467" y="2408038"/>
            <a:ext cx="2706889" cy="648182"/>
          </a:xfrm>
          <a:prstGeom prst="ellipse">
            <a:avLst/>
          </a:prstGeom>
          <a:noFill/>
          <a:ln w="57150">
            <a:solidFill>
              <a:srgbClr val="F895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92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Facet">
  <a:themeElements>
    <a:clrScheme name="Custom 12">
      <a:dk1>
        <a:srgbClr val="1A1818"/>
      </a:dk1>
      <a:lt1>
        <a:srgbClr val="FEFFFD"/>
      </a:lt1>
      <a:dk2>
        <a:srgbClr val="1A1818"/>
      </a:dk2>
      <a:lt2>
        <a:srgbClr val="F4F5F4"/>
      </a:lt2>
      <a:accent1>
        <a:srgbClr val="92BC8E"/>
      </a:accent1>
      <a:accent2>
        <a:srgbClr val="084308"/>
      </a:accent2>
      <a:accent3>
        <a:srgbClr val="53D622"/>
      </a:accent3>
      <a:accent4>
        <a:srgbClr val="5A9A53"/>
      </a:accent4>
      <a:accent5>
        <a:srgbClr val="12790E"/>
      </a:accent5>
      <a:accent6>
        <a:srgbClr val="AAABAA"/>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{4CE9B19D-CA3B-2E41-B993-AD77BC440BF7}tf10001060</Template>
  <TotalTime>7847</TotalTime>
  <Words>915</Words>
  <Application>Microsoft Macintosh PowerPoint</Application>
  <PresentationFormat>Widescreen</PresentationFormat>
  <Paragraphs>111</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Amazon Ember</vt:lpstr>
      <vt:lpstr>Arial</vt:lpstr>
      <vt:lpstr>Calibri</vt:lpstr>
      <vt:lpstr>Monaco</vt:lpstr>
      <vt:lpstr>Titillium Web</vt:lpstr>
      <vt:lpstr>Trebuchet MS</vt:lpstr>
      <vt:lpstr>Wingdings 3</vt:lpstr>
      <vt:lpstr>Facet</vt:lpstr>
      <vt:lpstr>A one-stop shop for network status? Developing an application for a diverse set of users</vt:lpstr>
      <vt:lpstr>PowerPoint Presentation</vt:lpstr>
      <vt:lpstr>What is SQUAC?</vt:lpstr>
      <vt:lpstr>Channel groups</vt:lpstr>
      <vt:lpstr>Dashboards/widgets</vt:lpstr>
      <vt:lpstr>PowerPoint Presentation</vt:lpstr>
      <vt:lpstr>PowerPoint Presentation</vt:lpstr>
      <vt:lpstr>Alarms</vt:lpstr>
      <vt:lpstr>Alarms</vt:lpstr>
      <vt:lpstr>PowerPoint Presentation</vt:lpstr>
      <vt:lpstr>Alert detail page</vt:lpstr>
      <vt:lpstr>Alert detail page</vt:lpstr>
      <vt:lpstr>Alert detail page</vt:lpstr>
      <vt:lpstr>Use case 1: field techs</vt:lpstr>
      <vt:lpstr>Use case 2: network seismologists</vt:lpstr>
      <vt:lpstr>Use case 3: ShakeAlert station acceptance</vt:lpstr>
      <vt:lpstr>SQUAC-lusion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one-stop shop for network status? Developing an application for a diverse set of users</dc:title>
  <dc:creator>ulbergc</dc:creator>
  <cp:lastModifiedBy>Alex Hutko</cp:lastModifiedBy>
  <cp:revision>22</cp:revision>
  <dcterms:created xsi:type="dcterms:W3CDTF">2023-04-12T00:30:55Z</dcterms:created>
  <dcterms:modified xsi:type="dcterms:W3CDTF">2023-04-20T03:24:09Z</dcterms:modified>
</cp:coreProperties>
</file>