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97" r:id="rId2"/>
    <p:sldId id="284" r:id="rId3"/>
    <p:sldId id="256" r:id="rId4"/>
    <p:sldId id="288" r:id="rId5"/>
    <p:sldId id="289" r:id="rId6"/>
    <p:sldId id="274" r:id="rId7"/>
    <p:sldId id="272" r:id="rId8"/>
    <p:sldId id="273" r:id="rId9"/>
    <p:sldId id="293" r:id="rId10"/>
    <p:sldId id="294" r:id="rId11"/>
    <p:sldId id="295" r:id="rId12"/>
    <p:sldId id="296" r:id="rId13"/>
    <p:sldId id="300" r:id="rId14"/>
    <p:sldId id="257" r:id="rId15"/>
    <p:sldId id="290" r:id="rId16"/>
    <p:sldId id="271" r:id="rId17"/>
    <p:sldId id="282" r:id="rId18"/>
    <p:sldId id="275" r:id="rId19"/>
    <p:sldId id="269" r:id="rId20"/>
    <p:sldId id="263" r:id="rId21"/>
    <p:sldId id="266" r:id="rId22"/>
    <p:sldId id="276" r:id="rId23"/>
    <p:sldId id="262" r:id="rId24"/>
    <p:sldId id="267" r:id="rId25"/>
    <p:sldId id="270" r:id="rId26"/>
    <p:sldId id="277" r:id="rId27"/>
    <p:sldId id="278" r:id="rId28"/>
    <p:sldId id="279" r:id="rId29"/>
    <p:sldId id="281" r:id="rId30"/>
    <p:sldId id="280" r:id="rId31"/>
    <p:sldId id="298" r:id="rId32"/>
    <p:sldId id="285" r:id="rId33"/>
    <p:sldId id="287" r:id="rId34"/>
    <p:sldId id="292" r:id="rId35"/>
    <p:sldId id="265" r:id="rId36"/>
    <p:sldId id="291" r:id="rId37"/>
    <p:sldId id="299" r:id="rId38"/>
    <p:sldId id="258" r:id="rId39"/>
    <p:sldId id="259" r:id="rId40"/>
    <p:sldId id="261" r:id="rId41"/>
    <p:sldId id="264" r:id="rId42"/>
    <p:sldId id="26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Hutko" initials="A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5"/>
    <p:restoredTop sz="94764"/>
  </p:normalViewPr>
  <p:slideViewPr>
    <p:cSldViewPr snapToGrid="0" snapToObjects="1">
      <p:cViewPr varScale="1">
        <p:scale>
          <a:sx n="99" d="100"/>
          <a:sy n="99" d="100"/>
        </p:scale>
        <p:origin x="176" y="44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5C96B-2AA6-C14A-BF29-CD5A8DD4C9DE}" type="datetimeFigureOut">
              <a:rPr lang="en-US" smtClean="0"/>
              <a:t>3/26/21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F97EB-BD02-0445-AEB8-6D2CDD4EDE0F}" type="slidenum">
              <a:rPr lang="en-US" smtClean="0"/>
              <a:t>‹#›</a:t>
            </a:fld>
            <a:endParaRPr lang="en-US"/>
          </a:p>
        </p:txBody>
      </p:sp>
    </p:spTree>
    <p:extLst>
      <p:ext uri="{BB962C8B-B14F-4D97-AF65-F5344CB8AC3E}">
        <p14:creationId xmlns:p14="http://schemas.microsoft.com/office/powerpoint/2010/main" val="1424889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F97EB-BD02-0445-AEB8-6D2CDD4EDE0F}" type="slidenum">
              <a:rPr lang="en-US" smtClean="0"/>
              <a:t>2</a:t>
            </a:fld>
            <a:endParaRPr lang="en-US"/>
          </a:p>
        </p:txBody>
      </p:sp>
    </p:spTree>
    <p:extLst>
      <p:ext uri="{BB962C8B-B14F-4D97-AF65-F5344CB8AC3E}">
        <p14:creationId xmlns:p14="http://schemas.microsoft.com/office/powerpoint/2010/main" val="4440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E975-238B-F240-B0B5-26B2D6E1C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913C3D-A584-2F4D-88B3-645940D2D6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DB1DE0-2770-6B49-9580-A56ADE25C6BA}"/>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5" name="Footer Placeholder 4">
            <a:extLst>
              <a:ext uri="{FF2B5EF4-FFF2-40B4-BE49-F238E27FC236}">
                <a16:creationId xmlns:a16="http://schemas.microsoft.com/office/drawing/2014/main" id="{48B0A80F-7ED8-4C48-AFF0-573067723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D336F-3883-3A47-8F74-444B4B60EDAE}"/>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251903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08E3-7B6A-8F46-97BE-6347083528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B6527D-8D13-2540-B542-76109F8DD0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BD34B-81FD-4240-9533-7D6D5650EB06}"/>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5" name="Footer Placeholder 4">
            <a:extLst>
              <a:ext uri="{FF2B5EF4-FFF2-40B4-BE49-F238E27FC236}">
                <a16:creationId xmlns:a16="http://schemas.microsoft.com/office/drawing/2014/main" id="{86B6BAC8-4B2B-C34D-AF40-A101FA48A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9C158-C4AC-C04C-A2F6-03BB25452EF6}"/>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1740962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ECC6D0-F15C-D942-B6AA-8E4A6CCF2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C8FD0F-34D1-0A45-98E6-6B77B7F7C3F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B6554-B546-254D-A74E-A4375BF35158}"/>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5" name="Footer Placeholder 4">
            <a:extLst>
              <a:ext uri="{FF2B5EF4-FFF2-40B4-BE49-F238E27FC236}">
                <a16:creationId xmlns:a16="http://schemas.microsoft.com/office/drawing/2014/main" id="{BA7F07D7-A513-C145-91F7-21024ABB2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5EC8B-686F-494D-BD00-3EA6E50DD04D}"/>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174073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0F9F-4528-434D-B929-5439D4728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CEDA0-C007-5546-B185-834D68818C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1B003-C7E0-B64A-8770-7FF0FEF06DE0}"/>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5" name="Footer Placeholder 4">
            <a:extLst>
              <a:ext uri="{FF2B5EF4-FFF2-40B4-BE49-F238E27FC236}">
                <a16:creationId xmlns:a16="http://schemas.microsoft.com/office/drawing/2014/main" id="{432299EE-1123-E64A-8933-F9326565F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AD78A-4738-BC4F-9392-9ED65BC9E051}"/>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94558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536FA-706F-1845-AA28-79880D751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23EC8A-A206-6043-B02D-4F125222C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8ACD19-D9A5-334D-BF82-954C6F0DF119}"/>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5" name="Footer Placeholder 4">
            <a:extLst>
              <a:ext uri="{FF2B5EF4-FFF2-40B4-BE49-F238E27FC236}">
                <a16:creationId xmlns:a16="http://schemas.microsoft.com/office/drawing/2014/main" id="{2C6B9335-BB86-F541-9850-0D9F85D74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BE2F6-3EDF-B540-BA07-95B7A38C8EEB}"/>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79016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FEE8-8615-A946-A6A6-0ADA731497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2D79D-209F-DD4C-B44E-3FC8F336F94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3DBCC7-7D4F-D04E-B25D-6595894DE5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C4AE21-DA27-8447-965C-1C4B8A232F32}"/>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6" name="Footer Placeholder 5">
            <a:extLst>
              <a:ext uri="{FF2B5EF4-FFF2-40B4-BE49-F238E27FC236}">
                <a16:creationId xmlns:a16="http://schemas.microsoft.com/office/drawing/2014/main" id="{E35FDB71-C20A-4D42-B373-2DADB48FE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9900C-E865-D94B-A67E-6B4F27F10C79}"/>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88739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73F-97BA-9B49-9202-931E77FF51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E05F95-4465-9947-8A8B-72C78B477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7B4D1E-A37C-6745-90E6-9EC20CA616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623CC1-5034-5C42-94D3-5BB87FB183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B47317-67BA-AE4F-82DB-7EAAAAD0BC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ABB8E8-425F-1144-A2E1-1F456A197330}"/>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8" name="Footer Placeholder 7">
            <a:extLst>
              <a:ext uri="{FF2B5EF4-FFF2-40B4-BE49-F238E27FC236}">
                <a16:creationId xmlns:a16="http://schemas.microsoft.com/office/drawing/2014/main" id="{EBBCEE41-CB73-9A41-A3D8-3CAD22CC4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BF52F5-070B-2749-A2B3-FA54DAAC6B58}"/>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235614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C214-9925-964E-B186-57921918D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7625F-BD4B-2A4C-9410-17FE98950E37}"/>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4" name="Footer Placeholder 3">
            <a:extLst>
              <a:ext uri="{FF2B5EF4-FFF2-40B4-BE49-F238E27FC236}">
                <a16:creationId xmlns:a16="http://schemas.microsoft.com/office/drawing/2014/main" id="{23880CB1-9120-834C-ADB9-6C1F49CB4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3F0164-45FA-C845-9732-CF8D36E70EA5}"/>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160102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DB2619-8F07-3A4D-AC17-F66AA8C16E94}"/>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3" name="Footer Placeholder 2">
            <a:extLst>
              <a:ext uri="{FF2B5EF4-FFF2-40B4-BE49-F238E27FC236}">
                <a16:creationId xmlns:a16="http://schemas.microsoft.com/office/drawing/2014/main" id="{CEE2C9CC-9BF1-2944-839D-EDD6A62E2E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B638AA-2C97-A644-856E-1B652113696D}"/>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349308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4F6E-ADC9-C645-BBDE-080FEA896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76837A-21E0-7543-B5F4-18A14DB1C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3CDD58-C09A-8F46-9642-D2D7932174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74085B-940E-FF46-B6A2-20BEA8880DA1}"/>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6" name="Footer Placeholder 5">
            <a:extLst>
              <a:ext uri="{FF2B5EF4-FFF2-40B4-BE49-F238E27FC236}">
                <a16:creationId xmlns:a16="http://schemas.microsoft.com/office/drawing/2014/main" id="{B4B9A551-4B03-BC4B-8E38-D03EBA61C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10483-4AB0-B64A-BF5F-6F7BB914BDF8}"/>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136898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28F7-45F9-0444-9656-95810BA0A7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79667-99DB-B14E-87F7-99F5BB01A8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9782E3-B1B4-C54D-A396-D24489288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E185EB-A96E-AB4B-A9E6-5869434AA819}"/>
              </a:ext>
            </a:extLst>
          </p:cNvPr>
          <p:cNvSpPr>
            <a:spLocks noGrp="1"/>
          </p:cNvSpPr>
          <p:nvPr>
            <p:ph type="dt" sz="half" idx="10"/>
          </p:nvPr>
        </p:nvSpPr>
        <p:spPr/>
        <p:txBody>
          <a:bodyPr/>
          <a:lstStyle/>
          <a:p>
            <a:fld id="{067B50FA-5F9B-D041-AE77-25CAF03E96DD}" type="datetimeFigureOut">
              <a:rPr lang="en-US" smtClean="0"/>
              <a:t>3/26/21</a:t>
            </a:fld>
            <a:endParaRPr lang="en-US"/>
          </a:p>
        </p:txBody>
      </p:sp>
      <p:sp>
        <p:nvSpPr>
          <p:cNvPr id="6" name="Footer Placeholder 5">
            <a:extLst>
              <a:ext uri="{FF2B5EF4-FFF2-40B4-BE49-F238E27FC236}">
                <a16:creationId xmlns:a16="http://schemas.microsoft.com/office/drawing/2014/main" id="{C548000A-C2C5-7641-8C21-9A9B6A5CE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7AD39-ACA2-3C42-AE22-5C97DD84ACA2}"/>
              </a:ext>
            </a:extLst>
          </p:cNvPr>
          <p:cNvSpPr>
            <a:spLocks noGrp="1"/>
          </p:cNvSpPr>
          <p:nvPr>
            <p:ph type="sldNum" sz="quarter" idx="12"/>
          </p:nvPr>
        </p:nvSpPr>
        <p:spPr/>
        <p:txBody>
          <a:bodyPr/>
          <a:lstStyle/>
          <a:p>
            <a:fld id="{5D30185B-8E7B-BA43-8ACB-05D3D1F69EA8}" type="slidenum">
              <a:rPr lang="en-US" smtClean="0"/>
              <a:t>‹#›</a:t>
            </a:fld>
            <a:endParaRPr lang="en-US"/>
          </a:p>
        </p:txBody>
      </p:sp>
    </p:spTree>
    <p:extLst>
      <p:ext uri="{BB962C8B-B14F-4D97-AF65-F5344CB8AC3E}">
        <p14:creationId xmlns:p14="http://schemas.microsoft.com/office/powerpoint/2010/main" val="392568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71BC9-2865-8743-BEF1-4C035FEB6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23EB1B-C4F7-1040-878A-33722F885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FCCAA-FB93-E743-BECE-D02E4C2069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B50FA-5F9B-D041-AE77-25CAF03E96DD}" type="datetimeFigureOut">
              <a:rPr lang="en-US" smtClean="0"/>
              <a:t>3/26/21</a:t>
            </a:fld>
            <a:endParaRPr lang="en-US"/>
          </a:p>
        </p:txBody>
      </p:sp>
      <p:sp>
        <p:nvSpPr>
          <p:cNvPr id="5" name="Footer Placeholder 4">
            <a:extLst>
              <a:ext uri="{FF2B5EF4-FFF2-40B4-BE49-F238E27FC236}">
                <a16:creationId xmlns:a16="http://schemas.microsoft.com/office/drawing/2014/main" id="{263EC80D-AEE1-F244-9BD3-F350E7D8C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D89A08-1C2C-6940-9A84-67C0198EE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0185B-8E7B-BA43-8ACB-05D3D1F69EA8}" type="slidenum">
              <a:rPr lang="en-US" smtClean="0"/>
              <a:t>‹#›</a:t>
            </a:fld>
            <a:endParaRPr lang="en-US"/>
          </a:p>
        </p:txBody>
      </p:sp>
    </p:spTree>
    <p:extLst>
      <p:ext uri="{BB962C8B-B14F-4D97-AF65-F5344CB8AC3E}">
        <p14:creationId xmlns:p14="http://schemas.microsoft.com/office/powerpoint/2010/main" val="26681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media.swncdn.com/cms/BST/57852-1024px-Judgement_day_IMG_1371.800w.tn.JPG" TargetMode="External"/><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pnsn.org/" TargetMode="External"/><Relationship Id="rId10" Type="http://schemas.openxmlformats.org/officeDocument/2006/relationships/image" Target="../media/image7.jpg"/><Relationship Id="rId4" Type="http://schemas.openxmlformats.org/officeDocument/2006/relationships/image" Target="../media/image3.jpg"/><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6.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hyperlink" Target="https://media.swncdn.com/cms/BST/57852-1024px-Judgement_day_IMG_1371.800w.tn.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pnsn.org/"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hyperlink" Target="https://pns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934A2-CCC4-4D47-9ABC-D0260CC4D121}"/>
              </a:ext>
            </a:extLst>
          </p:cNvPr>
          <p:cNvPicPr>
            <a:picLocks noChangeAspect="1"/>
          </p:cNvPicPr>
          <p:nvPr/>
        </p:nvPicPr>
        <p:blipFill>
          <a:blip r:embed="rId2">
            <a:alphaModFix amt="39000"/>
          </a:blip>
          <a:stretch>
            <a:fillRect/>
          </a:stretch>
        </p:blipFill>
        <p:spPr>
          <a:xfrm>
            <a:off x="0" y="1"/>
            <a:ext cx="12192000" cy="6979920"/>
          </a:xfrm>
          <a:prstGeom prst="rect">
            <a:avLst/>
          </a:prstGeom>
        </p:spPr>
      </p:pic>
      <p:pic>
        <p:nvPicPr>
          <p:cNvPr id="4" name="Picture 3">
            <a:extLst>
              <a:ext uri="{FF2B5EF4-FFF2-40B4-BE49-F238E27FC236}">
                <a16:creationId xmlns:a16="http://schemas.microsoft.com/office/drawing/2014/main" id="{FB3C6EF8-0F9C-6748-9F89-42BCA169CD9B}"/>
              </a:ext>
            </a:extLst>
          </p:cNvPr>
          <p:cNvPicPr>
            <a:picLocks noChangeAspect="1"/>
          </p:cNvPicPr>
          <p:nvPr/>
        </p:nvPicPr>
        <p:blipFill>
          <a:blip r:embed="rId3"/>
          <a:stretch>
            <a:fillRect/>
          </a:stretch>
        </p:blipFill>
        <p:spPr>
          <a:xfrm>
            <a:off x="484935" y="3105727"/>
            <a:ext cx="5740400" cy="3390900"/>
          </a:xfrm>
          <a:prstGeom prst="rect">
            <a:avLst/>
          </a:prstGeom>
        </p:spPr>
      </p:pic>
      <p:pic>
        <p:nvPicPr>
          <p:cNvPr id="6" name="Picture 5">
            <a:extLst>
              <a:ext uri="{FF2B5EF4-FFF2-40B4-BE49-F238E27FC236}">
                <a16:creationId xmlns:a16="http://schemas.microsoft.com/office/drawing/2014/main" id="{0AA2F6D1-478D-994B-B31F-43BC53A13FAB}"/>
              </a:ext>
            </a:extLst>
          </p:cNvPr>
          <p:cNvPicPr>
            <a:picLocks noChangeAspect="1"/>
          </p:cNvPicPr>
          <p:nvPr/>
        </p:nvPicPr>
        <p:blipFill>
          <a:blip r:embed="rId4"/>
          <a:stretch>
            <a:fillRect/>
          </a:stretch>
        </p:blipFill>
        <p:spPr>
          <a:xfrm>
            <a:off x="6710270" y="1692911"/>
            <a:ext cx="4813300" cy="3594100"/>
          </a:xfrm>
          <a:prstGeom prst="rect">
            <a:avLst/>
          </a:prstGeom>
        </p:spPr>
      </p:pic>
      <p:pic>
        <p:nvPicPr>
          <p:cNvPr id="7" name="Picture 4" descr="Pnsn_logo_large">
            <a:hlinkClick r:id="rId5" tooltip="Pacific Northwest Seismic Network"/>
            <a:extLst>
              <a:ext uri="{FF2B5EF4-FFF2-40B4-BE49-F238E27FC236}">
                <a16:creationId xmlns:a16="http://schemas.microsoft.com/office/drawing/2014/main" id="{4923F488-3577-4E4E-9D0B-A8787E03EE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8812" y="920870"/>
            <a:ext cx="1543631" cy="573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14AD60-9F86-4748-BBF8-C8AF1EC589B0}"/>
              </a:ext>
            </a:extLst>
          </p:cNvPr>
          <p:cNvPicPr>
            <a:picLocks noChangeAspect="1"/>
          </p:cNvPicPr>
          <p:nvPr/>
        </p:nvPicPr>
        <p:blipFill>
          <a:blip r:embed="rId7"/>
          <a:stretch>
            <a:fillRect/>
          </a:stretch>
        </p:blipFill>
        <p:spPr>
          <a:xfrm>
            <a:off x="1330458" y="369610"/>
            <a:ext cx="2286061" cy="2602158"/>
          </a:xfrm>
          <a:prstGeom prst="rect">
            <a:avLst/>
          </a:prstGeom>
        </p:spPr>
      </p:pic>
      <p:sp>
        <p:nvSpPr>
          <p:cNvPr id="8" name="Subtitle 2">
            <a:extLst>
              <a:ext uri="{FF2B5EF4-FFF2-40B4-BE49-F238E27FC236}">
                <a16:creationId xmlns:a16="http://schemas.microsoft.com/office/drawing/2014/main" id="{C89A7033-2CAD-554F-BA73-699B5B9346B4}"/>
              </a:ext>
            </a:extLst>
          </p:cNvPr>
          <p:cNvSpPr txBox="1">
            <a:spLocks/>
          </p:cNvSpPr>
          <p:nvPr/>
        </p:nvSpPr>
        <p:spPr>
          <a:xfrm>
            <a:off x="6966574" y="6220496"/>
            <a:ext cx="4813300" cy="5344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err="1"/>
              <a:t>ahutko@uw.edu</a:t>
            </a:r>
            <a:r>
              <a:rPr lang="en-US" sz="2000" dirty="0"/>
              <a:t>   2021.03.22T17:00 UTC</a:t>
            </a:r>
          </a:p>
          <a:p>
            <a:pPr algn="l"/>
            <a:endParaRPr lang="en-US" sz="2000" dirty="0">
              <a:hlinkClick r:id="rId8"/>
            </a:endParaRPr>
          </a:p>
        </p:txBody>
      </p:sp>
      <p:sp>
        <p:nvSpPr>
          <p:cNvPr id="9" name="Subtitle 2">
            <a:extLst>
              <a:ext uri="{FF2B5EF4-FFF2-40B4-BE49-F238E27FC236}">
                <a16:creationId xmlns:a16="http://schemas.microsoft.com/office/drawing/2014/main" id="{079E754B-731E-DB46-B147-9B8B5760FE6A}"/>
              </a:ext>
            </a:extLst>
          </p:cNvPr>
          <p:cNvSpPr txBox="1">
            <a:spLocks/>
          </p:cNvSpPr>
          <p:nvPr/>
        </p:nvSpPr>
        <p:spPr>
          <a:xfrm>
            <a:off x="3657313" y="960311"/>
            <a:ext cx="8431655" cy="5344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Assessing SMA installs across                     &amp; best practices</a:t>
            </a:r>
            <a:endParaRPr lang="en-US" sz="2800" dirty="0">
              <a:hlinkClick r:id="rId8"/>
            </a:endParaRPr>
          </a:p>
        </p:txBody>
      </p:sp>
      <p:pic>
        <p:nvPicPr>
          <p:cNvPr id="12" name="Picture 11">
            <a:extLst>
              <a:ext uri="{FF2B5EF4-FFF2-40B4-BE49-F238E27FC236}">
                <a16:creationId xmlns:a16="http://schemas.microsoft.com/office/drawing/2014/main" id="{4918B330-2FD8-6E48-ADD7-15AF7E6D5B79}"/>
              </a:ext>
            </a:extLst>
          </p:cNvPr>
          <p:cNvPicPr>
            <a:picLocks noChangeAspect="1"/>
          </p:cNvPicPr>
          <p:nvPr/>
        </p:nvPicPr>
        <p:blipFill>
          <a:blip r:embed="rId9"/>
          <a:stretch>
            <a:fillRect/>
          </a:stretch>
        </p:blipFill>
        <p:spPr>
          <a:xfrm>
            <a:off x="3657313" y="4734926"/>
            <a:ext cx="796880" cy="427704"/>
          </a:xfrm>
          <a:prstGeom prst="rect">
            <a:avLst/>
          </a:prstGeom>
        </p:spPr>
      </p:pic>
      <p:pic>
        <p:nvPicPr>
          <p:cNvPr id="14" name="Picture 13">
            <a:extLst>
              <a:ext uri="{FF2B5EF4-FFF2-40B4-BE49-F238E27FC236}">
                <a16:creationId xmlns:a16="http://schemas.microsoft.com/office/drawing/2014/main" id="{CB996885-0F0B-704E-83FB-27C4ED5E85AB}"/>
              </a:ext>
            </a:extLst>
          </p:cNvPr>
          <p:cNvPicPr>
            <a:picLocks noChangeAspect="1"/>
          </p:cNvPicPr>
          <p:nvPr/>
        </p:nvPicPr>
        <p:blipFill>
          <a:blip r:embed="rId10"/>
          <a:stretch>
            <a:fillRect/>
          </a:stretch>
        </p:blipFill>
        <p:spPr>
          <a:xfrm>
            <a:off x="4668951" y="4861448"/>
            <a:ext cx="1427049" cy="326940"/>
          </a:xfrm>
          <a:prstGeom prst="rect">
            <a:avLst/>
          </a:prstGeom>
        </p:spPr>
      </p:pic>
    </p:spTree>
    <p:extLst>
      <p:ext uri="{BB962C8B-B14F-4D97-AF65-F5344CB8AC3E}">
        <p14:creationId xmlns:p14="http://schemas.microsoft.com/office/powerpoint/2010/main" val="3961696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8E9CE-31B4-EF47-939C-31A3CB224581}"/>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3" name="Picture 2">
            <a:extLst>
              <a:ext uri="{FF2B5EF4-FFF2-40B4-BE49-F238E27FC236}">
                <a16:creationId xmlns:a16="http://schemas.microsoft.com/office/drawing/2014/main" id="{92122F73-FC9D-7947-AD22-AE2DEB104FFB}"/>
              </a:ext>
            </a:extLst>
          </p:cNvPr>
          <p:cNvPicPr>
            <a:picLocks noChangeAspect="1"/>
          </p:cNvPicPr>
          <p:nvPr/>
        </p:nvPicPr>
        <p:blipFill>
          <a:blip r:embed="rId3"/>
          <a:stretch>
            <a:fillRect/>
          </a:stretch>
        </p:blipFill>
        <p:spPr>
          <a:xfrm>
            <a:off x="1381125" y="0"/>
            <a:ext cx="9429750" cy="6858000"/>
          </a:xfrm>
          <a:prstGeom prst="rect">
            <a:avLst/>
          </a:prstGeom>
        </p:spPr>
      </p:pic>
      <p:sp>
        <p:nvSpPr>
          <p:cNvPr id="6" name="Subtitle 2">
            <a:extLst>
              <a:ext uri="{FF2B5EF4-FFF2-40B4-BE49-F238E27FC236}">
                <a16:creationId xmlns:a16="http://schemas.microsoft.com/office/drawing/2014/main" id="{29ADABF8-71B1-5446-9481-7BD43C0D2F78}"/>
              </a:ext>
            </a:extLst>
          </p:cNvPr>
          <p:cNvSpPr txBox="1">
            <a:spLocks/>
          </p:cNvSpPr>
          <p:nvPr/>
        </p:nvSpPr>
        <p:spPr>
          <a:xfrm>
            <a:off x="9591809" y="6118815"/>
            <a:ext cx="969941" cy="280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t>&gt;140m</a:t>
            </a:r>
          </a:p>
        </p:txBody>
      </p:sp>
      <p:cxnSp>
        <p:nvCxnSpPr>
          <p:cNvPr id="7" name="Straight Connector 6">
            <a:extLst>
              <a:ext uri="{FF2B5EF4-FFF2-40B4-BE49-F238E27FC236}">
                <a16:creationId xmlns:a16="http://schemas.microsoft.com/office/drawing/2014/main" id="{93477F7D-B799-6E46-AC2B-70E7EB969023}"/>
              </a:ext>
            </a:extLst>
          </p:cNvPr>
          <p:cNvCxnSpPr>
            <a:cxnSpLocks/>
          </p:cNvCxnSpPr>
          <p:nvPr/>
        </p:nvCxnSpPr>
        <p:spPr>
          <a:xfrm>
            <a:off x="2676659" y="2266682"/>
            <a:ext cx="479308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824E7C9E-0F59-A14F-ADD1-67728742072A}"/>
              </a:ext>
            </a:extLst>
          </p:cNvPr>
          <p:cNvSpPr txBox="1">
            <a:spLocks/>
          </p:cNvSpPr>
          <p:nvPr/>
        </p:nvSpPr>
        <p:spPr>
          <a:xfrm>
            <a:off x="4638231" y="2292439"/>
            <a:ext cx="2941296" cy="685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accent1"/>
                </a:solidFill>
              </a:rPr>
              <a:t>possible future goalpost for </a:t>
            </a:r>
            <a:r>
              <a:rPr lang="en-US" sz="1600" dirty="0" err="1">
                <a:solidFill>
                  <a:schemeClr val="accent1"/>
                </a:solidFill>
              </a:rPr>
              <a:t>ShakeAlert</a:t>
            </a:r>
            <a:r>
              <a:rPr lang="en-US" sz="1600" dirty="0">
                <a:solidFill>
                  <a:schemeClr val="accent1"/>
                </a:solidFill>
              </a:rPr>
              <a:t> acceptance?</a:t>
            </a:r>
          </a:p>
        </p:txBody>
      </p:sp>
      <p:sp>
        <p:nvSpPr>
          <p:cNvPr id="8" name="Oval 7">
            <a:extLst>
              <a:ext uri="{FF2B5EF4-FFF2-40B4-BE49-F238E27FC236}">
                <a16:creationId xmlns:a16="http://schemas.microsoft.com/office/drawing/2014/main" id="{2194E886-7315-F444-9372-EEB48EA43306}"/>
              </a:ext>
            </a:extLst>
          </p:cNvPr>
          <p:cNvSpPr/>
          <p:nvPr/>
        </p:nvSpPr>
        <p:spPr>
          <a:xfrm>
            <a:off x="2485623" y="1545465"/>
            <a:ext cx="579549" cy="4765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7F47A2ED-2E8C-2A46-B432-0FFA3A3DFEE6}"/>
              </a:ext>
            </a:extLst>
          </p:cNvPr>
          <p:cNvCxnSpPr>
            <a:cxnSpLocks/>
          </p:cNvCxnSpPr>
          <p:nvPr/>
        </p:nvCxnSpPr>
        <p:spPr>
          <a:xfrm flipH="1" flipV="1">
            <a:off x="2485623" y="679361"/>
            <a:ext cx="191037" cy="866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33D231C5-25EB-D041-985A-D2B00F31B15C}"/>
              </a:ext>
            </a:extLst>
          </p:cNvPr>
          <p:cNvSpPr txBox="1">
            <a:spLocks/>
          </p:cNvSpPr>
          <p:nvPr/>
        </p:nvSpPr>
        <p:spPr>
          <a:xfrm>
            <a:off x="1658835" y="336461"/>
            <a:ext cx="2941296" cy="685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3m from 1m wide creek waterfall</a:t>
            </a:r>
          </a:p>
        </p:txBody>
      </p:sp>
    </p:spTree>
    <p:extLst>
      <p:ext uri="{BB962C8B-B14F-4D97-AF65-F5344CB8AC3E}">
        <p14:creationId xmlns:p14="http://schemas.microsoft.com/office/powerpoint/2010/main" val="1815038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8E9CE-31B4-EF47-939C-31A3CB224581}"/>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4" name="Picture 3">
            <a:extLst>
              <a:ext uri="{FF2B5EF4-FFF2-40B4-BE49-F238E27FC236}">
                <a16:creationId xmlns:a16="http://schemas.microsoft.com/office/drawing/2014/main" id="{4838890C-7873-A240-A3DC-ECE85645121B}"/>
              </a:ext>
            </a:extLst>
          </p:cNvPr>
          <p:cNvPicPr>
            <a:picLocks noChangeAspect="1"/>
          </p:cNvPicPr>
          <p:nvPr/>
        </p:nvPicPr>
        <p:blipFill>
          <a:blip r:embed="rId3"/>
          <a:stretch>
            <a:fillRect/>
          </a:stretch>
        </p:blipFill>
        <p:spPr>
          <a:xfrm>
            <a:off x="1381125" y="0"/>
            <a:ext cx="9429750" cy="6858000"/>
          </a:xfrm>
          <a:prstGeom prst="rect">
            <a:avLst/>
          </a:prstGeom>
        </p:spPr>
      </p:pic>
      <p:cxnSp>
        <p:nvCxnSpPr>
          <p:cNvPr id="7" name="Straight Connector 6">
            <a:extLst>
              <a:ext uri="{FF2B5EF4-FFF2-40B4-BE49-F238E27FC236}">
                <a16:creationId xmlns:a16="http://schemas.microsoft.com/office/drawing/2014/main" id="{465D1490-2F5C-FF47-B58E-7CF4D14AAA41}"/>
              </a:ext>
            </a:extLst>
          </p:cNvPr>
          <p:cNvCxnSpPr/>
          <p:nvPr/>
        </p:nvCxnSpPr>
        <p:spPr>
          <a:xfrm>
            <a:off x="2676659" y="3683358"/>
            <a:ext cx="683868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7A0F8D06-2246-7241-A2F8-0214DADEDF7A}"/>
              </a:ext>
            </a:extLst>
          </p:cNvPr>
          <p:cNvSpPr txBox="1">
            <a:spLocks/>
          </p:cNvSpPr>
          <p:nvPr/>
        </p:nvSpPr>
        <p:spPr>
          <a:xfrm>
            <a:off x="6650513" y="2997558"/>
            <a:ext cx="2941296" cy="6858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accent1"/>
                </a:solidFill>
              </a:rPr>
              <a:t>below this line is “nice to have” for ANSS purposes; not very relevant for </a:t>
            </a:r>
            <a:r>
              <a:rPr lang="en-US" sz="1600" dirty="0" err="1">
                <a:solidFill>
                  <a:schemeClr val="accent1"/>
                </a:solidFill>
              </a:rPr>
              <a:t>ShakeAlert</a:t>
            </a:r>
            <a:endParaRPr lang="en-US" sz="1600" dirty="0">
              <a:solidFill>
                <a:schemeClr val="accent1"/>
              </a:solidFill>
            </a:endParaRPr>
          </a:p>
        </p:txBody>
      </p:sp>
      <p:sp>
        <p:nvSpPr>
          <p:cNvPr id="10" name="Subtitle 2">
            <a:extLst>
              <a:ext uri="{FF2B5EF4-FFF2-40B4-BE49-F238E27FC236}">
                <a16:creationId xmlns:a16="http://schemas.microsoft.com/office/drawing/2014/main" id="{75F93159-F3FE-5146-AC84-CCEF4B74FE60}"/>
              </a:ext>
            </a:extLst>
          </p:cNvPr>
          <p:cNvSpPr txBox="1">
            <a:spLocks/>
          </p:cNvSpPr>
          <p:nvPr/>
        </p:nvSpPr>
        <p:spPr>
          <a:xfrm>
            <a:off x="9591809" y="6118815"/>
            <a:ext cx="969941" cy="280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t>&gt;140m</a:t>
            </a:r>
          </a:p>
        </p:txBody>
      </p:sp>
    </p:spTree>
    <p:extLst>
      <p:ext uri="{BB962C8B-B14F-4D97-AF65-F5344CB8AC3E}">
        <p14:creationId xmlns:p14="http://schemas.microsoft.com/office/powerpoint/2010/main" val="413885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8E9CE-31B4-EF47-939C-31A3CB224581}"/>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3" name="Picture 2">
            <a:extLst>
              <a:ext uri="{FF2B5EF4-FFF2-40B4-BE49-F238E27FC236}">
                <a16:creationId xmlns:a16="http://schemas.microsoft.com/office/drawing/2014/main" id="{8B08B63F-DCF0-A74E-84C2-7F5844C39EA4}"/>
              </a:ext>
            </a:extLst>
          </p:cNvPr>
          <p:cNvPicPr>
            <a:picLocks noChangeAspect="1"/>
          </p:cNvPicPr>
          <p:nvPr/>
        </p:nvPicPr>
        <p:blipFill>
          <a:blip r:embed="rId3"/>
          <a:stretch>
            <a:fillRect/>
          </a:stretch>
        </p:blipFill>
        <p:spPr>
          <a:xfrm>
            <a:off x="1381125" y="0"/>
            <a:ext cx="9429750" cy="6858000"/>
          </a:xfrm>
          <a:prstGeom prst="rect">
            <a:avLst/>
          </a:prstGeom>
        </p:spPr>
      </p:pic>
      <p:sp>
        <p:nvSpPr>
          <p:cNvPr id="7" name="Subtitle 2">
            <a:extLst>
              <a:ext uri="{FF2B5EF4-FFF2-40B4-BE49-F238E27FC236}">
                <a16:creationId xmlns:a16="http://schemas.microsoft.com/office/drawing/2014/main" id="{5DE1DB97-8EB9-7E49-9576-BC438C4581A1}"/>
              </a:ext>
            </a:extLst>
          </p:cNvPr>
          <p:cNvSpPr txBox="1">
            <a:spLocks/>
          </p:cNvSpPr>
          <p:nvPr/>
        </p:nvSpPr>
        <p:spPr>
          <a:xfrm>
            <a:off x="4778062" y="2279560"/>
            <a:ext cx="5177307" cy="181592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Noise floor and “small bumps” metrics look similar- very good stations aside from UO.WALD (13m from road).  </a:t>
            </a:r>
          </a:p>
          <a:p>
            <a:pPr algn="l"/>
            <a:r>
              <a:rPr lang="en-US" sz="1600" dirty="0"/>
              <a:t>UO.LAKE (34m from road) is “Not great, but probably squeaks by S.A. acceptance”</a:t>
            </a:r>
          </a:p>
          <a:p>
            <a:pPr algn="l"/>
            <a:endParaRPr lang="en-US" sz="1600" dirty="0"/>
          </a:p>
          <a:p>
            <a:pPr algn="l"/>
            <a:r>
              <a:rPr lang="en-US" sz="1600" dirty="0"/>
              <a:t>UW.WEL1 ”on” dam is bad (not plotted).  UW.WEL2 200m away just off of dam is good</a:t>
            </a:r>
          </a:p>
        </p:txBody>
      </p:sp>
      <p:sp>
        <p:nvSpPr>
          <p:cNvPr id="8" name="Rectangle 7">
            <a:extLst>
              <a:ext uri="{FF2B5EF4-FFF2-40B4-BE49-F238E27FC236}">
                <a16:creationId xmlns:a16="http://schemas.microsoft.com/office/drawing/2014/main" id="{4DF5C620-81FC-9942-9637-F6A67D02D7BE}"/>
              </a:ext>
            </a:extLst>
          </p:cNvPr>
          <p:cNvSpPr/>
          <p:nvPr/>
        </p:nvSpPr>
        <p:spPr>
          <a:xfrm>
            <a:off x="4301716" y="114768"/>
            <a:ext cx="4479624" cy="461665"/>
          </a:xfrm>
          <a:prstGeom prst="rect">
            <a:avLst/>
          </a:prstGeom>
        </p:spPr>
        <p:txBody>
          <a:bodyPr wrap="none">
            <a:spAutoFit/>
          </a:bodyPr>
          <a:lstStyle/>
          <a:p>
            <a:r>
              <a:rPr lang="en-US" sz="2400" dirty="0"/>
              <a:t>Only dams and power substations.</a:t>
            </a:r>
          </a:p>
        </p:txBody>
      </p:sp>
    </p:spTree>
    <p:extLst>
      <p:ext uri="{BB962C8B-B14F-4D97-AF65-F5344CB8AC3E}">
        <p14:creationId xmlns:p14="http://schemas.microsoft.com/office/powerpoint/2010/main" val="294491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8E9CE-31B4-EF47-939C-31A3CB224581}"/>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4" name="Picture 3">
            <a:extLst>
              <a:ext uri="{FF2B5EF4-FFF2-40B4-BE49-F238E27FC236}">
                <a16:creationId xmlns:a16="http://schemas.microsoft.com/office/drawing/2014/main" id="{5165F95D-2310-EF41-BFD9-99CA2C3E0AB9}"/>
              </a:ext>
            </a:extLst>
          </p:cNvPr>
          <p:cNvPicPr>
            <a:picLocks noChangeAspect="1"/>
          </p:cNvPicPr>
          <p:nvPr/>
        </p:nvPicPr>
        <p:blipFill>
          <a:blip r:embed="rId3"/>
          <a:stretch>
            <a:fillRect/>
          </a:stretch>
        </p:blipFill>
        <p:spPr>
          <a:xfrm>
            <a:off x="1381125" y="0"/>
            <a:ext cx="9429750" cy="6858000"/>
          </a:xfrm>
          <a:prstGeom prst="rect">
            <a:avLst/>
          </a:prstGeom>
        </p:spPr>
      </p:pic>
      <p:sp>
        <p:nvSpPr>
          <p:cNvPr id="6" name="Subtitle 2">
            <a:extLst>
              <a:ext uri="{FF2B5EF4-FFF2-40B4-BE49-F238E27FC236}">
                <a16:creationId xmlns:a16="http://schemas.microsoft.com/office/drawing/2014/main" id="{CCA938C3-CDD9-6C4D-8DAA-4D8AD7E3F0B6}"/>
              </a:ext>
            </a:extLst>
          </p:cNvPr>
          <p:cNvSpPr txBox="1">
            <a:spLocks/>
          </p:cNvSpPr>
          <p:nvPr/>
        </p:nvSpPr>
        <p:spPr>
          <a:xfrm>
            <a:off x="5937161" y="2279561"/>
            <a:ext cx="4018208" cy="17604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Only stations labeled by tech with “known compressor or other loud thing nearby”</a:t>
            </a:r>
          </a:p>
          <a:p>
            <a:pPr algn="l"/>
            <a:r>
              <a:rPr lang="en-US" sz="1600" dirty="0"/>
              <a:t>-Noise floor not affected very much by this.</a:t>
            </a:r>
          </a:p>
          <a:p>
            <a:pPr algn="l"/>
            <a:r>
              <a:rPr lang="en-US" sz="1600" dirty="0"/>
              <a:t>-Most the the bumps are not big.  But they are frequent.</a:t>
            </a:r>
          </a:p>
        </p:txBody>
      </p:sp>
    </p:spTree>
    <p:extLst>
      <p:ext uri="{BB962C8B-B14F-4D97-AF65-F5344CB8AC3E}">
        <p14:creationId xmlns:p14="http://schemas.microsoft.com/office/powerpoint/2010/main" val="316993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1DA9B-A0B7-EF40-8252-F2E0322018A1}"/>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7" name="Picture 6">
            <a:extLst>
              <a:ext uri="{FF2B5EF4-FFF2-40B4-BE49-F238E27FC236}">
                <a16:creationId xmlns:a16="http://schemas.microsoft.com/office/drawing/2014/main" id="{24164ABC-3B50-A345-B0CA-4F810C60DB9B}"/>
              </a:ext>
            </a:extLst>
          </p:cNvPr>
          <p:cNvPicPr>
            <a:picLocks noChangeAspect="1"/>
          </p:cNvPicPr>
          <p:nvPr/>
        </p:nvPicPr>
        <p:blipFill>
          <a:blip r:embed="rId3"/>
          <a:stretch>
            <a:fillRect/>
          </a:stretch>
        </p:blipFill>
        <p:spPr>
          <a:xfrm>
            <a:off x="59287" y="1908729"/>
            <a:ext cx="7352388" cy="4736888"/>
          </a:xfrm>
          <a:prstGeom prst="rect">
            <a:avLst/>
          </a:prstGeom>
        </p:spPr>
      </p:pic>
      <p:sp>
        <p:nvSpPr>
          <p:cNvPr id="12" name="Subtitle 2">
            <a:extLst>
              <a:ext uri="{FF2B5EF4-FFF2-40B4-BE49-F238E27FC236}">
                <a16:creationId xmlns:a16="http://schemas.microsoft.com/office/drawing/2014/main" id="{B6F77A70-A35C-3445-8A77-C54BE4F9DFE6}"/>
              </a:ext>
            </a:extLst>
          </p:cNvPr>
          <p:cNvSpPr txBox="1">
            <a:spLocks/>
          </p:cNvSpPr>
          <p:nvPr/>
        </p:nvSpPr>
        <p:spPr>
          <a:xfrm>
            <a:off x="1354888" y="212383"/>
            <a:ext cx="8407298" cy="1767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Using a station report to identify a problem. </a:t>
            </a:r>
          </a:p>
          <a:p>
            <a:pPr algn="l"/>
            <a:endParaRPr lang="en-US" sz="1600" dirty="0"/>
          </a:p>
          <a:p>
            <a:pPr algn="l"/>
            <a:r>
              <a:rPr lang="en-US" sz="1600" dirty="0"/>
              <a:t>HNE component clearly much higher noise floor than other components.</a:t>
            </a:r>
          </a:p>
        </p:txBody>
      </p:sp>
      <p:pic>
        <p:nvPicPr>
          <p:cNvPr id="18" name="Picture 17">
            <a:extLst>
              <a:ext uri="{FF2B5EF4-FFF2-40B4-BE49-F238E27FC236}">
                <a16:creationId xmlns:a16="http://schemas.microsoft.com/office/drawing/2014/main" id="{BB7E0BA3-26C7-E34C-982B-AE18C72D6E00}"/>
              </a:ext>
            </a:extLst>
          </p:cNvPr>
          <p:cNvPicPr>
            <a:picLocks noChangeAspect="1"/>
          </p:cNvPicPr>
          <p:nvPr/>
        </p:nvPicPr>
        <p:blipFill>
          <a:blip r:embed="rId4"/>
          <a:stretch>
            <a:fillRect/>
          </a:stretch>
        </p:blipFill>
        <p:spPr>
          <a:xfrm>
            <a:off x="7624292" y="3094359"/>
            <a:ext cx="4601561" cy="2365628"/>
          </a:xfrm>
          <a:prstGeom prst="rect">
            <a:avLst/>
          </a:prstGeom>
        </p:spPr>
      </p:pic>
      <p:sp>
        <p:nvSpPr>
          <p:cNvPr id="20" name="Subtitle 2">
            <a:extLst>
              <a:ext uri="{FF2B5EF4-FFF2-40B4-BE49-F238E27FC236}">
                <a16:creationId xmlns:a16="http://schemas.microsoft.com/office/drawing/2014/main" id="{A69B059F-CE96-6348-8BB1-0E5807055B84}"/>
              </a:ext>
            </a:extLst>
          </p:cNvPr>
          <p:cNvSpPr txBox="1">
            <a:spLocks/>
          </p:cNvSpPr>
          <p:nvPr/>
        </p:nvSpPr>
        <p:spPr>
          <a:xfrm rot="16200000">
            <a:off x="6997809" y="3037594"/>
            <a:ext cx="1266087" cy="5509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mm/s^2</a:t>
            </a:r>
          </a:p>
        </p:txBody>
      </p:sp>
      <p:sp>
        <p:nvSpPr>
          <p:cNvPr id="21" name="Subtitle 2">
            <a:extLst>
              <a:ext uri="{FF2B5EF4-FFF2-40B4-BE49-F238E27FC236}">
                <a16:creationId xmlns:a16="http://schemas.microsoft.com/office/drawing/2014/main" id="{76FEC753-BAAF-FE49-9941-1FFEE87526D1}"/>
              </a:ext>
            </a:extLst>
          </p:cNvPr>
          <p:cNvSpPr txBox="1">
            <a:spLocks/>
          </p:cNvSpPr>
          <p:nvPr/>
        </p:nvSpPr>
        <p:spPr>
          <a:xfrm>
            <a:off x="7751771" y="2344784"/>
            <a:ext cx="4496783" cy="1767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A day’s worth of data with noise floors reaching 0.2 cm/s^2 which probably couldn’t see a M2 only 50km away.</a:t>
            </a:r>
          </a:p>
        </p:txBody>
      </p:sp>
      <p:sp>
        <p:nvSpPr>
          <p:cNvPr id="22" name="Subtitle 2">
            <a:extLst>
              <a:ext uri="{FF2B5EF4-FFF2-40B4-BE49-F238E27FC236}">
                <a16:creationId xmlns:a16="http://schemas.microsoft.com/office/drawing/2014/main" id="{35857D1F-2DAB-8645-A412-22951AF65C11}"/>
              </a:ext>
            </a:extLst>
          </p:cNvPr>
          <p:cNvSpPr txBox="1">
            <a:spLocks/>
          </p:cNvSpPr>
          <p:nvPr/>
        </p:nvSpPr>
        <p:spPr>
          <a:xfrm>
            <a:off x="8810544" y="5425054"/>
            <a:ext cx="5000370" cy="1767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1 day of data at UW.BAYC</a:t>
            </a:r>
          </a:p>
        </p:txBody>
      </p:sp>
    </p:spTree>
    <p:extLst>
      <p:ext uri="{BB962C8B-B14F-4D97-AF65-F5344CB8AC3E}">
        <p14:creationId xmlns:p14="http://schemas.microsoft.com/office/powerpoint/2010/main" val="1087474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163BC1-6F9E-814D-8F39-7FEECD994238}"/>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5" name="Picture 4">
            <a:extLst>
              <a:ext uri="{FF2B5EF4-FFF2-40B4-BE49-F238E27FC236}">
                <a16:creationId xmlns:a16="http://schemas.microsoft.com/office/drawing/2014/main" id="{4C6215F6-4FBB-764A-A88A-C62294AC8E59}"/>
              </a:ext>
            </a:extLst>
          </p:cNvPr>
          <p:cNvPicPr>
            <a:picLocks noChangeAspect="1"/>
          </p:cNvPicPr>
          <p:nvPr/>
        </p:nvPicPr>
        <p:blipFill>
          <a:blip r:embed="rId3"/>
          <a:stretch>
            <a:fillRect/>
          </a:stretch>
        </p:blipFill>
        <p:spPr>
          <a:xfrm>
            <a:off x="4433101" y="574256"/>
            <a:ext cx="3325798" cy="4461258"/>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401391" y="105000"/>
            <a:ext cx="11511567"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UW.BAYC   coupled to building with a fridge on other side of wall??  = no Bueno.   </a:t>
            </a:r>
          </a:p>
        </p:txBody>
      </p:sp>
      <p:pic>
        <p:nvPicPr>
          <p:cNvPr id="9" name="Picture 8">
            <a:extLst>
              <a:ext uri="{FF2B5EF4-FFF2-40B4-BE49-F238E27FC236}">
                <a16:creationId xmlns:a16="http://schemas.microsoft.com/office/drawing/2014/main" id="{7AD90A77-1F50-154B-B3F1-A37EC94FC746}"/>
              </a:ext>
            </a:extLst>
          </p:cNvPr>
          <p:cNvPicPr>
            <a:picLocks noChangeAspect="1"/>
          </p:cNvPicPr>
          <p:nvPr/>
        </p:nvPicPr>
        <p:blipFill>
          <a:blip r:embed="rId4"/>
          <a:stretch>
            <a:fillRect/>
          </a:stretch>
        </p:blipFill>
        <p:spPr>
          <a:xfrm>
            <a:off x="8538944" y="3663969"/>
            <a:ext cx="2833607" cy="3191758"/>
          </a:xfrm>
          <a:prstGeom prst="rect">
            <a:avLst/>
          </a:prstGeom>
        </p:spPr>
      </p:pic>
      <p:pic>
        <p:nvPicPr>
          <p:cNvPr id="17" name="Picture 16">
            <a:extLst>
              <a:ext uri="{FF2B5EF4-FFF2-40B4-BE49-F238E27FC236}">
                <a16:creationId xmlns:a16="http://schemas.microsoft.com/office/drawing/2014/main" id="{87E3A418-C75C-7B47-B6A6-0EE50E384546}"/>
              </a:ext>
            </a:extLst>
          </p:cNvPr>
          <p:cNvPicPr>
            <a:picLocks noChangeAspect="1"/>
          </p:cNvPicPr>
          <p:nvPr/>
        </p:nvPicPr>
        <p:blipFill>
          <a:blip r:embed="rId5"/>
          <a:stretch>
            <a:fillRect/>
          </a:stretch>
        </p:blipFill>
        <p:spPr>
          <a:xfrm>
            <a:off x="401391" y="574256"/>
            <a:ext cx="3586234" cy="4588132"/>
          </a:xfrm>
          <a:prstGeom prst="rect">
            <a:avLst/>
          </a:prstGeom>
        </p:spPr>
      </p:pic>
      <p:pic>
        <p:nvPicPr>
          <p:cNvPr id="19" name="Picture 18">
            <a:extLst>
              <a:ext uri="{FF2B5EF4-FFF2-40B4-BE49-F238E27FC236}">
                <a16:creationId xmlns:a16="http://schemas.microsoft.com/office/drawing/2014/main" id="{DA976072-E9DB-D742-A5C6-A498E29E28EF}"/>
              </a:ext>
            </a:extLst>
          </p:cNvPr>
          <p:cNvPicPr>
            <a:picLocks noChangeAspect="1"/>
          </p:cNvPicPr>
          <p:nvPr/>
        </p:nvPicPr>
        <p:blipFill>
          <a:blip r:embed="rId6"/>
          <a:stretch>
            <a:fillRect/>
          </a:stretch>
        </p:blipFill>
        <p:spPr>
          <a:xfrm>
            <a:off x="8538944" y="961126"/>
            <a:ext cx="3557064" cy="3050389"/>
          </a:xfrm>
          <a:prstGeom prst="rect">
            <a:avLst/>
          </a:prstGeom>
        </p:spPr>
      </p:pic>
      <p:pic>
        <p:nvPicPr>
          <p:cNvPr id="21" name="Picture 20">
            <a:extLst>
              <a:ext uri="{FF2B5EF4-FFF2-40B4-BE49-F238E27FC236}">
                <a16:creationId xmlns:a16="http://schemas.microsoft.com/office/drawing/2014/main" id="{EBD0BEF6-B1E4-4145-B009-25CB45385694}"/>
              </a:ext>
            </a:extLst>
          </p:cNvPr>
          <p:cNvPicPr>
            <a:picLocks noChangeAspect="1"/>
          </p:cNvPicPr>
          <p:nvPr/>
        </p:nvPicPr>
        <p:blipFill>
          <a:blip r:embed="rId7"/>
          <a:stretch>
            <a:fillRect/>
          </a:stretch>
        </p:blipFill>
        <p:spPr>
          <a:xfrm>
            <a:off x="3930650" y="4166330"/>
            <a:ext cx="3458691" cy="2586670"/>
          </a:xfrm>
          <a:prstGeom prst="rect">
            <a:avLst/>
          </a:prstGeom>
        </p:spPr>
      </p:pic>
    </p:spTree>
    <p:extLst>
      <p:ext uri="{BB962C8B-B14F-4D97-AF65-F5344CB8AC3E}">
        <p14:creationId xmlns:p14="http://schemas.microsoft.com/office/powerpoint/2010/main" val="257704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163BC1-6F9E-814D-8F39-7FEECD994238}"/>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5" name="Picture 4">
            <a:extLst>
              <a:ext uri="{FF2B5EF4-FFF2-40B4-BE49-F238E27FC236}">
                <a16:creationId xmlns:a16="http://schemas.microsoft.com/office/drawing/2014/main" id="{4C6215F6-4FBB-764A-A88A-C62294AC8E59}"/>
              </a:ext>
            </a:extLst>
          </p:cNvPr>
          <p:cNvPicPr>
            <a:picLocks noChangeAspect="1"/>
          </p:cNvPicPr>
          <p:nvPr/>
        </p:nvPicPr>
        <p:blipFill>
          <a:blip r:embed="rId3"/>
          <a:stretch>
            <a:fillRect/>
          </a:stretch>
        </p:blipFill>
        <p:spPr>
          <a:xfrm>
            <a:off x="5172130" y="484103"/>
            <a:ext cx="3325798" cy="4461258"/>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401391" y="105000"/>
            <a:ext cx="11511567"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Directional &amp; “big picture” photos help, please take them.  No </a:t>
            </a:r>
            <a:r>
              <a:rPr lang="en-US" dirty="0" err="1"/>
              <a:t>bueno</a:t>
            </a:r>
            <a:r>
              <a:rPr lang="en-US" dirty="0"/>
              <a:t>:  </a:t>
            </a:r>
          </a:p>
        </p:txBody>
      </p:sp>
      <p:pic>
        <p:nvPicPr>
          <p:cNvPr id="9" name="Picture 8">
            <a:extLst>
              <a:ext uri="{FF2B5EF4-FFF2-40B4-BE49-F238E27FC236}">
                <a16:creationId xmlns:a16="http://schemas.microsoft.com/office/drawing/2014/main" id="{7AD90A77-1F50-154B-B3F1-A37EC94FC746}"/>
              </a:ext>
            </a:extLst>
          </p:cNvPr>
          <p:cNvPicPr>
            <a:picLocks noChangeAspect="1"/>
          </p:cNvPicPr>
          <p:nvPr/>
        </p:nvPicPr>
        <p:blipFill>
          <a:blip r:embed="rId4"/>
          <a:stretch>
            <a:fillRect/>
          </a:stretch>
        </p:blipFill>
        <p:spPr>
          <a:xfrm>
            <a:off x="8538944" y="3663969"/>
            <a:ext cx="2833607" cy="3191758"/>
          </a:xfrm>
          <a:prstGeom prst="rect">
            <a:avLst/>
          </a:prstGeom>
        </p:spPr>
      </p:pic>
      <p:pic>
        <p:nvPicPr>
          <p:cNvPr id="19" name="Picture 18">
            <a:extLst>
              <a:ext uri="{FF2B5EF4-FFF2-40B4-BE49-F238E27FC236}">
                <a16:creationId xmlns:a16="http://schemas.microsoft.com/office/drawing/2014/main" id="{DA976072-E9DB-D742-A5C6-A498E29E28EF}"/>
              </a:ext>
            </a:extLst>
          </p:cNvPr>
          <p:cNvPicPr>
            <a:picLocks noChangeAspect="1"/>
          </p:cNvPicPr>
          <p:nvPr/>
        </p:nvPicPr>
        <p:blipFill>
          <a:blip r:embed="rId5"/>
          <a:stretch>
            <a:fillRect/>
          </a:stretch>
        </p:blipFill>
        <p:spPr>
          <a:xfrm>
            <a:off x="8538944" y="961126"/>
            <a:ext cx="3557064" cy="3050389"/>
          </a:xfrm>
          <a:prstGeom prst="rect">
            <a:avLst/>
          </a:prstGeom>
        </p:spPr>
      </p:pic>
      <p:pic>
        <p:nvPicPr>
          <p:cNvPr id="3" name="Picture 2">
            <a:extLst>
              <a:ext uri="{FF2B5EF4-FFF2-40B4-BE49-F238E27FC236}">
                <a16:creationId xmlns:a16="http://schemas.microsoft.com/office/drawing/2014/main" id="{D86DFAA4-A406-2C44-A7D0-96911785A110}"/>
              </a:ext>
            </a:extLst>
          </p:cNvPr>
          <p:cNvPicPr>
            <a:picLocks noChangeAspect="1"/>
          </p:cNvPicPr>
          <p:nvPr/>
        </p:nvPicPr>
        <p:blipFill>
          <a:blip r:embed="rId6"/>
          <a:stretch>
            <a:fillRect/>
          </a:stretch>
        </p:blipFill>
        <p:spPr>
          <a:xfrm>
            <a:off x="98472" y="762551"/>
            <a:ext cx="3784887" cy="5119352"/>
          </a:xfrm>
          <a:prstGeom prst="rect">
            <a:avLst/>
          </a:prstGeom>
        </p:spPr>
      </p:pic>
      <p:pic>
        <p:nvPicPr>
          <p:cNvPr id="7" name="Picture 6">
            <a:extLst>
              <a:ext uri="{FF2B5EF4-FFF2-40B4-BE49-F238E27FC236}">
                <a16:creationId xmlns:a16="http://schemas.microsoft.com/office/drawing/2014/main" id="{C0E1ADEA-03EC-6143-96AA-393F40F1E92A}"/>
              </a:ext>
            </a:extLst>
          </p:cNvPr>
          <p:cNvPicPr>
            <a:picLocks noChangeAspect="1"/>
          </p:cNvPicPr>
          <p:nvPr/>
        </p:nvPicPr>
        <p:blipFill>
          <a:blip r:embed="rId7"/>
          <a:stretch>
            <a:fillRect/>
          </a:stretch>
        </p:blipFill>
        <p:spPr>
          <a:xfrm>
            <a:off x="3748514" y="2500283"/>
            <a:ext cx="2462637" cy="3873614"/>
          </a:xfrm>
          <a:prstGeom prst="rect">
            <a:avLst/>
          </a:prstGeom>
        </p:spPr>
      </p:pic>
    </p:spTree>
    <p:extLst>
      <p:ext uri="{BB962C8B-B14F-4D97-AF65-F5344CB8AC3E}">
        <p14:creationId xmlns:p14="http://schemas.microsoft.com/office/powerpoint/2010/main" val="770406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7D259-1AD7-D94E-9273-BA46CEDF9D04}"/>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4833118" y="254628"/>
            <a:ext cx="7054082" cy="13414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UW.LCMC   Thank you for taking these photos that show station, tower, and generator with orientation and ability to gauge distances.</a:t>
            </a:r>
            <a:br>
              <a:rPr lang="en-US" sz="1800" dirty="0"/>
            </a:br>
            <a:r>
              <a:rPr lang="en-US" sz="1800" dirty="0"/>
              <a:t>Great remote station!  Sensitive to very many triggers during windy times, but they are low amplitude.</a:t>
            </a:r>
          </a:p>
        </p:txBody>
      </p:sp>
      <p:pic>
        <p:nvPicPr>
          <p:cNvPr id="3" name="Picture 2">
            <a:extLst>
              <a:ext uri="{FF2B5EF4-FFF2-40B4-BE49-F238E27FC236}">
                <a16:creationId xmlns:a16="http://schemas.microsoft.com/office/drawing/2014/main" id="{08C5C503-2971-F44F-BDB7-31B483158276}"/>
              </a:ext>
            </a:extLst>
          </p:cNvPr>
          <p:cNvPicPr>
            <a:picLocks noChangeAspect="1"/>
          </p:cNvPicPr>
          <p:nvPr/>
        </p:nvPicPr>
        <p:blipFill>
          <a:blip r:embed="rId3"/>
          <a:stretch>
            <a:fillRect/>
          </a:stretch>
        </p:blipFill>
        <p:spPr>
          <a:xfrm>
            <a:off x="332509" y="3306910"/>
            <a:ext cx="4400307" cy="3446089"/>
          </a:xfrm>
          <a:prstGeom prst="rect">
            <a:avLst/>
          </a:prstGeom>
        </p:spPr>
      </p:pic>
      <p:pic>
        <p:nvPicPr>
          <p:cNvPr id="7" name="Picture 6">
            <a:extLst>
              <a:ext uri="{FF2B5EF4-FFF2-40B4-BE49-F238E27FC236}">
                <a16:creationId xmlns:a16="http://schemas.microsoft.com/office/drawing/2014/main" id="{0D614B81-483E-5F47-873A-0106B76AEA09}"/>
              </a:ext>
            </a:extLst>
          </p:cNvPr>
          <p:cNvPicPr>
            <a:picLocks noChangeAspect="1"/>
          </p:cNvPicPr>
          <p:nvPr/>
        </p:nvPicPr>
        <p:blipFill>
          <a:blip r:embed="rId4"/>
          <a:stretch>
            <a:fillRect/>
          </a:stretch>
        </p:blipFill>
        <p:spPr>
          <a:xfrm>
            <a:off x="304800" y="105000"/>
            <a:ext cx="4400307" cy="3596981"/>
          </a:xfrm>
          <a:prstGeom prst="rect">
            <a:avLst/>
          </a:prstGeom>
        </p:spPr>
      </p:pic>
      <p:pic>
        <p:nvPicPr>
          <p:cNvPr id="10" name="Picture 9">
            <a:extLst>
              <a:ext uri="{FF2B5EF4-FFF2-40B4-BE49-F238E27FC236}">
                <a16:creationId xmlns:a16="http://schemas.microsoft.com/office/drawing/2014/main" id="{128FA6B0-EF8C-084E-905F-3A9CAF865AF0}"/>
              </a:ext>
            </a:extLst>
          </p:cNvPr>
          <p:cNvPicPr>
            <a:picLocks noChangeAspect="1"/>
          </p:cNvPicPr>
          <p:nvPr/>
        </p:nvPicPr>
        <p:blipFill>
          <a:blip r:embed="rId5"/>
          <a:stretch>
            <a:fillRect/>
          </a:stretch>
        </p:blipFill>
        <p:spPr>
          <a:xfrm>
            <a:off x="4833118" y="2011680"/>
            <a:ext cx="7358882" cy="4741072"/>
          </a:xfrm>
          <a:prstGeom prst="rect">
            <a:avLst/>
          </a:prstGeom>
        </p:spPr>
      </p:pic>
    </p:spTree>
    <p:extLst>
      <p:ext uri="{BB962C8B-B14F-4D97-AF65-F5344CB8AC3E}">
        <p14:creationId xmlns:p14="http://schemas.microsoft.com/office/powerpoint/2010/main" val="165968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8C42-748E-7944-A358-97C80F8AFA93}"/>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7525265"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UW.HICC   coordinates need to be updated (moved S by 4m)</a:t>
            </a:r>
          </a:p>
        </p:txBody>
      </p:sp>
      <p:pic>
        <p:nvPicPr>
          <p:cNvPr id="8" name="Picture 7">
            <a:extLst>
              <a:ext uri="{FF2B5EF4-FFF2-40B4-BE49-F238E27FC236}">
                <a16:creationId xmlns:a16="http://schemas.microsoft.com/office/drawing/2014/main" id="{FD07C184-F19C-0649-A047-148991BCE36F}"/>
              </a:ext>
            </a:extLst>
          </p:cNvPr>
          <p:cNvPicPr>
            <a:picLocks noChangeAspect="1"/>
          </p:cNvPicPr>
          <p:nvPr/>
        </p:nvPicPr>
        <p:blipFill>
          <a:blip r:embed="rId3"/>
          <a:stretch>
            <a:fillRect/>
          </a:stretch>
        </p:blipFill>
        <p:spPr>
          <a:xfrm>
            <a:off x="5748881" y="2876204"/>
            <a:ext cx="5811582" cy="3197281"/>
          </a:xfrm>
          <a:prstGeom prst="rect">
            <a:avLst/>
          </a:prstGeom>
        </p:spPr>
      </p:pic>
      <p:pic>
        <p:nvPicPr>
          <p:cNvPr id="10" name="Picture 9">
            <a:extLst>
              <a:ext uri="{FF2B5EF4-FFF2-40B4-BE49-F238E27FC236}">
                <a16:creationId xmlns:a16="http://schemas.microsoft.com/office/drawing/2014/main" id="{0B40B10B-4653-AE42-B8ED-B30F6C0A9161}"/>
              </a:ext>
            </a:extLst>
          </p:cNvPr>
          <p:cNvPicPr>
            <a:picLocks noChangeAspect="1"/>
          </p:cNvPicPr>
          <p:nvPr/>
        </p:nvPicPr>
        <p:blipFill>
          <a:blip r:embed="rId4"/>
          <a:stretch>
            <a:fillRect/>
          </a:stretch>
        </p:blipFill>
        <p:spPr>
          <a:xfrm>
            <a:off x="316620" y="784515"/>
            <a:ext cx="6028574" cy="3014287"/>
          </a:xfrm>
          <a:prstGeom prst="rect">
            <a:avLst/>
          </a:prstGeom>
        </p:spPr>
      </p:pic>
      <p:pic>
        <p:nvPicPr>
          <p:cNvPr id="12" name="Picture 11">
            <a:extLst>
              <a:ext uri="{FF2B5EF4-FFF2-40B4-BE49-F238E27FC236}">
                <a16:creationId xmlns:a16="http://schemas.microsoft.com/office/drawing/2014/main" id="{315CF465-CB55-564D-A1A4-169F3499AD24}"/>
              </a:ext>
            </a:extLst>
          </p:cNvPr>
          <p:cNvPicPr>
            <a:picLocks noChangeAspect="1"/>
          </p:cNvPicPr>
          <p:nvPr/>
        </p:nvPicPr>
        <p:blipFill>
          <a:blip r:embed="rId5"/>
          <a:stretch>
            <a:fillRect/>
          </a:stretch>
        </p:blipFill>
        <p:spPr>
          <a:xfrm>
            <a:off x="631537" y="3949015"/>
            <a:ext cx="3752855" cy="2423506"/>
          </a:xfrm>
          <a:prstGeom prst="rect">
            <a:avLst/>
          </a:prstGeom>
        </p:spPr>
      </p:pic>
      <p:sp>
        <p:nvSpPr>
          <p:cNvPr id="9" name="Rounded Rectangle 8">
            <a:extLst>
              <a:ext uri="{FF2B5EF4-FFF2-40B4-BE49-F238E27FC236}">
                <a16:creationId xmlns:a16="http://schemas.microsoft.com/office/drawing/2014/main" id="{3DB556AF-0803-694E-8DE8-7AA99126C188}"/>
              </a:ext>
            </a:extLst>
          </p:cNvPr>
          <p:cNvSpPr/>
          <p:nvPr/>
        </p:nvSpPr>
        <p:spPr>
          <a:xfrm>
            <a:off x="2507964" y="5872766"/>
            <a:ext cx="827664" cy="296564"/>
          </a:xfrm>
          <a:prstGeom prst="roundRect">
            <a:avLst/>
          </a:prstGeom>
          <a:solidFill>
            <a:srgbClr val="FF0000">
              <a:alpha val="2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7CA81A6C-BD93-8445-BD25-38BFDB56BBC5}"/>
              </a:ext>
            </a:extLst>
          </p:cNvPr>
          <p:cNvSpPr/>
          <p:nvPr/>
        </p:nvSpPr>
        <p:spPr>
          <a:xfrm>
            <a:off x="6588421" y="5316828"/>
            <a:ext cx="827664" cy="296564"/>
          </a:xfrm>
          <a:prstGeom prst="roundRect">
            <a:avLst/>
          </a:prstGeom>
          <a:solidFill>
            <a:srgbClr val="FF0000">
              <a:alpha val="2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5656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A39217-7B0C-3D4D-9F62-512CF092905C}"/>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7525265" cy="12472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Limited school in session, excellent “indoor” station.</a:t>
            </a:r>
          </a:p>
          <a:p>
            <a:pPr algn="l"/>
            <a:r>
              <a:rPr lang="en-US" sz="1800" dirty="0"/>
              <a:t>Metadata needs to be checked, 70m off.</a:t>
            </a:r>
          </a:p>
          <a:p>
            <a:pPr algn="l"/>
            <a:r>
              <a:rPr lang="en-US" sz="1800" dirty="0"/>
              <a:t>Have undergrad verify IRIS/SIS coordinates w google maps and </a:t>
            </a:r>
            <a:r>
              <a:rPr lang="en-US" sz="1800" dirty="0" err="1"/>
              <a:t>pnsndocs</a:t>
            </a:r>
            <a:r>
              <a:rPr lang="en-US" sz="1800" dirty="0"/>
              <a:t>?</a:t>
            </a:r>
          </a:p>
        </p:txBody>
      </p:sp>
      <p:pic>
        <p:nvPicPr>
          <p:cNvPr id="5" name="Picture 4">
            <a:extLst>
              <a:ext uri="{FF2B5EF4-FFF2-40B4-BE49-F238E27FC236}">
                <a16:creationId xmlns:a16="http://schemas.microsoft.com/office/drawing/2014/main" id="{77F26327-CBD3-CF46-8E82-8A08C46D76A6}"/>
              </a:ext>
            </a:extLst>
          </p:cNvPr>
          <p:cNvPicPr>
            <a:picLocks noChangeAspect="1"/>
          </p:cNvPicPr>
          <p:nvPr/>
        </p:nvPicPr>
        <p:blipFill>
          <a:blip r:embed="rId3"/>
          <a:stretch>
            <a:fillRect/>
          </a:stretch>
        </p:blipFill>
        <p:spPr>
          <a:xfrm>
            <a:off x="4815927" y="2136185"/>
            <a:ext cx="7328988" cy="4721813"/>
          </a:xfrm>
          <a:prstGeom prst="rect">
            <a:avLst/>
          </a:prstGeom>
        </p:spPr>
      </p:pic>
      <p:pic>
        <p:nvPicPr>
          <p:cNvPr id="3" name="Picture 2">
            <a:extLst>
              <a:ext uri="{FF2B5EF4-FFF2-40B4-BE49-F238E27FC236}">
                <a16:creationId xmlns:a16="http://schemas.microsoft.com/office/drawing/2014/main" id="{2D0171FC-1089-8742-83CF-03E2FD690882}"/>
              </a:ext>
            </a:extLst>
          </p:cNvPr>
          <p:cNvPicPr>
            <a:picLocks noChangeAspect="1"/>
          </p:cNvPicPr>
          <p:nvPr/>
        </p:nvPicPr>
        <p:blipFill>
          <a:blip r:embed="rId4"/>
          <a:stretch>
            <a:fillRect/>
          </a:stretch>
        </p:blipFill>
        <p:spPr>
          <a:xfrm>
            <a:off x="47085" y="1584101"/>
            <a:ext cx="4721757" cy="5273898"/>
          </a:xfrm>
          <a:prstGeom prst="rect">
            <a:avLst/>
          </a:prstGeom>
        </p:spPr>
      </p:pic>
    </p:spTree>
    <p:extLst>
      <p:ext uri="{BB962C8B-B14F-4D97-AF65-F5344CB8AC3E}">
        <p14:creationId xmlns:p14="http://schemas.microsoft.com/office/powerpoint/2010/main" val="285803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83A79-05AD-7249-B0A8-CDDB7CB266B2}"/>
              </a:ext>
            </a:extLst>
          </p:cNvPr>
          <p:cNvPicPr>
            <a:picLocks noChangeAspect="1"/>
          </p:cNvPicPr>
          <p:nvPr/>
        </p:nvPicPr>
        <p:blipFill>
          <a:blip r:embed="rId3">
            <a:alphaModFix amt="17000"/>
          </a:blip>
          <a:stretch>
            <a:fillRect/>
          </a:stretch>
        </p:blipFill>
        <p:spPr>
          <a:xfrm>
            <a:off x="0" y="1"/>
            <a:ext cx="12192000" cy="6979920"/>
          </a:xfrm>
          <a:prstGeom prst="rect">
            <a:avLst/>
          </a:prstGeom>
        </p:spPr>
      </p:pic>
      <p:sp>
        <p:nvSpPr>
          <p:cNvPr id="16" name="Subtitle 2">
            <a:extLst>
              <a:ext uri="{FF2B5EF4-FFF2-40B4-BE49-F238E27FC236}">
                <a16:creationId xmlns:a16="http://schemas.microsoft.com/office/drawing/2014/main" id="{A1A91CC4-312D-664F-8D52-D8C1A0476002}"/>
              </a:ext>
            </a:extLst>
          </p:cNvPr>
          <p:cNvSpPr txBox="1">
            <a:spLocks/>
          </p:cNvSpPr>
          <p:nvPr/>
        </p:nvSpPr>
        <p:spPr>
          <a:xfrm>
            <a:off x="284505" y="305580"/>
            <a:ext cx="9325788" cy="4572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TLDR</a:t>
            </a:r>
          </a:p>
          <a:p>
            <a:pPr algn="l"/>
            <a:endParaRPr lang="en-US" sz="2000" dirty="0"/>
          </a:p>
          <a:p>
            <a:pPr algn="l"/>
            <a:r>
              <a:rPr lang="en-US" sz="2000" dirty="0"/>
              <a:t>Quick n’ dirty overview of quality for each station:</a:t>
            </a:r>
          </a:p>
          <a:p>
            <a:pPr algn="l"/>
            <a:r>
              <a:rPr lang="en-US" sz="2000" dirty="0"/>
              <a:t>https://</a:t>
            </a:r>
            <a:r>
              <a:rPr lang="en-US" sz="2000" dirty="0" err="1"/>
              <a:t>seismo.ess.washington.edu</a:t>
            </a:r>
            <a:r>
              <a:rPr lang="en-US" sz="2000" dirty="0"/>
              <a:t>/</a:t>
            </a:r>
            <a:r>
              <a:rPr lang="en-US" sz="2000" dirty="0" err="1"/>
              <a:t>ahutko</a:t>
            </a:r>
            <a:r>
              <a:rPr lang="en-US" sz="2000" dirty="0"/>
              <a:t>/STATION_METRIC_REPORTS</a:t>
            </a:r>
          </a:p>
          <a:p>
            <a:pPr algn="l"/>
            <a:endParaRPr lang="en-US" sz="2000" dirty="0"/>
          </a:p>
          <a:p>
            <a:pPr algn="l"/>
            <a:endParaRPr lang="en-US" sz="2000" dirty="0"/>
          </a:p>
          <a:p>
            <a:pPr algn="l"/>
            <a:r>
              <a:rPr lang="en-US" sz="2000" dirty="0"/>
              <a:t>Install a station less than 40m from not-only-slow traffic?</a:t>
            </a:r>
            <a:endParaRPr lang="en-US" sz="2000" dirty="0">
              <a:hlinkClick r:id="rId4"/>
            </a:endParaRPr>
          </a:p>
        </p:txBody>
      </p:sp>
      <p:pic>
        <p:nvPicPr>
          <p:cNvPr id="3" name="Picture 2">
            <a:extLst>
              <a:ext uri="{FF2B5EF4-FFF2-40B4-BE49-F238E27FC236}">
                <a16:creationId xmlns:a16="http://schemas.microsoft.com/office/drawing/2014/main" id="{73AC05D7-35E5-5545-9C74-B9C6065FF3A6}"/>
              </a:ext>
            </a:extLst>
          </p:cNvPr>
          <p:cNvPicPr>
            <a:picLocks noChangeAspect="1"/>
          </p:cNvPicPr>
          <p:nvPr/>
        </p:nvPicPr>
        <p:blipFill>
          <a:blip r:embed="rId5"/>
          <a:stretch>
            <a:fillRect/>
          </a:stretch>
        </p:blipFill>
        <p:spPr>
          <a:xfrm>
            <a:off x="6396586" y="2611736"/>
            <a:ext cx="2683019" cy="3940684"/>
          </a:xfrm>
          <a:prstGeom prst="rect">
            <a:avLst/>
          </a:prstGeom>
        </p:spPr>
      </p:pic>
    </p:spTree>
    <p:extLst>
      <p:ext uri="{BB962C8B-B14F-4D97-AF65-F5344CB8AC3E}">
        <p14:creationId xmlns:p14="http://schemas.microsoft.com/office/powerpoint/2010/main" val="2997504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94A4A-69FC-4546-B7BD-C2ADFF194833}"/>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1313645" y="105000"/>
            <a:ext cx="9749307" cy="9000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Rivers: All the noise issues are only on E component </a:t>
            </a:r>
            <a:r>
              <a:rPr lang="en-US" sz="1800" dirty="0">
                <a:sym typeface="Wingdings" pitchFamily="2" charset="2"/>
              </a:rPr>
              <a:t> it’s only the white water that matters.</a:t>
            </a:r>
            <a:endParaRPr lang="en-US" sz="1800" dirty="0"/>
          </a:p>
          <a:p>
            <a:r>
              <a:rPr lang="en-US" sz="1800" dirty="0"/>
              <a:t>Note to coordinators: station review pages shows EPIC triggers are very low… this is because noise is mostly on E not Z component.</a:t>
            </a:r>
          </a:p>
        </p:txBody>
      </p:sp>
      <p:pic>
        <p:nvPicPr>
          <p:cNvPr id="5" name="Picture 4">
            <a:extLst>
              <a:ext uri="{FF2B5EF4-FFF2-40B4-BE49-F238E27FC236}">
                <a16:creationId xmlns:a16="http://schemas.microsoft.com/office/drawing/2014/main" id="{AA7B5146-BAD2-8442-8F37-1F6B5B5E46D5}"/>
              </a:ext>
            </a:extLst>
          </p:cNvPr>
          <p:cNvPicPr>
            <a:picLocks noChangeAspect="1"/>
          </p:cNvPicPr>
          <p:nvPr/>
        </p:nvPicPr>
        <p:blipFill>
          <a:blip r:embed="rId3"/>
          <a:stretch>
            <a:fillRect/>
          </a:stretch>
        </p:blipFill>
        <p:spPr>
          <a:xfrm>
            <a:off x="-531341" y="2272619"/>
            <a:ext cx="5253683" cy="4103468"/>
          </a:xfrm>
          <a:prstGeom prst="rect">
            <a:avLst/>
          </a:prstGeom>
        </p:spPr>
      </p:pic>
      <p:pic>
        <p:nvPicPr>
          <p:cNvPr id="7" name="Picture 6">
            <a:extLst>
              <a:ext uri="{FF2B5EF4-FFF2-40B4-BE49-F238E27FC236}">
                <a16:creationId xmlns:a16="http://schemas.microsoft.com/office/drawing/2014/main" id="{26F3A049-9C1C-8F44-AA74-5AECD2F1D8E2}"/>
              </a:ext>
            </a:extLst>
          </p:cNvPr>
          <p:cNvPicPr>
            <a:picLocks noChangeAspect="1"/>
          </p:cNvPicPr>
          <p:nvPr/>
        </p:nvPicPr>
        <p:blipFill>
          <a:blip r:embed="rId4"/>
          <a:stretch>
            <a:fillRect/>
          </a:stretch>
        </p:blipFill>
        <p:spPr>
          <a:xfrm>
            <a:off x="3855308" y="1486958"/>
            <a:ext cx="8336692" cy="5371041"/>
          </a:xfrm>
          <a:prstGeom prst="rect">
            <a:avLst/>
          </a:prstGeom>
        </p:spPr>
      </p:pic>
      <p:sp>
        <p:nvSpPr>
          <p:cNvPr id="9" name="Subtitle 2">
            <a:extLst>
              <a:ext uri="{FF2B5EF4-FFF2-40B4-BE49-F238E27FC236}">
                <a16:creationId xmlns:a16="http://schemas.microsoft.com/office/drawing/2014/main" id="{613DA9B6-7916-0E40-9B91-3CC43DBE8931}"/>
              </a:ext>
            </a:extLst>
          </p:cNvPr>
          <p:cNvSpPr txBox="1">
            <a:spLocks/>
          </p:cNvSpPr>
          <p:nvPr/>
        </p:nvSpPr>
        <p:spPr>
          <a:xfrm>
            <a:off x="129953"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Rivers</a:t>
            </a:r>
          </a:p>
        </p:txBody>
      </p:sp>
    </p:spTree>
    <p:extLst>
      <p:ext uri="{BB962C8B-B14F-4D97-AF65-F5344CB8AC3E}">
        <p14:creationId xmlns:p14="http://schemas.microsoft.com/office/powerpoint/2010/main" val="2603976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E36F80-DF66-4342-9ED6-B77DEB92D23A}"/>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9201607"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UW.BLDG: most issues are business hours </a:t>
            </a:r>
            <a:r>
              <a:rPr lang="en-US" sz="1800" dirty="0">
                <a:sym typeface="Wingdings" pitchFamily="2" charset="2"/>
              </a:rPr>
              <a:t> </a:t>
            </a:r>
            <a:r>
              <a:rPr lang="en-US" sz="1800" dirty="0"/>
              <a:t>RIVER at 150m doesn’t affect station</a:t>
            </a:r>
          </a:p>
        </p:txBody>
      </p:sp>
      <p:pic>
        <p:nvPicPr>
          <p:cNvPr id="2" name="Picture 1">
            <a:extLst>
              <a:ext uri="{FF2B5EF4-FFF2-40B4-BE49-F238E27FC236}">
                <a16:creationId xmlns:a16="http://schemas.microsoft.com/office/drawing/2014/main" id="{0AF78575-96EC-034D-83DE-7AEAA8BB6DC3}"/>
              </a:ext>
            </a:extLst>
          </p:cNvPr>
          <p:cNvPicPr>
            <a:picLocks noChangeAspect="1"/>
          </p:cNvPicPr>
          <p:nvPr/>
        </p:nvPicPr>
        <p:blipFill>
          <a:blip r:embed="rId3"/>
          <a:stretch>
            <a:fillRect/>
          </a:stretch>
        </p:blipFill>
        <p:spPr>
          <a:xfrm>
            <a:off x="5076364" y="2168643"/>
            <a:ext cx="7115636" cy="4584357"/>
          </a:xfrm>
          <a:prstGeom prst="rect">
            <a:avLst/>
          </a:prstGeom>
        </p:spPr>
      </p:pic>
      <p:pic>
        <p:nvPicPr>
          <p:cNvPr id="4" name="Picture 3">
            <a:extLst>
              <a:ext uri="{FF2B5EF4-FFF2-40B4-BE49-F238E27FC236}">
                <a16:creationId xmlns:a16="http://schemas.microsoft.com/office/drawing/2014/main" id="{ADE0262A-4E8D-DB42-9FFC-7944368D7C6A}"/>
              </a:ext>
            </a:extLst>
          </p:cNvPr>
          <p:cNvPicPr>
            <a:picLocks noChangeAspect="1"/>
          </p:cNvPicPr>
          <p:nvPr/>
        </p:nvPicPr>
        <p:blipFill>
          <a:blip r:embed="rId4"/>
          <a:stretch>
            <a:fillRect/>
          </a:stretch>
        </p:blipFill>
        <p:spPr>
          <a:xfrm>
            <a:off x="254858" y="1309816"/>
            <a:ext cx="4996105" cy="5443184"/>
          </a:xfrm>
          <a:prstGeom prst="rect">
            <a:avLst/>
          </a:prstGeom>
        </p:spPr>
      </p:pic>
      <p:sp>
        <p:nvSpPr>
          <p:cNvPr id="7" name="Subtitle 2">
            <a:extLst>
              <a:ext uri="{FF2B5EF4-FFF2-40B4-BE49-F238E27FC236}">
                <a16:creationId xmlns:a16="http://schemas.microsoft.com/office/drawing/2014/main" id="{B03CA453-25BC-7847-92D4-6B0502354738}"/>
              </a:ext>
            </a:extLst>
          </p:cNvPr>
          <p:cNvSpPr txBox="1">
            <a:spLocks/>
          </p:cNvSpPr>
          <p:nvPr/>
        </p:nvSpPr>
        <p:spPr>
          <a:xfrm>
            <a:off x="129953"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Rivers</a:t>
            </a:r>
          </a:p>
        </p:txBody>
      </p:sp>
    </p:spTree>
    <p:extLst>
      <p:ext uri="{BB962C8B-B14F-4D97-AF65-F5344CB8AC3E}">
        <p14:creationId xmlns:p14="http://schemas.microsoft.com/office/powerpoint/2010/main" val="1200758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819621-6D55-D541-BD0D-B4607F3179D2}"/>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6505186" y="1019399"/>
            <a:ext cx="5097245" cy="1723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UW.KELS  pretty high noise floor, not diurnal… maybe from the big river 250m away or something industrial?</a:t>
            </a:r>
          </a:p>
        </p:txBody>
      </p:sp>
      <p:pic>
        <p:nvPicPr>
          <p:cNvPr id="3" name="Picture 2">
            <a:extLst>
              <a:ext uri="{FF2B5EF4-FFF2-40B4-BE49-F238E27FC236}">
                <a16:creationId xmlns:a16="http://schemas.microsoft.com/office/drawing/2014/main" id="{4368F6C3-57F3-104F-A331-3E6D251C26EF}"/>
              </a:ext>
            </a:extLst>
          </p:cNvPr>
          <p:cNvPicPr>
            <a:picLocks noChangeAspect="1"/>
          </p:cNvPicPr>
          <p:nvPr/>
        </p:nvPicPr>
        <p:blipFill>
          <a:blip r:embed="rId3"/>
          <a:stretch>
            <a:fillRect/>
          </a:stretch>
        </p:blipFill>
        <p:spPr>
          <a:xfrm>
            <a:off x="258088" y="4357142"/>
            <a:ext cx="2515527" cy="2239313"/>
          </a:xfrm>
          <a:prstGeom prst="rect">
            <a:avLst/>
          </a:prstGeom>
        </p:spPr>
      </p:pic>
      <p:pic>
        <p:nvPicPr>
          <p:cNvPr id="5" name="Picture 4">
            <a:extLst>
              <a:ext uri="{FF2B5EF4-FFF2-40B4-BE49-F238E27FC236}">
                <a16:creationId xmlns:a16="http://schemas.microsoft.com/office/drawing/2014/main" id="{CFA205B1-1800-964D-ACFF-E3C1A6753C6D}"/>
              </a:ext>
            </a:extLst>
          </p:cNvPr>
          <p:cNvPicPr>
            <a:picLocks noChangeAspect="1"/>
          </p:cNvPicPr>
          <p:nvPr/>
        </p:nvPicPr>
        <p:blipFill>
          <a:blip r:embed="rId4"/>
          <a:stretch>
            <a:fillRect/>
          </a:stretch>
        </p:blipFill>
        <p:spPr>
          <a:xfrm>
            <a:off x="5915617" y="2743199"/>
            <a:ext cx="5097245" cy="3761163"/>
          </a:xfrm>
          <a:prstGeom prst="rect">
            <a:avLst/>
          </a:prstGeom>
        </p:spPr>
      </p:pic>
      <p:pic>
        <p:nvPicPr>
          <p:cNvPr id="7" name="Picture 6">
            <a:extLst>
              <a:ext uri="{FF2B5EF4-FFF2-40B4-BE49-F238E27FC236}">
                <a16:creationId xmlns:a16="http://schemas.microsoft.com/office/drawing/2014/main" id="{4F2FF61F-8916-CA4D-9E1C-7B68B3EE87E2}"/>
              </a:ext>
            </a:extLst>
          </p:cNvPr>
          <p:cNvPicPr>
            <a:picLocks noChangeAspect="1"/>
          </p:cNvPicPr>
          <p:nvPr/>
        </p:nvPicPr>
        <p:blipFill>
          <a:blip r:embed="rId5"/>
          <a:stretch>
            <a:fillRect/>
          </a:stretch>
        </p:blipFill>
        <p:spPr>
          <a:xfrm>
            <a:off x="258088" y="595978"/>
            <a:ext cx="5837912" cy="3761164"/>
          </a:xfrm>
          <a:prstGeom prst="rect">
            <a:avLst/>
          </a:prstGeom>
        </p:spPr>
      </p:pic>
      <p:sp>
        <p:nvSpPr>
          <p:cNvPr id="9" name="Subtitle 2">
            <a:extLst>
              <a:ext uri="{FF2B5EF4-FFF2-40B4-BE49-F238E27FC236}">
                <a16:creationId xmlns:a16="http://schemas.microsoft.com/office/drawing/2014/main" id="{BC156E50-A6D9-8844-A7DC-7A20B9139CB1}"/>
              </a:ext>
            </a:extLst>
          </p:cNvPr>
          <p:cNvSpPr txBox="1">
            <a:spLocks/>
          </p:cNvSpPr>
          <p:nvPr/>
        </p:nvSpPr>
        <p:spPr>
          <a:xfrm>
            <a:off x="129953"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Rivers</a:t>
            </a:r>
          </a:p>
        </p:txBody>
      </p:sp>
    </p:spTree>
    <p:extLst>
      <p:ext uri="{BB962C8B-B14F-4D97-AF65-F5344CB8AC3E}">
        <p14:creationId xmlns:p14="http://schemas.microsoft.com/office/powerpoint/2010/main" val="4251532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C28CA-FA84-5B4D-BEA1-191E2BF7BF12}"/>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Distance to road</a:t>
            </a:r>
          </a:p>
        </p:txBody>
      </p:sp>
      <p:pic>
        <p:nvPicPr>
          <p:cNvPr id="3" name="Picture 2">
            <a:extLst>
              <a:ext uri="{FF2B5EF4-FFF2-40B4-BE49-F238E27FC236}">
                <a16:creationId xmlns:a16="http://schemas.microsoft.com/office/drawing/2014/main" id="{449327E6-1D05-F14C-BFFD-2BE14B2AD9E4}"/>
              </a:ext>
            </a:extLst>
          </p:cNvPr>
          <p:cNvPicPr>
            <a:picLocks noChangeAspect="1"/>
          </p:cNvPicPr>
          <p:nvPr/>
        </p:nvPicPr>
        <p:blipFill>
          <a:blip r:embed="rId3"/>
          <a:stretch>
            <a:fillRect/>
          </a:stretch>
        </p:blipFill>
        <p:spPr>
          <a:xfrm>
            <a:off x="598101" y="2059935"/>
            <a:ext cx="4702948" cy="4113810"/>
          </a:xfrm>
          <a:prstGeom prst="rect">
            <a:avLst/>
          </a:prstGeom>
        </p:spPr>
      </p:pic>
      <p:pic>
        <p:nvPicPr>
          <p:cNvPr id="4" name="Picture 3">
            <a:extLst>
              <a:ext uri="{FF2B5EF4-FFF2-40B4-BE49-F238E27FC236}">
                <a16:creationId xmlns:a16="http://schemas.microsoft.com/office/drawing/2014/main" id="{D9B4D5E1-B1BD-FF40-8F93-42C42789A26A}"/>
              </a:ext>
            </a:extLst>
          </p:cNvPr>
          <p:cNvPicPr>
            <a:picLocks noChangeAspect="1"/>
          </p:cNvPicPr>
          <p:nvPr/>
        </p:nvPicPr>
        <p:blipFill>
          <a:blip r:embed="rId4"/>
          <a:stretch>
            <a:fillRect/>
          </a:stretch>
        </p:blipFill>
        <p:spPr>
          <a:xfrm>
            <a:off x="3620529" y="1334530"/>
            <a:ext cx="8573285" cy="5523469"/>
          </a:xfrm>
          <a:prstGeom prst="rect">
            <a:avLst/>
          </a:prstGeom>
        </p:spPr>
      </p:pic>
      <p:sp>
        <p:nvSpPr>
          <p:cNvPr id="7" name="Subtitle 2">
            <a:extLst>
              <a:ext uri="{FF2B5EF4-FFF2-40B4-BE49-F238E27FC236}">
                <a16:creationId xmlns:a16="http://schemas.microsoft.com/office/drawing/2014/main" id="{DD10EFCF-85D8-B74A-B36B-836B5934085B}"/>
              </a:ext>
            </a:extLst>
          </p:cNvPr>
          <p:cNvSpPr txBox="1">
            <a:spLocks/>
          </p:cNvSpPr>
          <p:nvPr/>
        </p:nvSpPr>
        <p:spPr>
          <a:xfrm>
            <a:off x="2734962" y="257400"/>
            <a:ext cx="7525265"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t>Ummm</a:t>
            </a:r>
            <a:r>
              <a:rPr lang="en-US" dirty="0"/>
              <a:t>…. No.</a:t>
            </a:r>
          </a:p>
        </p:txBody>
      </p:sp>
    </p:spTree>
    <p:extLst>
      <p:ext uri="{BB962C8B-B14F-4D97-AF65-F5344CB8AC3E}">
        <p14:creationId xmlns:p14="http://schemas.microsoft.com/office/powerpoint/2010/main" val="396222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6D9B96-0075-3948-9AA1-B24D3F1B505E}"/>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1352281" y="665808"/>
            <a:ext cx="10547797" cy="13760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UW.CVSD  School in session in Spokane.  Not a great station, but useful.</a:t>
            </a:r>
          </a:p>
          <a:p>
            <a:pPr algn="l"/>
            <a:r>
              <a:rPr lang="en-US" sz="1800" dirty="0"/>
              <a:t>Most significant noise is weekday only </a:t>
            </a:r>
            <a:r>
              <a:rPr lang="en-US" sz="1800" dirty="0">
                <a:sym typeface="Wingdings" pitchFamily="2" charset="2"/>
              </a:rPr>
              <a:t> likely foot traffic  92 m from road is far enough to hide car noise. </a:t>
            </a:r>
            <a:endParaRPr lang="en-US" sz="1800" dirty="0"/>
          </a:p>
        </p:txBody>
      </p:sp>
      <p:pic>
        <p:nvPicPr>
          <p:cNvPr id="3" name="Picture 2">
            <a:extLst>
              <a:ext uri="{FF2B5EF4-FFF2-40B4-BE49-F238E27FC236}">
                <a16:creationId xmlns:a16="http://schemas.microsoft.com/office/drawing/2014/main" id="{C78D3D02-4286-E143-A763-67B019F6FAF5}"/>
              </a:ext>
            </a:extLst>
          </p:cNvPr>
          <p:cNvPicPr>
            <a:picLocks noChangeAspect="1"/>
          </p:cNvPicPr>
          <p:nvPr/>
        </p:nvPicPr>
        <p:blipFill>
          <a:blip r:embed="rId3"/>
          <a:stretch>
            <a:fillRect/>
          </a:stretch>
        </p:blipFill>
        <p:spPr>
          <a:xfrm>
            <a:off x="4673592" y="2014151"/>
            <a:ext cx="7518408" cy="4843849"/>
          </a:xfrm>
          <a:prstGeom prst="rect">
            <a:avLst/>
          </a:prstGeom>
        </p:spPr>
      </p:pic>
      <p:pic>
        <p:nvPicPr>
          <p:cNvPr id="7" name="Picture 6">
            <a:extLst>
              <a:ext uri="{FF2B5EF4-FFF2-40B4-BE49-F238E27FC236}">
                <a16:creationId xmlns:a16="http://schemas.microsoft.com/office/drawing/2014/main" id="{1E268BD7-2F32-5C44-896A-7AC80542627F}"/>
              </a:ext>
            </a:extLst>
          </p:cNvPr>
          <p:cNvPicPr>
            <a:picLocks noChangeAspect="1"/>
          </p:cNvPicPr>
          <p:nvPr/>
        </p:nvPicPr>
        <p:blipFill>
          <a:blip r:embed="rId4"/>
          <a:stretch>
            <a:fillRect/>
          </a:stretch>
        </p:blipFill>
        <p:spPr>
          <a:xfrm>
            <a:off x="192388" y="2555631"/>
            <a:ext cx="4751567" cy="4197369"/>
          </a:xfrm>
          <a:prstGeom prst="rect">
            <a:avLst/>
          </a:prstGeom>
        </p:spPr>
      </p:pic>
      <p:sp>
        <p:nvSpPr>
          <p:cNvPr id="8" name="Subtitle 2">
            <a:extLst>
              <a:ext uri="{FF2B5EF4-FFF2-40B4-BE49-F238E27FC236}">
                <a16:creationId xmlns:a16="http://schemas.microsoft.com/office/drawing/2014/main" id="{46CEFD8E-50D1-0948-B57A-7385626DDFEB}"/>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Distance to road</a:t>
            </a:r>
          </a:p>
        </p:txBody>
      </p:sp>
    </p:spTree>
    <p:extLst>
      <p:ext uri="{BB962C8B-B14F-4D97-AF65-F5344CB8AC3E}">
        <p14:creationId xmlns:p14="http://schemas.microsoft.com/office/powerpoint/2010/main" val="182679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1F5D0-D5B7-984E-B79A-5138B1E7C044}"/>
              </a:ext>
            </a:extLst>
          </p:cNvPr>
          <p:cNvPicPr>
            <a:picLocks noChangeAspect="1"/>
          </p:cNvPicPr>
          <p:nvPr/>
        </p:nvPicPr>
        <p:blipFill>
          <a:blip r:embed="rId2">
            <a:alphaModFix amt="17000"/>
          </a:blip>
          <a:stretch>
            <a:fillRect/>
          </a:stretch>
        </p:blipFill>
        <p:spPr>
          <a:xfrm>
            <a:off x="24582" y="0"/>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3457640" y="1029345"/>
            <a:ext cx="3341719" cy="5131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HNE is quiet, so unlikely driveway noise </a:t>
            </a:r>
            <a:r>
              <a:rPr lang="en-US" sz="1800" dirty="0">
                <a:sym typeface="Wingdings" pitchFamily="2" charset="2"/>
              </a:rPr>
              <a:t> </a:t>
            </a:r>
            <a:r>
              <a:rPr lang="en-US" sz="1800" dirty="0"/>
              <a:t>probably foot noise?</a:t>
            </a:r>
          </a:p>
        </p:txBody>
      </p:sp>
      <p:pic>
        <p:nvPicPr>
          <p:cNvPr id="2" name="Picture 1">
            <a:extLst>
              <a:ext uri="{FF2B5EF4-FFF2-40B4-BE49-F238E27FC236}">
                <a16:creationId xmlns:a16="http://schemas.microsoft.com/office/drawing/2014/main" id="{4AE90E11-7901-1541-BDE4-3747D90FF19C}"/>
              </a:ext>
            </a:extLst>
          </p:cNvPr>
          <p:cNvPicPr>
            <a:picLocks noChangeAspect="1"/>
          </p:cNvPicPr>
          <p:nvPr/>
        </p:nvPicPr>
        <p:blipFill>
          <a:blip r:embed="rId3"/>
          <a:stretch>
            <a:fillRect/>
          </a:stretch>
        </p:blipFill>
        <p:spPr>
          <a:xfrm>
            <a:off x="5128500" y="2115097"/>
            <a:ext cx="7038918" cy="4534930"/>
          </a:xfrm>
          <a:prstGeom prst="rect">
            <a:avLst/>
          </a:prstGeom>
        </p:spPr>
      </p:pic>
      <p:pic>
        <p:nvPicPr>
          <p:cNvPr id="7" name="Picture 6">
            <a:extLst>
              <a:ext uri="{FF2B5EF4-FFF2-40B4-BE49-F238E27FC236}">
                <a16:creationId xmlns:a16="http://schemas.microsoft.com/office/drawing/2014/main" id="{8511F503-F0EF-0B46-81AE-4547AC1B8C20}"/>
              </a:ext>
            </a:extLst>
          </p:cNvPr>
          <p:cNvPicPr>
            <a:picLocks noChangeAspect="1"/>
          </p:cNvPicPr>
          <p:nvPr/>
        </p:nvPicPr>
        <p:blipFill>
          <a:blip r:embed="rId4"/>
          <a:stretch>
            <a:fillRect/>
          </a:stretch>
        </p:blipFill>
        <p:spPr>
          <a:xfrm>
            <a:off x="259492" y="2012124"/>
            <a:ext cx="4869008" cy="4740876"/>
          </a:xfrm>
          <a:prstGeom prst="rect">
            <a:avLst/>
          </a:prstGeom>
        </p:spPr>
      </p:pic>
      <p:sp>
        <p:nvSpPr>
          <p:cNvPr id="8" name="Subtitle 2">
            <a:extLst>
              <a:ext uri="{FF2B5EF4-FFF2-40B4-BE49-F238E27FC236}">
                <a16:creationId xmlns:a16="http://schemas.microsoft.com/office/drawing/2014/main" id="{C7C4D859-E1DB-C542-8F56-8A97885BB867}"/>
              </a:ext>
            </a:extLst>
          </p:cNvPr>
          <p:cNvSpPr txBox="1">
            <a:spLocks/>
          </p:cNvSpPr>
          <p:nvPr/>
        </p:nvSpPr>
        <p:spPr>
          <a:xfrm>
            <a:off x="4425140" y="375508"/>
            <a:ext cx="3341719" cy="5131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UW.EYES</a:t>
            </a:r>
          </a:p>
        </p:txBody>
      </p:sp>
      <p:sp>
        <p:nvSpPr>
          <p:cNvPr id="9" name="Subtitle 2">
            <a:extLst>
              <a:ext uri="{FF2B5EF4-FFF2-40B4-BE49-F238E27FC236}">
                <a16:creationId xmlns:a16="http://schemas.microsoft.com/office/drawing/2014/main" id="{8798C351-7A62-504A-8FA6-B6923F108C28}"/>
              </a:ext>
            </a:extLst>
          </p:cNvPr>
          <p:cNvSpPr txBox="1">
            <a:spLocks/>
          </p:cNvSpPr>
          <p:nvPr/>
        </p:nvSpPr>
        <p:spPr>
          <a:xfrm>
            <a:off x="8156282" y="1245303"/>
            <a:ext cx="3341719" cy="5131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Nearby road only 34m away.</a:t>
            </a:r>
          </a:p>
        </p:txBody>
      </p:sp>
      <p:cxnSp>
        <p:nvCxnSpPr>
          <p:cNvPr id="10" name="Straight Arrow Connector 9">
            <a:extLst>
              <a:ext uri="{FF2B5EF4-FFF2-40B4-BE49-F238E27FC236}">
                <a16:creationId xmlns:a16="http://schemas.microsoft.com/office/drawing/2014/main" id="{76622A38-0632-0042-9F33-0A29A0F5936D}"/>
              </a:ext>
            </a:extLst>
          </p:cNvPr>
          <p:cNvCxnSpPr>
            <a:cxnSpLocks/>
          </p:cNvCxnSpPr>
          <p:nvPr/>
        </p:nvCxnSpPr>
        <p:spPr>
          <a:xfrm>
            <a:off x="5627385" y="1571009"/>
            <a:ext cx="468615" cy="2614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4433A3-88A5-B447-B3AE-FC8FC02D6907}"/>
              </a:ext>
            </a:extLst>
          </p:cNvPr>
          <p:cNvCxnSpPr>
            <a:cxnSpLocks/>
          </p:cNvCxnSpPr>
          <p:nvPr/>
        </p:nvCxnSpPr>
        <p:spPr>
          <a:xfrm>
            <a:off x="9388702" y="1571009"/>
            <a:ext cx="0" cy="34259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643B73B-0618-8C4C-91C6-38ACDD9D8BB7}"/>
              </a:ext>
            </a:extLst>
          </p:cNvPr>
          <p:cNvCxnSpPr>
            <a:cxnSpLocks/>
          </p:cNvCxnSpPr>
          <p:nvPr/>
        </p:nvCxnSpPr>
        <p:spPr>
          <a:xfrm>
            <a:off x="9530370" y="1709743"/>
            <a:ext cx="528030" cy="4188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62E022E6-EE2B-D14E-8C6F-AD149DE90353}"/>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Distance to road</a:t>
            </a:r>
          </a:p>
        </p:txBody>
      </p:sp>
    </p:spTree>
    <p:extLst>
      <p:ext uri="{BB962C8B-B14F-4D97-AF65-F5344CB8AC3E}">
        <p14:creationId xmlns:p14="http://schemas.microsoft.com/office/powerpoint/2010/main" val="4230146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1AF18D-9634-4949-9404-D3A438E52C1A}"/>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8307111"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Only 28m to road, but 100m from stop sign</a:t>
            </a:r>
          </a:p>
          <a:p>
            <a:endParaRPr lang="en-US" sz="1800" dirty="0"/>
          </a:p>
        </p:txBody>
      </p:sp>
      <p:pic>
        <p:nvPicPr>
          <p:cNvPr id="2" name="Picture 1">
            <a:extLst>
              <a:ext uri="{FF2B5EF4-FFF2-40B4-BE49-F238E27FC236}">
                <a16:creationId xmlns:a16="http://schemas.microsoft.com/office/drawing/2014/main" id="{ACE78D39-0C5D-E643-A9B9-BEA74EB9BB6F}"/>
              </a:ext>
            </a:extLst>
          </p:cNvPr>
          <p:cNvPicPr>
            <a:picLocks noChangeAspect="1"/>
          </p:cNvPicPr>
          <p:nvPr/>
        </p:nvPicPr>
        <p:blipFill>
          <a:blip r:embed="rId3"/>
          <a:stretch>
            <a:fillRect/>
          </a:stretch>
        </p:blipFill>
        <p:spPr>
          <a:xfrm>
            <a:off x="4656859" y="1353047"/>
            <a:ext cx="7610357" cy="4903088"/>
          </a:xfrm>
          <a:prstGeom prst="rect">
            <a:avLst/>
          </a:prstGeom>
        </p:spPr>
      </p:pic>
      <p:pic>
        <p:nvPicPr>
          <p:cNvPr id="8" name="Picture 7">
            <a:extLst>
              <a:ext uri="{FF2B5EF4-FFF2-40B4-BE49-F238E27FC236}">
                <a16:creationId xmlns:a16="http://schemas.microsoft.com/office/drawing/2014/main" id="{AF6EB160-685B-3243-A23A-F9D9A1B94048}"/>
              </a:ext>
            </a:extLst>
          </p:cNvPr>
          <p:cNvPicPr>
            <a:picLocks noChangeAspect="1"/>
          </p:cNvPicPr>
          <p:nvPr/>
        </p:nvPicPr>
        <p:blipFill>
          <a:blip r:embed="rId4"/>
          <a:stretch>
            <a:fillRect/>
          </a:stretch>
        </p:blipFill>
        <p:spPr>
          <a:xfrm>
            <a:off x="220481" y="2244435"/>
            <a:ext cx="4436378" cy="4011699"/>
          </a:xfrm>
          <a:prstGeom prst="rect">
            <a:avLst/>
          </a:prstGeom>
        </p:spPr>
      </p:pic>
      <p:sp>
        <p:nvSpPr>
          <p:cNvPr id="7" name="Subtitle 2">
            <a:extLst>
              <a:ext uri="{FF2B5EF4-FFF2-40B4-BE49-F238E27FC236}">
                <a16:creationId xmlns:a16="http://schemas.microsoft.com/office/drawing/2014/main" id="{B6609491-5A63-2840-8381-2F8DACF9D5F2}"/>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Distance to road</a:t>
            </a:r>
          </a:p>
        </p:txBody>
      </p:sp>
    </p:spTree>
    <p:extLst>
      <p:ext uri="{BB962C8B-B14F-4D97-AF65-F5344CB8AC3E}">
        <p14:creationId xmlns:p14="http://schemas.microsoft.com/office/powerpoint/2010/main" val="1852641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48D7E-28A5-584F-8E09-A15FC71B0583}"/>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8307111"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Excellent example of consistently decent station at 74m to otherwise isolated road.</a:t>
            </a:r>
          </a:p>
        </p:txBody>
      </p:sp>
      <p:pic>
        <p:nvPicPr>
          <p:cNvPr id="3" name="Picture 2">
            <a:extLst>
              <a:ext uri="{FF2B5EF4-FFF2-40B4-BE49-F238E27FC236}">
                <a16:creationId xmlns:a16="http://schemas.microsoft.com/office/drawing/2014/main" id="{9257BB9B-16D3-824B-B602-C75606194F39}"/>
              </a:ext>
            </a:extLst>
          </p:cNvPr>
          <p:cNvPicPr>
            <a:picLocks noChangeAspect="1"/>
          </p:cNvPicPr>
          <p:nvPr/>
        </p:nvPicPr>
        <p:blipFill>
          <a:blip r:embed="rId3"/>
          <a:stretch>
            <a:fillRect/>
          </a:stretch>
        </p:blipFill>
        <p:spPr>
          <a:xfrm>
            <a:off x="4747142" y="1956537"/>
            <a:ext cx="7444858" cy="4796463"/>
          </a:xfrm>
          <a:prstGeom prst="rect">
            <a:avLst/>
          </a:prstGeom>
        </p:spPr>
      </p:pic>
      <p:pic>
        <p:nvPicPr>
          <p:cNvPr id="5" name="Picture 4">
            <a:extLst>
              <a:ext uri="{FF2B5EF4-FFF2-40B4-BE49-F238E27FC236}">
                <a16:creationId xmlns:a16="http://schemas.microsoft.com/office/drawing/2014/main" id="{5F3ABF86-742A-524D-BCA8-9A7318FB1310}"/>
              </a:ext>
            </a:extLst>
          </p:cNvPr>
          <p:cNvPicPr>
            <a:picLocks noChangeAspect="1"/>
          </p:cNvPicPr>
          <p:nvPr/>
        </p:nvPicPr>
        <p:blipFill>
          <a:blip r:embed="rId4"/>
          <a:stretch>
            <a:fillRect/>
          </a:stretch>
        </p:blipFill>
        <p:spPr>
          <a:xfrm>
            <a:off x="409090" y="2576946"/>
            <a:ext cx="4338052" cy="3814618"/>
          </a:xfrm>
          <a:prstGeom prst="rect">
            <a:avLst/>
          </a:prstGeom>
        </p:spPr>
      </p:pic>
      <p:sp>
        <p:nvSpPr>
          <p:cNvPr id="8" name="Subtitle 2">
            <a:extLst>
              <a:ext uri="{FF2B5EF4-FFF2-40B4-BE49-F238E27FC236}">
                <a16:creationId xmlns:a16="http://schemas.microsoft.com/office/drawing/2014/main" id="{85F367BD-76F5-3149-B6C4-11A37C20D2FE}"/>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Distance to road</a:t>
            </a:r>
          </a:p>
        </p:txBody>
      </p:sp>
    </p:spTree>
    <p:extLst>
      <p:ext uri="{BB962C8B-B14F-4D97-AF65-F5344CB8AC3E}">
        <p14:creationId xmlns:p14="http://schemas.microsoft.com/office/powerpoint/2010/main" val="4106089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E829A4-93DE-E346-BC98-401405C9EBB5}"/>
              </a:ext>
            </a:extLst>
          </p:cNvPr>
          <p:cNvPicPr>
            <a:picLocks noChangeAspect="1"/>
          </p:cNvPicPr>
          <p:nvPr/>
        </p:nvPicPr>
        <p:blipFill>
          <a:blip r:embed="rId2">
            <a:alphaModFix amt="17000"/>
          </a:blip>
          <a:stretch>
            <a:fillRect/>
          </a:stretch>
        </p:blipFill>
        <p:spPr>
          <a:xfrm>
            <a:off x="-103031" y="0"/>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678806" y="105000"/>
            <a:ext cx="9208393" cy="11184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Excellent example of not terrible very urban school, 24m to roundabout, 78m to road.  (currently closed)</a:t>
            </a:r>
          </a:p>
          <a:p>
            <a:r>
              <a:rPr lang="en-US" sz="1800" dirty="0"/>
              <a:t>*Roundabout traffic is very slow, so road is likely biggest player</a:t>
            </a:r>
          </a:p>
          <a:p>
            <a:endParaRPr lang="en-US" sz="1800" dirty="0"/>
          </a:p>
          <a:p>
            <a:r>
              <a:rPr lang="en-US" sz="1800" dirty="0"/>
              <a:t>  Pre-</a:t>
            </a:r>
            <a:r>
              <a:rPr lang="en-US" sz="1800" dirty="0" err="1"/>
              <a:t>covid</a:t>
            </a:r>
            <a:r>
              <a:rPr lang="en-US" sz="1800" dirty="0"/>
              <a:t> 75</a:t>
            </a:r>
            <a:r>
              <a:rPr lang="en-US" sz="1800" baseline="30000" dirty="0"/>
              <a:t>th</a:t>
            </a:r>
            <a:r>
              <a:rPr lang="en-US" sz="1800" dirty="0"/>
              <a:t> percentile:  0.05 cm/s^2 noise floor,   6 EPIC triggers/</a:t>
            </a:r>
            <a:r>
              <a:rPr lang="en-US" sz="1800" dirty="0" err="1"/>
              <a:t>hr</a:t>
            </a:r>
            <a:r>
              <a:rPr lang="en-US" sz="1800" dirty="0"/>
              <a:t>, 0 spikes at 0.34 cm/s^2</a:t>
            </a:r>
          </a:p>
        </p:txBody>
      </p:sp>
      <p:pic>
        <p:nvPicPr>
          <p:cNvPr id="2" name="Picture 1">
            <a:extLst>
              <a:ext uri="{FF2B5EF4-FFF2-40B4-BE49-F238E27FC236}">
                <a16:creationId xmlns:a16="http://schemas.microsoft.com/office/drawing/2014/main" id="{8C98A933-0F6F-4342-B414-23E2873BA778}"/>
              </a:ext>
            </a:extLst>
          </p:cNvPr>
          <p:cNvPicPr>
            <a:picLocks noChangeAspect="1"/>
          </p:cNvPicPr>
          <p:nvPr/>
        </p:nvPicPr>
        <p:blipFill>
          <a:blip r:embed="rId3"/>
          <a:stretch>
            <a:fillRect/>
          </a:stretch>
        </p:blipFill>
        <p:spPr>
          <a:xfrm>
            <a:off x="4703706" y="1928553"/>
            <a:ext cx="7488294" cy="4824447"/>
          </a:xfrm>
          <a:prstGeom prst="rect">
            <a:avLst/>
          </a:prstGeom>
        </p:spPr>
      </p:pic>
      <p:pic>
        <p:nvPicPr>
          <p:cNvPr id="7" name="Picture 6">
            <a:extLst>
              <a:ext uri="{FF2B5EF4-FFF2-40B4-BE49-F238E27FC236}">
                <a16:creationId xmlns:a16="http://schemas.microsoft.com/office/drawing/2014/main" id="{59299A75-9F4E-8443-8D86-28893235D9AF}"/>
              </a:ext>
            </a:extLst>
          </p:cNvPr>
          <p:cNvPicPr>
            <a:picLocks noChangeAspect="1"/>
          </p:cNvPicPr>
          <p:nvPr/>
        </p:nvPicPr>
        <p:blipFill>
          <a:blip r:embed="rId4"/>
          <a:stretch>
            <a:fillRect/>
          </a:stretch>
        </p:blipFill>
        <p:spPr>
          <a:xfrm>
            <a:off x="0" y="2094807"/>
            <a:ext cx="4803484" cy="4480561"/>
          </a:xfrm>
          <a:prstGeom prst="rect">
            <a:avLst/>
          </a:prstGeom>
        </p:spPr>
      </p:pic>
      <p:sp>
        <p:nvSpPr>
          <p:cNvPr id="8" name="Subtitle 2">
            <a:extLst>
              <a:ext uri="{FF2B5EF4-FFF2-40B4-BE49-F238E27FC236}">
                <a16:creationId xmlns:a16="http://schemas.microsoft.com/office/drawing/2014/main" id="{6857FFF5-3915-174F-9D96-8D746139C132}"/>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Distance to road</a:t>
            </a:r>
          </a:p>
        </p:txBody>
      </p:sp>
    </p:spTree>
    <p:extLst>
      <p:ext uri="{BB962C8B-B14F-4D97-AF65-F5344CB8AC3E}">
        <p14:creationId xmlns:p14="http://schemas.microsoft.com/office/powerpoint/2010/main" val="1860265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2DEA5-00F0-F94C-A8B3-84461E1D2DE1}"/>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193627" y="204750"/>
            <a:ext cx="9892144"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UW.LAYC:  good example of an urban “good enough” station at 56m.  Maybe try at St Martin U?</a:t>
            </a:r>
          </a:p>
        </p:txBody>
      </p:sp>
      <p:pic>
        <p:nvPicPr>
          <p:cNvPr id="2" name="Picture 1">
            <a:extLst>
              <a:ext uri="{FF2B5EF4-FFF2-40B4-BE49-F238E27FC236}">
                <a16:creationId xmlns:a16="http://schemas.microsoft.com/office/drawing/2014/main" id="{9B71BA1B-6F96-7248-9CDF-64614B651BAD}"/>
              </a:ext>
            </a:extLst>
          </p:cNvPr>
          <p:cNvPicPr>
            <a:picLocks noChangeAspect="1"/>
          </p:cNvPicPr>
          <p:nvPr/>
        </p:nvPicPr>
        <p:blipFill>
          <a:blip r:embed="rId3"/>
          <a:stretch>
            <a:fillRect/>
          </a:stretch>
        </p:blipFill>
        <p:spPr>
          <a:xfrm>
            <a:off x="5727774" y="2693324"/>
            <a:ext cx="6464226" cy="4164676"/>
          </a:xfrm>
          <a:prstGeom prst="rect">
            <a:avLst/>
          </a:prstGeom>
        </p:spPr>
      </p:pic>
      <p:pic>
        <p:nvPicPr>
          <p:cNvPr id="5" name="Picture 4">
            <a:extLst>
              <a:ext uri="{FF2B5EF4-FFF2-40B4-BE49-F238E27FC236}">
                <a16:creationId xmlns:a16="http://schemas.microsoft.com/office/drawing/2014/main" id="{55291E3C-BEDA-7540-B05F-4300F218104F}"/>
              </a:ext>
            </a:extLst>
          </p:cNvPr>
          <p:cNvPicPr>
            <a:picLocks noChangeAspect="1"/>
          </p:cNvPicPr>
          <p:nvPr/>
        </p:nvPicPr>
        <p:blipFill>
          <a:blip r:embed="rId4"/>
          <a:stretch>
            <a:fillRect/>
          </a:stretch>
        </p:blipFill>
        <p:spPr>
          <a:xfrm>
            <a:off x="-870280" y="2560320"/>
            <a:ext cx="4459000" cy="4713316"/>
          </a:xfrm>
          <a:prstGeom prst="rect">
            <a:avLst/>
          </a:prstGeom>
        </p:spPr>
      </p:pic>
      <p:pic>
        <p:nvPicPr>
          <p:cNvPr id="10" name="Picture 9">
            <a:extLst>
              <a:ext uri="{FF2B5EF4-FFF2-40B4-BE49-F238E27FC236}">
                <a16:creationId xmlns:a16="http://schemas.microsoft.com/office/drawing/2014/main" id="{53399DF6-3EF3-EE49-8C19-3212EB345027}"/>
              </a:ext>
            </a:extLst>
          </p:cNvPr>
          <p:cNvPicPr>
            <a:picLocks noChangeAspect="1"/>
          </p:cNvPicPr>
          <p:nvPr/>
        </p:nvPicPr>
        <p:blipFill>
          <a:blip r:embed="rId5"/>
          <a:stretch>
            <a:fillRect/>
          </a:stretch>
        </p:blipFill>
        <p:spPr>
          <a:xfrm>
            <a:off x="2716234" y="752707"/>
            <a:ext cx="4459001" cy="3881234"/>
          </a:xfrm>
          <a:prstGeom prst="rect">
            <a:avLst/>
          </a:prstGeom>
        </p:spPr>
      </p:pic>
      <p:pic>
        <p:nvPicPr>
          <p:cNvPr id="12" name="Picture 11">
            <a:extLst>
              <a:ext uri="{FF2B5EF4-FFF2-40B4-BE49-F238E27FC236}">
                <a16:creationId xmlns:a16="http://schemas.microsoft.com/office/drawing/2014/main" id="{4E5F37E3-CF86-654F-AE2C-BDE2DC32C17B}"/>
              </a:ext>
            </a:extLst>
          </p:cNvPr>
          <p:cNvPicPr>
            <a:picLocks noChangeAspect="1"/>
          </p:cNvPicPr>
          <p:nvPr/>
        </p:nvPicPr>
        <p:blipFill>
          <a:blip r:embed="rId6"/>
          <a:stretch>
            <a:fillRect/>
          </a:stretch>
        </p:blipFill>
        <p:spPr>
          <a:xfrm>
            <a:off x="2946112" y="4633941"/>
            <a:ext cx="2794074" cy="2670641"/>
          </a:xfrm>
          <a:prstGeom prst="rect">
            <a:avLst/>
          </a:prstGeom>
        </p:spPr>
      </p:pic>
      <p:sp>
        <p:nvSpPr>
          <p:cNvPr id="8" name="Subtitle 2">
            <a:extLst>
              <a:ext uri="{FF2B5EF4-FFF2-40B4-BE49-F238E27FC236}">
                <a16:creationId xmlns:a16="http://schemas.microsoft.com/office/drawing/2014/main" id="{39D90B9C-274E-014D-A51E-C6226FF9B853}"/>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Distance to road</a:t>
            </a:r>
          </a:p>
        </p:txBody>
      </p:sp>
    </p:spTree>
    <p:extLst>
      <p:ext uri="{BB962C8B-B14F-4D97-AF65-F5344CB8AC3E}">
        <p14:creationId xmlns:p14="http://schemas.microsoft.com/office/powerpoint/2010/main" val="100077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624935-BE15-6044-BD08-546825AE0608}"/>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16" name="Subtitle 2">
            <a:extLst>
              <a:ext uri="{FF2B5EF4-FFF2-40B4-BE49-F238E27FC236}">
                <a16:creationId xmlns:a16="http://schemas.microsoft.com/office/drawing/2014/main" id="{A1A91CC4-312D-664F-8D52-D8C1A0476002}"/>
              </a:ext>
            </a:extLst>
          </p:cNvPr>
          <p:cNvSpPr txBox="1">
            <a:spLocks/>
          </p:cNvSpPr>
          <p:nvPr/>
        </p:nvSpPr>
        <p:spPr>
          <a:xfrm>
            <a:off x="515389" y="436254"/>
            <a:ext cx="11268780" cy="602894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Summary</a:t>
            </a:r>
          </a:p>
          <a:p>
            <a:pPr algn="l"/>
            <a:endParaRPr lang="en-US" sz="2000" dirty="0"/>
          </a:p>
          <a:p>
            <a:pPr algn="l"/>
            <a:r>
              <a:rPr lang="en-US" sz="2000" dirty="0"/>
              <a:t>-Less than 30m from traffic: keep </a:t>
            </a:r>
            <a:r>
              <a:rPr lang="en-US" sz="2000" dirty="0" err="1"/>
              <a:t>lookin</a:t>
            </a:r>
            <a:r>
              <a:rPr lang="en-US" sz="2000" dirty="0"/>
              <a:t>.</a:t>
            </a:r>
          </a:p>
          <a:p>
            <a:pPr algn="l"/>
            <a:endParaRPr lang="en-US" sz="2000" dirty="0"/>
          </a:p>
          <a:p>
            <a:pPr algn="l"/>
            <a:r>
              <a:rPr lang="en-US" sz="2000" dirty="0"/>
              <a:t>-Try to get at least 50m away from a road with traffic going faster than parking lot speeds, where traffic is more than 5 cars per hour during the day. Beyond ~70m cars won’t be why your station is a bad site.  Less than 50m but near stop signs, roundabouts, tight spaces where cars only go very slow seem to be OK.  &lt;5 cars going by per hour at peak, e.g. certain 1 lane access roads, seem to be OK.</a:t>
            </a:r>
          </a:p>
          <a:p>
            <a:pPr algn="l"/>
            <a:endParaRPr lang="en-US" sz="2000" dirty="0"/>
          </a:p>
          <a:p>
            <a:pPr algn="l"/>
            <a:r>
              <a:rPr lang="en-US" sz="2000" dirty="0"/>
              <a:t>-Calm rivers aren’t that bad, though try to get away &gt;50m from falling/white water.  3m from a small man made waterfall (UW.WWHS) = bad.</a:t>
            </a:r>
          </a:p>
          <a:p>
            <a:pPr algn="l"/>
            <a:endParaRPr lang="en-US" sz="2000" dirty="0"/>
          </a:p>
          <a:p>
            <a:pPr algn="l"/>
            <a:r>
              <a:rPr lang="en-US" sz="2000" dirty="0"/>
              <a:t>-Please take a “context” photo from far away that show the station in proximity to what you think might make noise: HVAC, generator, fridge, tower, solar panels, river...  Also please add orientation, </a:t>
            </a:r>
            <a:r>
              <a:rPr lang="en-US" sz="2000" dirty="0" err="1"/>
              <a:t>e.g</a:t>
            </a:r>
            <a:r>
              <a:rPr lang="en-US" sz="2000" dirty="0"/>
              <a:t> your finger pointing North.</a:t>
            </a:r>
          </a:p>
          <a:p>
            <a:pPr algn="l"/>
            <a:endParaRPr lang="en-US" sz="2000" dirty="0"/>
          </a:p>
          <a:p>
            <a:pPr algn="l"/>
            <a:r>
              <a:rPr lang="en-US" sz="2000" dirty="0"/>
              <a:t>-An undergrad should go through all IRIS/SIS Lat/Lon and confirm with photos in </a:t>
            </a:r>
            <a:r>
              <a:rPr lang="en-US" sz="2000" dirty="0" err="1"/>
              <a:t>nextcloud</a:t>
            </a:r>
            <a:r>
              <a:rPr lang="en-US" sz="2000" dirty="0"/>
              <a:t>; usually if those are wrong, shop files are different and correct.</a:t>
            </a:r>
          </a:p>
          <a:p>
            <a:pPr algn="l"/>
            <a:endParaRPr lang="en-US" sz="2000" dirty="0"/>
          </a:p>
          <a:p>
            <a:pPr algn="l"/>
            <a:r>
              <a:rPr lang="en-US" sz="2000" dirty="0"/>
              <a:t>-Try to get away from “sails” (towers, solar panels) and decouple outdoor stations as much as possible from big structures.  Low foot traffic indoor can be OK, big HVAC units within a few feet can be an issue, small heaters seem to be OK. </a:t>
            </a:r>
          </a:p>
          <a:p>
            <a:pPr algn="l"/>
            <a:endParaRPr lang="en-US" sz="2000" dirty="0"/>
          </a:p>
          <a:p>
            <a:pPr algn="l"/>
            <a:r>
              <a:rPr lang="en-US" sz="2000" dirty="0"/>
              <a:t>-Dams and power substations that are &gt;50m from </a:t>
            </a:r>
            <a:r>
              <a:rPr lang="en-US" sz="2000" dirty="0" err="1"/>
              <a:t>trafficy</a:t>
            </a:r>
            <a:r>
              <a:rPr lang="en-US" sz="2000" dirty="0"/>
              <a:t> roads are all very good stations.  UO.WALD at 13m from road is the bad one; even UO.LAKE at 34m from road is only “approaching worrisome”.</a:t>
            </a:r>
          </a:p>
          <a:p>
            <a:pPr algn="l"/>
            <a:endParaRPr lang="en-US" sz="2000" dirty="0"/>
          </a:p>
          <a:p>
            <a:pPr algn="l"/>
            <a:endParaRPr lang="en-US" sz="2000" dirty="0"/>
          </a:p>
        </p:txBody>
      </p:sp>
    </p:spTree>
    <p:extLst>
      <p:ext uri="{BB962C8B-B14F-4D97-AF65-F5344CB8AC3E}">
        <p14:creationId xmlns:p14="http://schemas.microsoft.com/office/powerpoint/2010/main" val="4101515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78527-9A16-5543-8704-F5E27C1821B9}"/>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3505932" y="105000"/>
            <a:ext cx="8587331"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UW.LARL  100m from road, but HVAC on other side of wall.   240 EPIC triggers/day.</a:t>
            </a:r>
          </a:p>
          <a:p>
            <a:pPr algn="l"/>
            <a:r>
              <a:rPr lang="en-US" sz="1800" dirty="0"/>
              <a:t>Try to avoid…</a:t>
            </a:r>
          </a:p>
        </p:txBody>
      </p:sp>
      <p:pic>
        <p:nvPicPr>
          <p:cNvPr id="4" name="Picture 3">
            <a:extLst>
              <a:ext uri="{FF2B5EF4-FFF2-40B4-BE49-F238E27FC236}">
                <a16:creationId xmlns:a16="http://schemas.microsoft.com/office/drawing/2014/main" id="{F9F93937-DCBB-0941-9D9A-1646E2A51786}"/>
              </a:ext>
            </a:extLst>
          </p:cNvPr>
          <p:cNvPicPr>
            <a:picLocks noChangeAspect="1"/>
          </p:cNvPicPr>
          <p:nvPr/>
        </p:nvPicPr>
        <p:blipFill>
          <a:blip r:embed="rId3"/>
          <a:stretch>
            <a:fillRect/>
          </a:stretch>
        </p:blipFill>
        <p:spPr>
          <a:xfrm>
            <a:off x="0" y="-431172"/>
            <a:ext cx="3021805" cy="3860172"/>
          </a:xfrm>
          <a:prstGeom prst="rect">
            <a:avLst/>
          </a:prstGeom>
        </p:spPr>
      </p:pic>
      <p:pic>
        <p:nvPicPr>
          <p:cNvPr id="8" name="Picture 7">
            <a:extLst>
              <a:ext uri="{FF2B5EF4-FFF2-40B4-BE49-F238E27FC236}">
                <a16:creationId xmlns:a16="http://schemas.microsoft.com/office/drawing/2014/main" id="{33748DF5-7769-0848-A09B-8A1799FA5F17}"/>
              </a:ext>
            </a:extLst>
          </p:cNvPr>
          <p:cNvPicPr>
            <a:picLocks noChangeAspect="1"/>
          </p:cNvPicPr>
          <p:nvPr/>
        </p:nvPicPr>
        <p:blipFill>
          <a:blip r:embed="rId4"/>
          <a:stretch>
            <a:fillRect/>
          </a:stretch>
        </p:blipFill>
        <p:spPr>
          <a:xfrm>
            <a:off x="0" y="2892828"/>
            <a:ext cx="5750213" cy="3860171"/>
          </a:xfrm>
          <a:prstGeom prst="rect">
            <a:avLst/>
          </a:prstGeom>
        </p:spPr>
      </p:pic>
      <p:pic>
        <p:nvPicPr>
          <p:cNvPr id="9" name="Picture 8">
            <a:extLst>
              <a:ext uri="{FF2B5EF4-FFF2-40B4-BE49-F238E27FC236}">
                <a16:creationId xmlns:a16="http://schemas.microsoft.com/office/drawing/2014/main" id="{24DD5A5A-C168-1B42-A870-DCC84ED0E097}"/>
              </a:ext>
            </a:extLst>
          </p:cNvPr>
          <p:cNvPicPr>
            <a:picLocks noChangeAspect="1"/>
          </p:cNvPicPr>
          <p:nvPr/>
        </p:nvPicPr>
        <p:blipFill>
          <a:blip r:embed="rId5"/>
          <a:stretch>
            <a:fillRect/>
          </a:stretch>
        </p:blipFill>
        <p:spPr>
          <a:xfrm>
            <a:off x="4902004" y="847897"/>
            <a:ext cx="7289996" cy="4696691"/>
          </a:xfrm>
          <a:prstGeom prst="rect">
            <a:avLst/>
          </a:prstGeom>
        </p:spPr>
      </p:pic>
      <p:pic>
        <p:nvPicPr>
          <p:cNvPr id="3" name="Picture 2">
            <a:extLst>
              <a:ext uri="{FF2B5EF4-FFF2-40B4-BE49-F238E27FC236}">
                <a16:creationId xmlns:a16="http://schemas.microsoft.com/office/drawing/2014/main" id="{A9D326F7-F0B3-CB48-8266-C9A621D0154B}"/>
              </a:ext>
            </a:extLst>
          </p:cNvPr>
          <p:cNvPicPr>
            <a:picLocks noChangeAspect="1"/>
          </p:cNvPicPr>
          <p:nvPr/>
        </p:nvPicPr>
        <p:blipFill>
          <a:blip r:embed="rId6"/>
          <a:stretch>
            <a:fillRect/>
          </a:stretch>
        </p:blipFill>
        <p:spPr>
          <a:xfrm>
            <a:off x="-424405" y="-193182"/>
            <a:ext cx="3505933" cy="922820"/>
          </a:xfrm>
          <a:prstGeom prst="rect">
            <a:avLst/>
          </a:prstGeom>
        </p:spPr>
      </p:pic>
      <p:sp>
        <p:nvSpPr>
          <p:cNvPr id="11" name="Subtitle 2">
            <a:extLst>
              <a:ext uri="{FF2B5EF4-FFF2-40B4-BE49-F238E27FC236}">
                <a16:creationId xmlns:a16="http://schemas.microsoft.com/office/drawing/2014/main" id="{4DB40E03-6ADB-6841-AD40-287AC3183A41}"/>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HVAC</a:t>
            </a:r>
          </a:p>
        </p:txBody>
      </p:sp>
    </p:spTree>
    <p:extLst>
      <p:ext uri="{BB962C8B-B14F-4D97-AF65-F5344CB8AC3E}">
        <p14:creationId xmlns:p14="http://schemas.microsoft.com/office/powerpoint/2010/main" val="1967505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78527-9A16-5543-8704-F5E27C1821B9}"/>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3505932" y="105000"/>
            <a:ext cx="8587331"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I5 is at 170m is not a factor Feb 14ish = snow days, days beforehand had similar very high noise floor values </a:t>
            </a:r>
            <a:r>
              <a:rPr lang="en-US" sz="1800" dirty="0">
                <a:sym typeface="Wingdings" pitchFamily="2" charset="2"/>
              </a:rPr>
              <a:t> not an I5 effect.</a:t>
            </a:r>
            <a:endParaRPr lang="en-US" sz="1800" dirty="0"/>
          </a:p>
          <a:p>
            <a:pPr algn="l"/>
            <a:r>
              <a:rPr lang="en-US" sz="1800" dirty="0"/>
              <a:t>UW.RBOK = </a:t>
            </a:r>
            <a:r>
              <a:rPr lang="en-US" sz="1800" dirty="0" err="1"/>
              <a:t>portland</a:t>
            </a:r>
            <a:endParaRPr lang="en-US" sz="1800" dirty="0"/>
          </a:p>
        </p:txBody>
      </p:sp>
      <p:pic>
        <p:nvPicPr>
          <p:cNvPr id="3" name="Picture 2">
            <a:extLst>
              <a:ext uri="{FF2B5EF4-FFF2-40B4-BE49-F238E27FC236}">
                <a16:creationId xmlns:a16="http://schemas.microsoft.com/office/drawing/2014/main" id="{A9D326F7-F0B3-CB48-8266-C9A621D0154B}"/>
              </a:ext>
            </a:extLst>
          </p:cNvPr>
          <p:cNvPicPr>
            <a:picLocks noChangeAspect="1"/>
          </p:cNvPicPr>
          <p:nvPr/>
        </p:nvPicPr>
        <p:blipFill>
          <a:blip r:embed="rId3"/>
          <a:stretch>
            <a:fillRect/>
          </a:stretch>
        </p:blipFill>
        <p:spPr>
          <a:xfrm>
            <a:off x="-424405" y="-193182"/>
            <a:ext cx="3505933" cy="922820"/>
          </a:xfrm>
          <a:prstGeom prst="rect">
            <a:avLst/>
          </a:prstGeom>
        </p:spPr>
      </p:pic>
      <p:sp>
        <p:nvSpPr>
          <p:cNvPr id="11" name="Subtitle 2">
            <a:extLst>
              <a:ext uri="{FF2B5EF4-FFF2-40B4-BE49-F238E27FC236}">
                <a16:creationId xmlns:a16="http://schemas.microsoft.com/office/drawing/2014/main" id="{4DB40E03-6ADB-6841-AD40-287AC3183A41}"/>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Towers &amp; interstates</a:t>
            </a:r>
          </a:p>
        </p:txBody>
      </p:sp>
      <p:pic>
        <p:nvPicPr>
          <p:cNvPr id="5" name="Picture 4">
            <a:extLst>
              <a:ext uri="{FF2B5EF4-FFF2-40B4-BE49-F238E27FC236}">
                <a16:creationId xmlns:a16="http://schemas.microsoft.com/office/drawing/2014/main" id="{B533EB89-29B1-9C4D-B8ED-301BAB16CA74}"/>
              </a:ext>
            </a:extLst>
          </p:cNvPr>
          <p:cNvPicPr>
            <a:picLocks noChangeAspect="1"/>
          </p:cNvPicPr>
          <p:nvPr/>
        </p:nvPicPr>
        <p:blipFill>
          <a:blip r:embed="rId4"/>
          <a:stretch>
            <a:fillRect/>
          </a:stretch>
        </p:blipFill>
        <p:spPr>
          <a:xfrm>
            <a:off x="210183" y="2058651"/>
            <a:ext cx="3561769" cy="4694349"/>
          </a:xfrm>
          <a:prstGeom prst="rect">
            <a:avLst/>
          </a:prstGeom>
        </p:spPr>
      </p:pic>
      <p:pic>
        <p:nvPicPr>
          <p:cNvPr id="15" name="Picture 14">
            <a:extLst>
              <a:ext uri="{FF2B5EF4-FFF2-40B4-BE49-F238E27FC236}">
                <a16:creationId xmlns:a16="http://schemas.microsoft.com/office/drawing/2014/main" id="{C345A856-6B13-354E-8712-C85ED24E5F3E}"/>
              </a:ext>
            </a:extLst>
          </p:cNvPr>
          <p:cNvPicPr>
            <a:picLocks noChangeAspect="1"/>
          </p:cNvPicPr>
          <p:nvPr/>
        </p:nvPicPr>
        <p:blipFill>
          <a:blip r:embed="rId5"/>
          <a:stretch>
            <a:fillRect/>
          </a:stretch>
        </p:blipFill>
        <p:spPr>
          <a:xfrm>
            <a:off x="3771952" y="1407063"/>
            <a:ext cx="8022118" cy="5185349"/>
          </a:xfrm>
          <a:prstGeom prst="rect">
            <a:avLst/>
          </a:prstGeom>
        </p:spPr>
      </p:pic>
    </p:spTree>
    <p:extLst>
      <p:ext uri="{BB962C8B-B14F-4D97-AF65-F5344CB8AC3E}">
        <p14:creationId xmlns:p14="http://schemas.microsoft.com/office/powerpoint/2010/main" val="3425386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7D259-1AD7-D94E-9273-BA46CEDF9D04}"/>
              </a:ext>
            </a:extLst>
          </p:cNvPr>
          <p:cNvPicPr>
            <a:picLocks noChangeAspect="1"/>
          </p:cNvPicPr>
          <p:nvPr/>
        </p:nvPicPr>
        <p:blipFill>
          <a:blip r:embed="rId2">
            <a:alphaModFix amt="17000"/>
          </a:blip>
          <a:stretch>
            <a:fillRect/>
          </a:stretch>
        </p:blipFill>
        <p:spPr>
          <a:xfrm>
            <a:off x="0" y="12880"/>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4829576" y="254628"/>
            <a:ext cx="5499279" cy="13414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Private homes can be good sites.</a:t>
            </a:r>
          </a:p>
        </p:txBody>
      </p:sp>
      <p:pic>
        <p:nvPicPr>
          <p:cNvPr id="4" name="Picture 3">
            <a:extLst>
              <a:ext uri="{FF2B5EF4-FFF2-40B4-BE49-F238E27FC236}">
                <a16:creationId xmlns:a16="http://schemas.microsoft.com/office/drawing/2014/main" id="{4A38560C-7AFC-0643-83B1-B0B9681FDFBA}"/>
              </a:ext>
            </a:extLst>
          </p:cNvPr>
          <p:cNvPicPr>
            <a:picLocks noChangeAspect="1"/>
          </p:cNvPicPr>
          <p:nvPr/>
        </p:nvPicPr>
        <p:blipFill>
          <a:blip r:embed="rId3"/>
          <a:stretch>
            <a:fillRect/>
          </a:stretch>
        </p:blipFill>
        <p:spPr>
          <a:xfrm>
            <a:off x="0" y="1850670"/>
            <a:ext cx="5699890" cy="4872634"/>
          </a:xfrm>
          <a:prstGeom prst="rect">
            <a:avLst/>
          </a:prstGeom>
        </p:spPr>
      </p:pic>
      <p:sp>
        <p:nvSpPr>
          <p:cNvPr id="5" name="Rectangle 4">
            <a:extLst>
              <a:ext uri="{FF2B5EF4-FFF2-40B4-BE49-F238E27FC236}">
                <a16:creationId xmlns:a16="http://schemas.microsoft.com/office/drawing/2014/main" id="{13606972-89CE-8147-BF63-E69A6D81C822}"/>
              </a:ext>
            </a:extLst>
          </p:cNvPr>
          <p:cNvSpPr/>
          <p:nvPr/>
        </p:nvSpPr>
        <p:spPr>
          <a:xfrm>
            <a:off x="310506" y="1435319"/>
            <a:ext cx="6364306" cy="369332"/>
          </a:xfrm>
          <a:prstGeom prst="rect">
            <a:avLst/>
          </a:prstGeom>
        </p:spPr>
        <p:txBody>
          <a:bodyPr wrap="none">
            <a:spAutoFit/>
          </a:bodyPr>
          <a:lstStyle/>
          <a:p>
            <a:r>
              <a:rPr lang="en-US" dirty="0"/>
              <a:t>UW.LEVE,  in a barn 67m to road, 85m to calm river, 14m to house.</a:t>
            </a:r>
          </a:p>
        </p:txBody>
      </p:sp>
      <p:pic>
        <p:nvPicPr>
          <p:cNvPr id="9" name="Picture 8">
            <a:extLst>
              <a:ext uri="{FF2B5EF4-FFF2-40B4-BE49-F238E27FC236}">
                <a16:creationId xmlns:a16="http://schemas.microsoft.com/office/drawing/2014/main" id="{2555D514-977D-7842-BD7D-8870EEC01E53}"/>
              </a:ext>
            </a:extLst>
          </p:cNvPr>
          <p:cNvPicPr>
            <a:picLocks noChangeAspect="1"/>
          </p:cNvPicPr>
          <p:nvPr/>
        </p:nvPicPr>
        <p:blipFill>
          <a:blip r:embed="rId4"/>
          <a:stretch>
            <a:fillRect/>
          </a:stretch>
        </p:blipFill>
        <p:spPr>
          <a:xfrm>
            <a:off x="4829576" y="2055123"/>
            <a:ext cx="7317173" cy="4714200"/>
          </a:xfrm>
          <a:prstGeom prst="rect">
            <a:avLst/>
          </a:prstGeom>
        </p:spPr>
      </p:pic>
      <p:sp>
        <p:nvSpPr>
          <p:cNvPr id="11" name="Subtitle 2">
            <a:extLst>
              <a:ext uri="{FF2B5EF4-FFF2-40B4-BE49-F238E27FC236}">
                <a16:creationId xmlns:a16="http://schemas.microsoft.com/office/drawing/2014/main" id="{14D72864-22F2-7348-A1F8-1DB13DEE106C}"/>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Private homes</a:t>
            </a:r>
          </a:p>
        </p:txBody>
      </p:sp>
    </p:spTree>
    <p:extLst>
      <p:ext uri="{BB962C8B-B14F-4D97-AF65-F5344CB8AC3E}">
        <p14:creationId xmlns:p14="http://schemas.microsoft.com/office/powerpoint/2010/main" val="1499727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7D259-1AD7-D94E-9273-BA46CEDF9D04}"/>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4829576" y="254628"/>
            <a:ext cx="5499279" cy="13414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Private homes can be good sites.</a:t>
            </a:r>
          </a:p>
        </p:txBody>
      </p:sp>
      <p:sp>
        <p:nvSpPr>
          <p:cNvPr id="5" name="Rectangle 4">
            <a:extLst>
              <a:ext uri="{FF2B5EF4-FFF2-40B4-BE49-F238E27FC236}">
                <a16:creationId xmlns:a16="http://schemas.microsoft.com/office/drawing/2014/main" id="{13606972-89CE-8147-BF63-E69A6D81C822}"/>
              </a:ext>
            </a:extLst>
          </p:cNvPr>
          <p:cNvSpPr/>
          <p:nvPr/>
        </p:nvSpPr>
        <p:spPr>
          <a:xfrm>
            <a:off x="5499279" y="693513"/>
            <a:ext cx="7194919" cy="1477328"/>
          </a:xfrm>
          <a:prstGeom prst="rect">
            <a:avLst/>
          </a:prstGeom>
        </p:spPr>
        <p:txBody>
          <a:bodyPr wrap="square">
            <a:spAutoFit/>
          </a:bodyPr>
          <a:lstStyle/>
          <a:p>
            <a:r>
              <a:rPr lang="en-US" dirty="0"/>
              <a:t>UW.MAC</a:t>
            </a:r>
          </a:p>
          <a:p>
            <a:r>
              <a:rPr lang="en-US" dirty="0"/>
              <a:t>-34m to road, but it’s just a dead end and a corner </a:t>
            </a:r>
            <a:r>
              <a:rPr lang="en-US" dirty="0">
                <a:sym typeface="Wingdings" pitchFamily="2" charset="2"/>
              </a:rPr>
              <a:t> low&amp; slow traffic</a:t>
            </a:r>
          </a:p>
          <a:p>
            <a:r>
              <a:rPr lang="en-US" dirty="0">
                <a:sym typeface="Wingdings" pitchFamily="2" charset="2"/>
              </a:rPr>
              <a:t>-Road for nearby apt complex to NE is 44m but has a speed bump</a:t>
            </a:r>
          </a:p>
          <a:p>
            <a:r>
              <a:rPr lang="en-US" dirty="0">
                <a:sym typeface="Wingdings" pitchFamily="2" charset="2"/>
              </a:rPr>
              <a:t>-No busy road for along distance</a:t>
            </a:r>
          </a:p>
          <a:p>
            <a:r>
              <a:rPr lang="en-US" dirty="0">
                <a:sym typeface="Wingdings" pitchFamily="2" charset="2"/>
              </a:rPr>
              <a:t>-Parking lot to SE is 70m away </a:t>
            </a:r>
            <a:endParaRPr lang="en-US" dirty="0"/>
          </a:p>
        </p:txBody>
      </p:sp>
      <p:pic>
        <p:nvPicPr>
          <p:cNvPr id="3" name="Picture 2">
            <a:extLst>
              <a:ext uri="{FF2B5EF4-FFF2-40B4-BE49-F238E27FC236}">
                <a16:creationId xmlns:a16="http://schemas.microsoft.com/office/drawing/2014/main" id="{3FDFB39B-ACBA-0446-9EB5-0DD7F015F624}"/>
              </a:ext>
            </a:extLst>
          </p:cNvPr>
          <p:cNvPicPr>
            <a:picLocks noChangeAspect="1"/>
          </p:cNvPicPr>
          <p:nvPr/>
        </p:nvPicPr>
        <p:blipFill>
          <a:blip r:embed="rId3"/>
          <a:stretch>
            <a:fillRect/>
          </a:stretch>
        </p:blipFill>
        <p:spPr>
          <a:xfrm>
            <a:off x="-37225" y="798479"/>
            <a:ext cx="5499279" cy="6181442"/>
          </a:xfrm>
          <a:prstGeom prst="rect">
            <a:avLst/>
          </a:prstGeom>
        </p:spPr>
      </p:pic>
      <p:pic>
        <p:nvPicPr>
          <p:cNvPr id="7" name="Picture 6">
            <a:extLst>
              <a:ext uri="{FF2B5EF4-FFF2-40B4-BE49-F238E27FC236}">
                <a16:creationId xmlns:a16="http://schemas.microsoft.com/office/drawing/2014/main" id="{8C5EA567-94D9-2A4A-A48F-45664702DD1E}"/>
              </a:ext>
            </a:extLst>
          </p:cNvPr>
          <p:cNvPicPr>
            <a:picLocks noChangeAspect="1"/>
          </p:cNvPicPr>
          <p:nvPr/>
        </p:nvPicPr>
        <p:blipFill>
          <a:blip r:embed="rId4"/>
          <a:stretch>
            <a:fillRect/>
          </a:stretch>
        </p:blipFill>
        <p:spPr>
          <a:xfrm>
            <a:off x="4938986" y="2139894"/>
            <a:ext cx="7323235" cy="4718106"/>
          </a:xfrm>
          <a:prstGeom prst="rect">
            <a:avLst/>
          </a:prstGeom>
        </p:spPr>
      </p:pic>
      <p:sp>
        <p:nvSpPr>
          <p:cNvPr id="10" name="Subtitle 2">
            <a:extLst>
              <a:ext uri="{FF2B5EF4-FFF2-40B4-BE49-F238E27FC236}">
                <a16:creationId xmlns:a16="http://schemas.microsoft.com/office/drawing/2014/main" id="{E52386C8-5731-EE48-B3A6-8F0DB7D8A4AE}"/>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Private homes</a:t>
            </a:r>
          </a:p>
        </p:txBody>
      </p:sp>
    </p:spTree>
    <p:extLst>
      <p:ext uri="{BB962C8B-B14F-4D97-AF65-F5344CB8AC3E}">
        <p14:creationId xmlns:p14="http://schemas.microsoft.com/office/powerpoint/2010/main" val="2825067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7D259-1AD7-D94E-9273-BA46CEDF9D04}"/>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4829576" y="254628"/>
            <a:ext cx="5499279" cy="13414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Private homes can be bad sites.</a:t>
            </a:r>
          </a:p>
        </p:txBody>
      </p:sp>
      <p:sp>
        <p:nvSpPr>
          <p:cNvPr id="5" name="Rectangle 4">
            <a:extLst>
              <a:ext uri="{FF2B5EF4-FFF2-40B4-BE49-F238E27FC236}">
                <a16:creationId xmlns:a16="http://schemas.microsoft.com/office/drawing/2014/main" id="{13606972-89CE-8147-BF63-E69A6D81C822}"/>
              </a:ext>
            </a:extLst>
          </p:cNvPr>
          <p:cNvSpPr/>
          <p:nvPr/>
        </p:nvSpPr>
        <p:spPr>
          <a:xfrm>
            <a:off x="5499279" y="693513"/>
            <a:ext cx="7194919" cy="923330"/>
          </a:xfrm>
          <a:prstGeom prst="rect">
            <a:avLst/>
          </a:prstGeom>
        </p:spPr>
        <p:txBody>
          <a:bodyPr wrap="square">
            <a:spAutoFit/>
          </a:bodyPr>
          <a:lstStyle/>
          <a:p>
            <a:r>
              <a:rPr lang="en-US" dirty="0"/>
              <a:t>UW.MRN</a:t>
            </a:r>
          </a:p>
          <a:p>
            <a:r>
              <a:rPr lang="en-US" dirty="0"/>
              <a:t>-How busy is that road?</a:t>
            </a:r>
          </a:p>
          <a:p>
            <a:r>
              <a:rPr lang="en-US" dirty="0"/>
              <a:t>-Very diurnal pattern suggests its road traffic</a:t>
            </a:r>
          </a:p>
        </p:txBody>
      </p:sp>
      <p:sp>
        <p:nvSpPr>
          <p:cNvPr id="10" name="Subtitle 2">
            <a:extLst>
              <a:ext uri="{FF2B5EF4-FFF2-40B4-BE49-F238E27FC236}">
                <a16:creationId xmlns:a16="http://schemas.microsoft.com/office/drawing/2014/main" id="{E52386C8-5731-EE48-B3A6-8F0DB7D8A4AE}"/>
              </a:ext>
            </a:extLst>
          </p:cNvPr>
          <p:cNvSpPr txBox="1">
            <a:spLocks/>
          </p:cNvSpPr>
          <p:nvPr/>
        </p:nvSpPr>
        <p:spPr>
          <a:xfrm>
            <a:off x="-346566" y="53764"/>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Private homes</a:t>
            </a:r>
          </a:p>
        </p:txBody>
      </p:sp>
      <p:pic>
        <p:nvPicPr>
          <p:cNvPr id="4" name="Picture 3">
            <a:extLst>
              <a:ext uri="{FF2B5EF4-FFF2-40B4-BE49-F238E27FC236}">
                <a16:creationId xmlns:a16="http://schemas.microsoft.com/office/drawing/2014/main" id="{FFC3EE61-C6B0-4B43-BD2B-9E0D0140649F}"/>
              </a:ext>
            </a:extLst>
          </p:cNvPr>
          <p:cNvPicPr>
            <a:picLocks noChangeAspect="1"/>
          </p:cNvPicPr>
          <p:nvPr/>
        </p:nvPicPr>
        <p:blipFill>
          <a:blip r:embed="rId3"/>
          <a:stretch>
            <a:fillRect/>
          </a:stretch>
        </p:blipFill>
        <p:spPr>
          <a:xfrm>
            <a:off x="-126998" y="1596043"/>
            <a:ext cx="5194300" cy="5168900"/>
          </a:xfrm>
          <a:prstGeom prst="rect">
            <a:avLst/>
          </a:prstGeom>
        </p:spPr>
      </p:pic>
      <p:pic>
        <p:nvPicPr>
          <p:cNvPr id="9" name="Picture 8">
            <a:extLst>
              <a:ext uri="{FF2B5EF4-FFF2-40B4-BE49-F238E27FC236}">
                <a16:creationId xmlns:a16="http://schemas.microsoft.com/office/drawing/2014/main" id="{61741F80-EA22-754F-B794-6474195456E5}"/>
              </a:ext>
            </a:extLst>
          </p:cNvPr>
          <p:cNvPicPr>
            <a:picLocks noChangeAspect="1"/>
          </p:cNvPicPr>
          <p:nvPr/>
        </p:nvPicPr>
        <p:blipFill>
          <a:blip r:embed="rId4"/>
          <a:stretch>
            <a:fillRect/>
          </a:stretch>
        </p:blipFill>
        <p:spPr>
          <a:xfrm>
            <a:off x="5049892" y="2289555"/>
            <a:ext cx="7090938" cy="4568445"/>
          </a:xfrm>
          <a:prstGeom prst="rect">
            <a:avLst/>
          </a:prstGeom>
        </p:spPr>
      </p:pic>
    </p:spTree>
    <p:extLst>
      <p:ext uri="{BB962C8B-B14F-4D97-AF65-F5344CB8AC3E}">
        <p14:creationId xmlns:p14="http://schemas.microsoft.com/office/powerpoint/2010/main" val="2520170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38C3D-7525-6844-8042-781B8FAC42FF}"/>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1210614" y="105000"/>
            <a:ext cx="8897214"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Seattle Center- currently a pretty good station (100m to road), heavy foot traffic recently? </a:t>
            </a:r>
          </a:p>
        </p:txBody>
      </p:sp>
      <p:pic>
        <p:nvPicPr>
          <p:cNvPr id="5" name="Picture 4">
            <a:extLst>
              <a:ext uri="{FF2B5EF4-FFF2-40B4-BE49-F238E27FC236}">
                <a16:creationId xmlns:a16="http://schemas.microsoft.com/office/drawing/2014/main" id="{302416C4-8191-494D-9047-737406F3073F}"/>
              </a:ext>
            </a:extLst>
          </p:cNvPr>
          <p:cNvPicPr>
            <a:picLocks noChangeAspect="1"/>
          </p:cNvPicPr>
          <p:nvPr/>
        </p:nvPicPr>
        <p:blipFill>
          <a:blip r:embed="rId3"/>
          <a:stretch>
            <a:fillRect/>
          </a:stretch>
        </p:blipFill>
        <p:spPr>
          <a:xfrm>
            <a:off x="0" y="2458993"/>
            <a:ext cx="6188466" cy="4207305"/>
          </a:xfrm>
          <a:prstGeom prst="rect">
            <a:avLst/>
          </a:prstGeom>
        </p:spPr>
      </p:pic>
      <p:pic>
        <p:nvPicPr>
          <p:cNvPr id="9" name="Picture 8">
            <a:extLst>
              <a:ext uri="{FF2B5EF4-FFF2-40B4-BE49-F238E27FC236}">
                <a16:creationId xmlns:a16="http://schemas.microsoft.com/office/drawing/2014/main" id="{D4EF1713-CDEC-C447-BDE4-43CC8019E6E7}"/>
              </a:ext>
            </a:extLst>
          </p:cNvPr>
          <p:cNvPicPr>
            <a:picLocks noChangeAspect="1"/>
          </p:cNvPicPr>
          <p:nvPr/>
        </p:nvPicPr>
        <p:blipFill>
          <a:blip r:embed="rId4"/>
          <a:stretch>
            <a:fillRect/>
          </a:stretch>
        </p:blipFill>
        <p:spPr>
          <a:xfrm>
            <a:off x="4443439" y="1556951"/>
            <a:ext cx="7748562" cy="4992129"/>
          </a:xfrm>
          <a:prstGeom prst="rect">
            <a:avLst/>
          </a:prstGeom>
        </p:spPr>
      </p:pic>
    </p:spTree>
    <p:extLst>
      <p:ext uri="{BB962C8B-B14F-4D97-AF65-F5344CB8AC3E}">
        <p14:creationId xmlns:p14="http://schemas.microsoft.com/office/powerpoint/2010/main" val="697888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7D259-1AD7-D94E-9273-BA46CEDF9D04}"/>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11" name="Subtitle 2">
            <a:extLst>
              <a:ext uri="{FF2B5EF4-FFF2-40B4-BE49-F238E27FC236}">
                <a16:creationId xmlns:a16="http://schemas.microsoft.com/office/drawing/2014/main" id="{14D72864-22F2-7348-A1F8-1DB13DEE106C}"/>
              </a:ext>
            </a:extLst>
          </p:cNvPr>
          <p:cNvSpPr txBox="1">
            <a:spLocks/>
          </p:cNvSpPr>
          <p:nvPr/>
        </p:nvSpPr>
        <p:spPr>
          <a:xfrm>
            <a:off x="359901" y="197206"/>
            <a:ext cx="198405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Dams</a:t>
            </a:r>
          </a:p>
          <a:p>
            <a:pPr algn="l"/>
            <a:endParaRPr lang="en-US" dirty="0"/>
          </a:p>
        </p:txBody>
      </p:sp>
      <p:pic>
        <p:nvPicPr>
          <p:cNvPr id="3" name="Picture 2">
            <a:extLst>
              <a:ext uri="{FF2B5EF4-FFF2-40B4-BE49-F238E27FC236}">
                <a16:creationId xmlns:a16="http://schemas.microsoft.com/office/drawing/2014/main" id="{4627C19D-925E-E443-B680-3BDBF7778C09}"/>
              </a:ext>
            </a:extLst>
          </p:cNvPr>
          <p:cNvPicPr>
            <a:picLocks noChangeAspect="1"/>
          </p:cNvPicPr>
          <p:nvPr/>
        </p:nvPicPr>
        <p:blipFill>
          <a:blip r:embed="rId3"/>
          <a:stretch>
            <a:fillRect/>
          </a:stretch>
        </p:blipFill>
        <p:spPr>
          <a:xfrm>
            <a:off x="193183" y="1811427"/>
            <a:ext cx="5335100" cy="4849367"/>
          </a:xfrm>
          <a:prstGeom prst="rect">
            <a:avLst/>
          </a:prstGeom>
        </p:spPr>
      </p:pic>
      <p:sp>
        <p:nvSpPr>
          <p:cNvPr id="6" name="Subtitle 2">
            <a:extLst>
              <a:ext uri="{FF2B5EF4-FFF2-40B4-BE49-F238E27FC236}">
                <a16:creationId xmlns:a16="http://schemas.microsoft.com/office/drawing/2014/main" id="{29813DEA-C5A8-BA48-BBC4-56D8DAD652E0}"/>
              </a:ext>
            </a:extLst>
          </p:cNvPr>
          <p:cNvSpPr txBox="1">
            <a:spLocks/>
          </p:cNvSpPr>
          <p:nvPr/>
        </p:nvSpPr>
        <p:spPr>
          <a:xfrm>
            <a:off x="359901" y="780600"/>
            <a:ext cx="6234082" cy="57075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108 vs 330m from falling water, off dam vs on fill (soft rock)</a:t>
            </a:r>
          </a:p>
        </p:txBody>
      </p:sp>
      <p:pic>
        <p:nvPicPr>
          <p:cNvPr id="4" name="Picture 3">
            <a:extLst>
              <a:ext uri="{FF2B5EF4-FFF2-40B4-BE49-F238E27FC236}">
                <a16:creationId xmlns:a16="http://schemas.microsoft.com/office/drawing/2014/main" id="{8C75C58D-9893-6A4C-B34E-7F741FC4BD21}"/>
              </a:ext>
            </a:extLst>
          </p:cNvPr>
          <p:cNvPicPr>
            <a:picLocks noChangeAspect="1"/>
          </p:cNvPicPr>
          <p:nvPr/>
        </p:nvPicPr>
        <p:blipFill>
          <a:blip r:embed="rId4"/>
          <a:stretch>
            <a:fillRect/>
          </a:stretch>
        </p:blipFill>
        <p:spPr>
          <a:xfrm>
            <a:off x="5462171" y="2319247"/>
            <a:ext cx="6795941" cy="4378389"/>
          </a:xfrm>
          <a:prstGeom prst="rect">
            <a:avLst/>
          </a:prstGeom>
        </p:spPr>
      </p:pic>
      <p:sp>
        <p:nvSpPr>
          <p:cNvPr id="9" name="Subtitle 2">
            <a:extLst>
              <a:ext uri="{FF2B5EF4-FFF2-40B4-BE49-F238E27FC236}">
                <a16:creationId xmlns:a16="http://schemas.microsoft.com/office/drawing/2014/main" id="{FB528E2A-87F0-CD4B-9E7E-5744A5372200}"/>
              </a:ext>
            </a:extLst>
          </p:cNvPr>
          <p:cNvSpPr txBox="1">
            <a:spLocks/>
          </p:cNvSpPr>
          <p:nvPr/>
        </p:nvSpPr>
        <p:spPr>
          <a:xfrm>
            <a:off x="5990974" y="1899908"/>
            <a:ext cx="6234082" cy="570751"/>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Not many spikes at either, but huge noise floor difference.</a:t>
            </a:r>
          </a:p>
        </p:txBody>
      </p:sp>
    </p:spTree>
    <p:extLst>
      <p:ext uri="{BB962C8B-B14F-4D97-AF65-F5344CB8AC3E}">
        <p14:creationId xmlns:p14="http://schemas.microsoft.com/office/powerpoint/2010/main" val="3246945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7D259-1AD7-D94E-9273-BA46CEDF9D04}"/>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11" name="Subtitle 2">
            <a:extLst>
              <a:ext uri="{FF2B5EF4-FFF2-40B4-BE49-F238E27FC236}">
                <a16:creationId xmlns:a16="http://schemas.microsoft.com/office/drawing/2014/main" id="{14D72864-22F2-7348-A1F8-1DB13DEE106C}"/>
              </a:ext>
            </a:extLst>
          </p:cNvPr>
          <p:cNvSpPr txBox="1">
            <a:spLocks/>
          </p:cNvSpPr>
          <p:nvPr/>
        </p:nvSpPr>
        <p:spPr>
          <a:xfrm>
            <a:off x="4326593" y="184327"/>
            <a:ext cx="3428094"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FIN</a:t>
            </a:r>
          </a:p>
        </p:txBody>
      </p:sp>
    </p:spTree>
    <p:extLst>
      <p:ext uri="{BB962C8B-B14F-4D97-AF65-F5344CB8AC3E}">
        <p14:creationId xmlns:p14="http://schemas.microsoft.com/office/powerpoint/2010/main" val="1388122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DEA831-285E-0347-9FAA-F5FE66604A74}"/>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7" name="Picture 6">
            <a:extLst>
              <a:ext uri="{FF2B5EF4-FFF2-40B4-BE49-F238E27FC236}">
                <a16:creationId xmlns:a16="http://schemas.microsoft.com/office/drawing/2014/main" id="{24164ABC-3B50-A345-B0CA-4F810C60DB9B}"/>
              </a:ext>
            </a:extLst>
          </p:cNvPr>
          <p:cNvPicPr>
            <a:picLocks noChangeAspect="1"/>
          </p:cNvPicPr>
          <p:nvPr/>
        </p:nvPicPr>
        <p:blipFill>
          <a:blip r:embed="rId3"/>
          <a:stretch>
            <a:fillRect/>
          </a:stretch>
        </p:blipFill>
        <p:spPr>
          <a:xfrm>
            <a:off x="-94854" y="-1766529"/>
            <a:ext cx="7352388" cy="4736888"/>
          </a:xfrm>
          <a:prstGeom prst="rect">
            <a:avLst/>
          </a:prstGeom>
        </p:spPr>
      </p:pic>
      <p:pic>
        <p:nvPicPr>
          <p:cNvPr id="4" name="Picture 3">
            <a:extLst>
              <a:ext uri="{FF2B5EF4-FFF2-40B4-BE49-F238E27FC236}">
                <a16:creationId xmlns:a16="http://schemas.microsoft.com/office/drawing/2014/main" id="{45C97FC1-E620-D543-B3A9-9A7F09EE4D1C}"/>
              </a:ext>
            </a:extLst>
          </p:cNvPr>
          <p:cNvPicPr>
            <a:picLocks noChangeAspect="1"/>
          </p:cNvPicPr>
          <p:nvPr/>
        </p:nvPicPr>
        <p:blipFill>
          <a:blip r:embed="rId4"/>
          <a:stretch>
            <a:fillRect/>
          </a:stretch>
        </p:blipFill>
        <p:spPr>
          <a:xfrm>
            <a:off x="7030996" y="1890584"/>
            <a:ext cx="8612446" cy="4842267"/>
          </a:xfrm>
          <a:prstGeom prst="rect">
            <a:avLst/>
          </a:prstGeom>
        </p:spPr>
      </p:pic>
      <p:sp>
        <p:nvSpPr>
          <p:cNvPr id="12" name="Subtitle 2">
            <a:extLst>
              <a:ext uri="{FF2B5EF4-FFF2-40B4-BE49-F238E27FC236}">
                <a16:creationId xmlns:a16="http://schemas.microsoft.com/office/drawing/2014/main" id="{B6F77A70-A35C-3445-8A77-C54BE4F9DFE6}"/>
              </a:ext>
            </a:extLst>
          </p:cNvPr>
          <p:cNvSpPr txBox="1">
            <a:spLocks/>
          </p:cNvSpPr>
          <p:nvPr/>
        </p:nvSpPr>
        <p:spPr>
          <a:xfrm>
            <a:off x="7191630" y="63364"/>
            <a:ext cx="5000370" cy="176701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UW.BAYC</a:t>
            </a:r>
          </a:p>
          <a:p>
            <a:pPr algn="l"/>
            <a:r>
              <a:rPr lang="en-US" sz="1600" dirty="0"/>
              <a:t>1mgal = 0.001 cm/s^2</a:t>
            </a:r>
          </a:p>
          <a:p>
            <a:pPr algn="l"/>
            <a:r>
              <a:rPr lang="en-US" sz="1600" dirty="0"/>
              <a:t>HMSC plot shows 0.3 mg noise floor</a:t>
            </a:r>
          </a:p>
          <a:p>
            <a:pPr algn="l"/>
            <a:r>
              <a:rPr lang="en-US" sz="1600" dirty="0"/>
              <a:t>Station plots never see </a:t>
            </a:r>
            <a:r>
              <a:rPr lang="en-US" sz="1600" i="1" dirty="0"/>
              <a:t>hourly</a:t>
            </a:r>
            <a:r>
              <a:rPr lang="en-US" sz="1600" dirty="0"/>
              <a:t> noise floor fall below ~0.02 cm/s^2 (20mg), typical is 0.15 cm/s^2 (150 mg) </a:t>
            </a:r>
          </a:p>
          <a:p>
            <a:pPr algn="l"/>
            <a:r>
              <a:rPr lang="en-US" sz="1600" dirty="0"/>
              <a:t>Titan figure is from </a:t>
            </a:r>
            <a:r>
              <a:rPr lang="en-US" sz="1600" dirty="0" err="1"/>
              <a:t>pnsndocs</a:t>
            </a:r>
            <a:r>
              <a:rPr lang="en-US" sz="1600" dirty="0"/>
              <a:t> page, might have been wrong early configuration?</a:t>
            </a:r>
          </a:p>
        </p:txBody>
      </p:sp>
      <p:cxnSp>
        <p:nvCxnSpPr>
          <p:cNvPr id="14" name="Straight Arrow Connector 13">
            <a:extLst>
              <a:ext uri="{FF2B5EF4-FFF2-40B4-BE49-F238E27FC236}">
                <a16:creationId xmlns:a16="http://schemas.microsoft.com/office/drawing/2014/main" id="{2B626234-3B38-7043-81C3-A822047E1877}"/>
              </a:ext>
            </a:extLst>
          </p:cNvPr>
          <p:cNvCxnSpPr>
            <a:cxnSpLocks/>
          </p:cNvCxnSpPr>
          <p:nvPr/>
        </p:nvCxnSpPr>
        <p:spPr>
          <a:xfrm flipH="1" flipV="1">
            <a:off x="3385751" y="601915"/>
            <a:ext cx="3867665" cy="769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B7E0BA3-26C7-E34C-982B-AE18C72D6E00}"/>
              </a:ext>
            </a:extLst>
          </p:cNvPr>
          <p:cNvPicPr>
            <a:picLocks noChangeAspect="1"/>
          </p:cNvPicPr>
          <p:nvPr/>
        </p:nvPicPr>
        <p:blipFill>
          <a:blip r:embed="rId5"/>
          <a:stretch>
            <a:fillRect/>
          </a:stretch>
        </p:blipFill>
        <p:spPr>
          <a:xfrm>
            <a:off x="554994" y="3546395"/>
            <a:ext cx="6414220" cy="3297502"/>
          </a:xfrm>
          <a:prstGeom prst="rect">
            <a:avLst/>
          </a:prstGeom>
        </p:spPr>
      </p:pic>
      <p:sp>
        <p:nvSpPr>
          <p:cNvPr id="20" name="Subtitle 2">
            <a:extLst>
              <a:ext uri="{FF2B5EF4-FFF2-40B4-BE49-F238E27FC236}">
                <a16:creationId xmlns:a16="http://schemas.microsoft.com/office/drawing/2014/main" id="{A69B059F-CE96-6348-8BB1-0E5807055B84}"/>
              </a:ext>
            </a:extLst>
          </p:cNvPr>
          <p:cNvSpPr txBox="1">
            <a:spLocks/>
          </p:cNvSpPr>
          <p:nvPr/>
        </p:nvSpPr>
        <p:spPr>
          <a:xfrm rot="16200000">
            <a:off x="-78049" y="4467643"/>
            <a:ext cx="1266087" cy="5509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mm/s^2</a:t>
            </a:r>
          </a:p>
        </p:txBody>
      </p:sp>
    </p:spTree>
    <p:extLst>
      <p:ext uri="{BB962C8B-B14F-4D97-AF65-F5344CB8AC3E}">
        <p14:creationId xmlns:p14="http://schemas.microsoft.com/office/powerpoint/2010/main" val="1961606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FDE449-F6B8-134A-865F-1BD45D488C9A}"/>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6487297" cy="5707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UW.LEWL</a:t>
            </a:r>
          </a:p>
        </p:txBody>
      </p:sp>
      <p:pic>
        <p:nvPicPr>
          <p:cNvPr id="3" name="Picture 2">
            <a:extLst>
              <a:ext uri="{FF2B5EF4-FFF2-40B4-BE49-F238E27FC236}">
                <a16:creationId xmlns:a16="http://schemas.microsoft.com/office/drawing/2014/main" id="{B5D9BA28-82FC-4540-B66D-6E013FA209D4}"/>
              </a:ext>
            </a:extLst>
          </p:cNvPr>
          <p:cNvPicPr>
            <a:picLocks noChangeAspect="1"/>
          </p:cNvPicPr>
          <p:nvPr/>
        </p:nvPicPr>
        <p:blipFill>
          <a:blip r:embed="rId3"/>
          <a:stretch>
            <a:fillRect/>
          </a:stretch>
        </p:blipFill>
        <p:spPr>
          <a:xfrm>
            <a:off x="7189939" y="291054"/>
            <a:ext cx="1869235" cy="2500201"/>
          </a:xfrm>
          <a:prstGeom prst="rect">
            <a:avLst/>
          </a:prstGeom>
        </p:spPr>
      </p:pic>
      <p:pic>
        <p:nvPicPr>
          <p:cNvPr id="7" name="Picture 6">
            <a:extLst>
              <a:ext uri="{FF2B5EF4-FFF2-40B4-BE49-F238E27FC236}">
                <a16:creationId xmlns:a16="http://schemas.microsoft.com/office/drawing/2014/main" id="{A6979758-880A-E04C-AC32-896D5FD43120}"/>
              </a:ext>
            </a:extLst>
          </p:cNvPr>
          <p:cNvPicPr>
            <a:picLocks noChangeAspect="1"/>
          </p:cNvPicPr>
          <p:nvPr/>
        </p:nvPicPr>
        <p:blipFill>
          <a:blip r:embed="rId4"/>
          <a:stretch>
            <a:fillRect/>
          </a:stretch>
        </p:blipFill>
        <p:spPr>
          <a:xfrm>
            <a:off x="9260564" y="291054"/>
            <a:ext cx="2612711" cy="3554436"/>
          </a:xfrm>
          <a:prstGeom prst="rect">
            <a:avLst/>
          </a:prstGeom>
        </p:spPr>
      </p:pic>
      <p:pic>
        <p:nvPicPr>
          <p:cNvPr id="8" name="Picture 7">
            <a:extLst>
              <a:ext uri="{FF2B5EF4-FFF2-40B4-BE49-F238E27FC236}">
                <a16:creationId xmlns:a16="http://schemas.microsoft.com/office/drawing/2014/main" id="{E1344690-4641-B94E-A4F1-1A7AB6114684}"/>
              </a:ext>
            </a:extLst>
          </p:cNvPr>
          <p:cNvPicPr>
            <a:picLocks noChangeAspect="1"/>
          </p:cNvPicPr>
          <p:nvPr/>
        </p:nvPicPr>
        <p:blipFill>
          <a:blip r:embed="rId5"/>
          <a:stretch>
            <a:fillRect/>
          </a:stretch>
        </p:blipFill>
        <p:spPr>
          <a:xfrm>
            <a:off x="2192055" y="2368418"/>
            <a:ext cx="6847013" cy="4411293"/>
          </a:xfrm>
          <a:prstGeom prst="rect">
            <a:avLst/>
          </a:prstGeom>
        </p:spPr>
      </p:pic>
      <p:pic>
        <p:nvPicPr>
          <p:cNvPr id="11" name="Picture 10">
            <a:extLst>
              <a:ext uri="{FF2B5EF4-FFF2-40B4-BE49-F238E27FC236}">
                <a16:creationId xmlns:a16="http://schemas.microsoft.com/office/drawing/2014/main" id="{A81FF6E8-75CC-FB41-BE07-38F1DEE452B8}"/>
              </a:ext>
            </a:extLst>
          </p:cNvPr>
          <p:cNvPicPr>
            <a:picLocks noChangeAspect="1"/>
          </p:cNvPicPr>
          <p:nvPr/>
        </p:nvPicPr>
        <p:blipFill>
          <a:blip r:embed="rId6"/>
          <a:stretch>
            <a:fillRect/>
          </a:stretch>
        </p:blipFill>
        <p:spPr>
          <a:xfrm>
            <a:off x="43741" y="402832"/>
            <a:ext cx="3565313" cy="3026168"/>
          </a:xfrm>
          <a:prstGeom prst="rect">
            <a:avLst/>
          </a:prstGeom>
        </p:spPr>
      </p:pic>
    </p:spTree>
    <p:extLst>
      <p:ext uri="{BB962C8B-B14F-4D97-AF65-F5344CB8AC3E}">
        <p14:creationId xmlns:p14="http://schemas.microsoft.com/office/powerpoint/2010/main" val="427710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624935-BE15-6044-BD08-546825AE0608}"/>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16" name="Subtitle 2">
            <a:extLst>
              <a:ext uri="{FF2B5EF4-FFF2-40B4-BE49-F238E27FC236}">
                <a16:creationId xmlns:a16="http://schemas.microsoft.com/office/drawing/2014/main" id="{A1A91CC4-312D-664F-8D52-D8C1A0476002}"/>
              </a:ext>
            </a:extLst>
          </p:cNvPr>
          <p:cNvSpPr txBox="1">
            <a:spLocks/>
          </p:cNvSpPr>
          <p:nvPr/>
        </p:nvSpPr>
        <p:spPr>
          <a:xfrm>
            <a:off x="450995" y="115911"/>
            <a:ext cx="10507287" cy="60289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Station reports</a:t>
            </a:r>
          </a:p>
          <a:p>
            <a:pPr algn="l"/>
            <a:r>
              <a:rPr lang="en-US" sz="2000" dirty="0"/>
              <a:t>https://</a:t>
            </a:r>
            <a:r>
              <a:rPr lang="en-US" sz="2000" dirty="0" err="1"/>
              <a:t>seismo.ess.washington.edu</a:t>
            </a:r>
            <a:r>
              <a:rPr lang="en-US" sz="2000" dirty="0"/>
              <a:t>/</a:t>
            </a:r>
            <a:r>
              <a:rPr lang="en-US" sz="2000" dirty="0" err="1"/>
              <a:t>ahutko</a:t>
            </a:r>
            <a:r>
              <a:rPr lang="en-US" sz="2000" dirty="0"/>
              <a:t>/STATION_METRIC_REPORTS</a:t>
            </a:r>
          </a:p>
          <a:p>
            <a:pPr algn="l"/>
            <a:endParaRPr lang="en-US" sz="2000" dirty="0"/>
          </a:p>
        </p:txBody>
      </p:sp>
      <p:pic>
        <p:nvPicPr>
          <p:cNvPr id="4" name="Picture 3">
            <a:extLst>
              <a:ext uri="{FF2B5EF4-FFF2-40B4-BE49-F238E27FC236}">
                <a16:creationId xmlns:a16="http://schemas.microsoft.com/office/drawing/2014/main" id="{33AD03BC-D3EC-BF4A-806F-6D10A81A565C}"/>
              </a:ext>
            </a:extLst>
          </p:cNvPr>
          <p:cNvPicPr>
            <a:picLocks noChangeAspect="1"/>
          </p:cNvPicPr>
          <p:nvPr/>
        </p:nvPicPr>
        <p:blipFill>
          <a:blip r:embed="rId3"/>
          <a:stretch>
            <a:fillRect/>
          </a:stretch>
        </p:blipFill>
        <p:spPr>
          <a:xfrm>
            <a:off x="2177957" y="1096334"/>
            <a:ext cx="7836086" cy="5048517"/>
          </a:xfrm>
          <a:prstGeom prst="rect">
            <a:avLst/>
          </a:prstGeom>
        </p:spPr>
      </p:pic>
      <p:sp>
        <p:nvSpPr>
          <p:cNvPr id="5" name="Subtitle 2">
            <a:extLst>
              <a:ext uri="{FF2B5EF4-FFF2-40B4-BE49-F238E27FC236}">
                <a16:creationId xmlns:a16="http://schemas.microsoft.com/office/drawing/2014/main" id="{AB959911-1606-2649-9F71-D1E024A3F322}"/>
              </a:ext>
            </a:extLst>
          </p:cNvPr>
          <p:cNvSpPr txBox="1">
            <a:spLocks/>
          </p:cNvSpPr>
          <p:nvPr/>
        </p:nvSpPr>
        <p:spPr>
          <a:xfrm>
            <a:off x="48902" y="3130382"/>
            <a:ext cx="2129055" cy="139010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Noise floor:</a:t>
            </a:r>
          </a:p>
          <a:p>
            <a:pPr algn="l"/>
            <a:r>
              <a:rPr lang="en-US" sz="2000" dirty="0"/>
              <a:t>“can I detect small nearby quakes?” </a:t>
            </a:r>
          </a:p>
          <a:p>
            <a:pPr algn="l"/>
            <a:r>
              <a:rPr lang="en-US" sz="2000" dirty="0"/>
              <a:t>(not a priority for 3ch sites, but nice to have)</a:t>
            </a:r>
          </a:p>
        </p:txBody>
      </p:sp>
      <p:cxnSp>
        <p:nvCxnSpPr>
          <p:cNvPr id="7" name="Straight Arrow Connector 6">
            <a:extLst>
              <a:ext uri="{FF2B5EF4-FFF2-40B4-BE49-F238E27FC236}">
                <a16:creationId xmlns:a16="http://schemas.microsoft.com/office/drawing/2014/main" id="{D60DE3B1-E1B5-D043-A5E4-6509A265DE66}"/>
              </a:ext>
            </a:extLst>
          </p:cNvPr>
          <p:cNvCxnSpPr>
            <a:cxnSpLocks/>
          </p:cNvCxnSpPr>
          <p:nvPr/>
        </p:nvCxnSpPr>
        <p:spPr>
          <a:xfrm>
            <a:off x="1120462" y="3296992"/>
            <a:ext cx="1326524" cy="1929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D697E6A-545F-7B45-ADC9-93DBAA4C5E16}"/>
              </a:ext>
            </a:extLst>
          </p:cNvPr>
          <p:cNvPicPr>
            <a:picLocks noChangeAspect="1"/>
          </p:cNvPicPr>
          <p:nvPr/>
        </p:nvPicPr>
        <p:blipFill>
          <a:blip r:embed="rId4"/>
          <a:stretch>
            <a:fillRect/>
          </a:stretch>
        </p:blipFill>
        <p:spPr>
          <a:xfrm>
            <a:off x="142463" y="4648753"/>
            <a:ext cx="1791803" cy="1015010"/>
          </a:xfrm>
          <a:prstGeom prst="rect">
            <a:avLst/>
          </a:prstGeom>
        </p:spPr>
      </p:pic>
      <p:sp>
        <p:nvSpPr>
          <p:cNvPr id="25" name="Subtitle 2">
            <a:extLst>
              <a:ext uri="{FF2B5EF4-FFF2-40B4-BE49-F238E27FC236}">
                <a16:creationId xmlns:a16="http://schemas.microsoft.com/office/drawing/2014/main" id="{A052EB48-5665-AB4B-A6AA-F7A91E3C3CDB}"/>
              </a:ext>
            </a:extLst>
          </p:cNvPr>
          <p:cNvSpPr txBox="1">
            <a:spLocks/>
          </p:cNvSpPr>
          <p:nvPr/>
        </p:nvSpPr>
        <p:spPr>
          <a:xfrm>
            <a:off x="10105443" y="2017698"/>
            <a:ext cx="2096631" cy="974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 of time above </a:t>
            </a:r>
            <a:r>
              <a:rPr lang="en-US" sz="2000" dirty="0">
                <a:solidFill>
                  <a:srgbClr val="FF0000"/>
                </a:solidFill>
              </a:rPr>
              <a:t>BAD - - - - - </a:t>
            </a:r>
            <a:r>
              <a:rPr lang="en-US" sz="2000" dirty="0"/>
              <a:t> line</a:t>
            </a:r>
            <a:endParaRPr lang="en-US" sz="2000" dirty="0">
              <a:solidFill>
                <a:srgbClr val="FF0000"/>
              </a:solidFill>
            </a:endParaRPr>
          </a:p>
        </p:txBody>
      </p:sp>
      <p:sp>
        <p:nvSpPr>
          <p:cNvPr id="26" name="Rounded Rectangle 25">
            <a:extLst>
              <a:ext uri="{FF2B5EF4-FFF2-40B4-BE49-F238E27FC236}">
                <a16:creationId xmlns:a16="http://schemas.microsoft.com/office/drawing/2014/main" id="{31EFBC19-7FB0-9D46-8371-CF91CA98C08E}"/>
              </a:ext>
            </a:extLst>
          </p:cNvPr>
          <p:cNvSpPr/>
          <p:nvPr/>
        </p:nvSpPr>
        <p:spPr>
          <a:xfrm>
            <a:off x="9464361" y="1584451"/>
            <a:ext cx="431745" cy="605307"/>
          </a:xfrm>
          <a:prstGeom prst="roundRect">
            <a:avLst/>
          </a:prstGeom>
          <a:solidFill>
            <a:srgbClr val="FF0000">
              <a:alpha val="10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AE518319-08AD-084F-BD5A-95CF11790B9F}"/>
              </a:ext>
            </a:extLst>
          </p:cNvPr>
          <p:cNvCxnSpPr>
            <a:cxnSpLocks/>
          </p:cNvCxnSpPr>
          <p:nvPr/>
        </p:nvCxnSpPr>
        <p:spPr>
          <a:xfrm flipH="1" flipV="1">
            <a:off x="9877023" y="2065366"/>
            <a:ext cx="274260" cy="227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033E3244-3909-2146-8068-25E01F39A5CE}"/>
              </a:ext>
            </a:extLst>
          </p:cNvPr>
          <p:cNvPicPr>
            <a:picLocks noChangeAspect="1"/>
          </p:cNvPicPr>
          <p:nvPr/>
        </p:nvPicPr>
        <p:blipFill>
          <a:blip r:embed="rId5"/>
          <a:stretch>
            <a:fillRect/>
          </a:stretch>
        </p:blipFill>
        <p:spPr>
          <a:xfrm>
            <a:off x="168217" y="2280309"/>
            <a:ext cx="1325732" cy="711551"/>
          </a:xfrm>
          <a:prstGeom prst="rect">
            <a:avLst/>
          </a:prstGeom>
        </p:spPr>
      </p:pic>
    </p:spTree>
    <p:extLst>
      <p:ext uri="{BB962C8B-B14F-4D97-AF65-F5344CB8AC3E}">
        <p14:creationId xmlns:p14="http://schemas.microsoft.com/office/powerpoint/2010/main" val="192201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B882F3-25DC-8945-A4FE-D9533775C2D1}"/>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7525265" cy="10221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Is this a </a:t>
            </a:r>
            <a:r>
              <a:rPr lang="en-US" dirty="0" err="1"/>
              <a:t>recentering</a:t>
            </a:r>
            <a:r>
              <a:rPr lang="en-US" dirty="0"/>
              <a:t> of the BB (Cascadia)?</a:t>
            </a:r>
          </a:p>
          <a:p>
            <a:r>
              <a:rPr lang="en-US" dirty="0"/>
              <a:t>Aluminum oxide settling.</a:t>
            </a:r>
          </a:p>
        </p:txBody>
      </p:sp>
      <p:pic>
        <p:nvPicPr>
          <p:cNvPr id="7" name="Picture 6">
            <a:extLst>
              <a:ext uri="{FF2B5EF4-FFF2-40B4-BE49-F238E27FC236}">
                <a16:creationId xmlns:a16="http://schemas.microsoft.com/office/drawing/2014/main" id="{9719A3ED-E780-B849-A48C-648B99BE84E2}"/>
              </a:ext>
            </a:extLst>
          </p:cNvPr>
          <p:cNvPicPr>
            <a:picLocks noChangeAspect="1"/>
          </p:cNvPicPr>
          <p:nvPr/>
        </p:nvPicPr>
        <p:blipFill>
          <a:blip r:embed="rId3"/>
          <a:stretch>
            <a:fillRect/>
          </a:stretch>
        </p:blipFill>
        <p:spPr>
          <a:xfrm>
            <a:off x="649073" y="1127127"/>
            <a:ext cx="10694430" cy="5277620"/>
          </a:xfrm>
          <a:prstGeom prst="rect">
            <a:avLst/>
          </a:prstGeom>
        </p:spPr>
      </p:pic>
    </p:spTree>
    <p:extLst>
      <p:ext uri="{BB962C8B-B14F-4D97-AF65-F5344CB8AC3E}">
        <p14:creationId xmlns:p14="http://schemas.microsoft.com/office/powerpoint/2010/main" val="3182534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B3710-E762-6D4C-8660-576FE7089557}"/>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7525265"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Very foot traffic heavy, but not awful.  Different during non-</a:t>
            </a:r>
            <a:r>
              <a:rPr lang="en-US" sz="1800" dirty="0" err="1"/>
              <a:t>covid</a:t>
            </a:r>
            <a:r>
              <a:rPr lang="en-US" sz="1800" dirty="0"/>
              <a:t> times?</a:t>
            </a:r>
          </a:p>
        </p:txBody>
      </p:sp>
      <p:pic>
        <p:nvPicPr>
          <p:cNvPr id="4" name="Picture 3">
            <a:extLst>
              <a:ext uri="{FF2B5EF4-FFF2-40B4-BE49-F238E27FC236}">
                <a16:creationId xmlns:a16="http://schemas.microsoft.com/office/drawing/2014/main" id="{28010F22-B631-9549-B476-7254F63F0930}"/>
              </a:ext>
            </a:extLst>
          </p:cNvPr>
          <p:cNvPicPr>
            <a:picLocks noChangeAspect="1"/>
          </p:cNvPicPr>
          <p:nvPr/>
        </p:nvPicPr>
        <p:blipFill>
          <a:blip r:embed="rId3"/>
          <a:stretch>
            <a:fillRect/>
          </a:stretch>
        </p:blipFill>
        <p:spPr>
          <a:xfrm>
            <a:off x="122710" y="2681416"/>
            <a:ext cx="5320677" cy="3927389"/>
          </a:xfrm>
          <a:prstGeom prst="rect">
            <a:avLst/>
          </a:prstGeom>
        </p:spPr>
      </p:pic>
      <p:pic>
        <p:nvPicPr>
          <p:cNvPr id="8" name="Picture 7">
            <a:extLst>
              <a:ext uri="{FF2B5EF4-FFF2-40B4-BE49-F238E27FC236}">
                <a16:creationId xmlns:a16="http://schemas.microsoft.com/office/drawing/2014/main" id="{D7D7CA56-13CC-884F-A678-F79EE7D79F5D}"/>
              </a:ext>
            </a:extLst>
          </p:cNvPr>
          <p:cNvPicPr>
            <a:picLocks noChangeAspect="1"/>
          </p:cNvPicPr>
          <p:nvPr/>
        </p:nvPicPr>
        <p:blipFill>
          <a:blip r:embed="rId4"/>
          <a:stretch>
            <a:fillRect/>
          </a:stretch>
        </p:blipFill>
        <p:spPr>
          <a:xfrm>
            <a:off x="4806778" y="2017730"/>
            <a:ext cx="7167618" cy="4617847"/>
          </a:xfrm>
          <a:prstGeom prst="rect">
            <a:avLst/>
          </a:prstGeom>
        </p:spPr>
      </p:pic>
    </p:spTree>
    <p:extLst>
      <p:ext uri="{BB962C8B-B14F-4D97-AF65-F5344CB8AC3E}">
        <p14:creationId xmlns:p14="http://schemas.microsoft.com/office/powerpoint/2010/main" val="431951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EEE92D-7E37-3240-8F57-5E584D7F5568}"/>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2582562" y="105000"/>
            <a:ext cx="7525265" cy="570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Super quiet when school not in session.</a:t>
            </a:r>
          </a:p>
          <a:p>
            <a:endParaRPr lang="en-US" sz="1800" dirty="0"/>
          </a:p>
        </p:txBody>
      </p:sp>
      <p:pic>
        <p:nvPicPr>
          <p:cNvPr id="2" name="Picture 1">
            <a:extLst>
              <a:ext uri="{FF2B5EF4-FFF2-40B4-BE49-F238E27FC236}">
                <a16:creationId xmlns:a16="http://schemas.microsoft.com/office/drawing/2014/main" id="{DC155CCA-C60B-C148-A005-5BA328604B94}"/>
              </a:ext>
            </a:extLst>
          </p:cNvPr>
          <p:cNvPicPr>
            <a:picLocks noChangeAspect="1"/>
          </p:cNvPicPr>
          <p:nvPr/>
        </p:nvPicPr>
        <p:blipFill>
          <a:blip r:embed="rId3"/>
          <a:stretch>
            <a:fillRect/>
          </a:stretch>
        </p:blipFill>
        <p:spPr>
          <a:xfrm>
            <a:off x="4324864" y="2287918"/>
            <a:ext cx="7093477" cy="4570081"/>
          </a:xfrm>
          <a:prstGeom prst="rect">
            <a:avLst/>
          </a:prstGeom>
        </p:spPr>
      </p:pic>
    </p:spTree>
    <p:extLst>
      <p:ext uri="{BB962C8B-B14F-4D97-AF65-F5344CB8AC3E}">
        <p14:creationId xmlns:p14="http://schemas.microsoft.com/office/powerpoint/2010/main" val="332833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624935-BE15-6044-BD08-546825AE0608}"/>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16" name="Subtitle 2">
            <a:extLst>
              <a:ext uri="{FF2B5EF4-FFF2-40B4-BE49-F238E27FC236}">
                <a16:creationId xmlns:a16="http://schemas.microsoft.com/office/drawing/2014/main" id="{A1A91CC4-312D-664F-8D52-D8C1A0476002}"/>
              </a:ext>
            </a:extLst>
          </p:cNvPr>
          <p:cNvSpPr txBox="1">
            <a:spLocks/>
          </p:cNvSpPr>
          <p:nvPr/>
        </p:nvSpPr>
        <p:spPr>
          <a:xfrm>
            <a:off x="450995" y="115911"/>
            <a:ext cx="10507287" cy="60289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Station reports</a:t>
            </a:r>
          </a:p>
          <a:p>
            <a:pPr algn="l"/>
            <a:r>
              <a:rPr lang="en-US" sz="2000" dirty="0"/>
              <a:t>https://</a:t>
            </a:r>
            <a:r>
              <a:rPr lang="en-US" sz="2000" dirty="0" err="1"/>
              <a:t>seismo.ess.washington.edu</a:t>
            </a:r>
            <a:r>
              <a:rPr lang="en-US" sz="2000" dirty="0"/>
              <a:t>/</a:t>
            </a:r>
            <a:r>
              <a:rPr lang="en-US" sz="2000" dirty="0" err="1"/>
              <a:t>ahutko</a:t>
            </a:r>
            <a:r>
              <a:rPr lang="en-US" sz="2000" dirty="0"/>
              <a:t>/STATION_METRIC_REPORTS</a:t>
            </a:r>
          </a:p>
          <a:p>
            <a:pPr algn="l"/>
            <a:endParaRPr lang="en-US" sz="2000" dirty="0"/>
          </a:p>
        </p:txBody>
      </p:sp>
      <p:pic>
        <p:nvPicPr>
          <p:cNvPr id="4" name="Picture 3">
            <a:extLst>
              <a:ext uri="{FF2B5EF4-FFF2-40B4-BE49-F238E27FC236}">
                <a16:creationId xmlns:a16="http://schemas.microsoft.com/office/drawing/2014/main" id="{33AD03BC-D3EC-BF4A-806F-6D10A81A565C}"/>
              </a:ext>
            </a:extLst>
          </p:cNvPr>
          <p:cNvPicPr>
            <a:picLocks noChangeAspect="1"/>
          </p:cNvPicPr>
          <p:nvPr/>
        </p:nvPicPr>
        <p:blipFill>
          <a:blip r:embed="rId3"/>
          <a:stretch>
            <a:fillRect/>
          </a:stretch>
        </p:blipFill>
        <p:spPr>
          <a:xfrm>
            <a:off x="2177957" y="1096334"/>
            <a:ext cx="7836086" cy="5048517"/>
          </a:xfrm>
          <a:prstGeom prst="rect">
            <a:avLst/>
          </a:prstGeom>
        </p:spPr>
      </p:pic>
      <p:cxnSp>
        <p:nvCxnSpPr>
          <p:cNvPr id="13" name="Straight Arrow Connector 12">
            <a:extLst>
              <a:ext uri="{FF2B5EF4-FFF2-40B4-BE49-F238E27FC236}">
                <a16:creationId xmlns:a16="http://schemas.microsoft.com/office/drawing/2014/main" id="{78CE2604-06B4-3F48-9BE2-27BBD70566FA}"/>
              </a:ext>
            </a:extLst>
          </p:cNvPr>
          <p:cNvCxnSpPr>
            <a:cxnSpLocks/>
          </p:cNvCxnSpPr>
          <p:nvPr/>
        </p:nvCxnSpPr>
        <p:spPr>
          <a:xfrm flipH="1">
            <a:off x="9515341" y="4353221"/>
            <a:ext cx="723363" cy="190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5923474-0F50-824F-85D1-C346B9DA029C}"/>
              </a:ext>
            </a:extLst>
          </p:cNvPr>
          <p:cNvCxnSpPr>
            <a:cxnSpLocks/>
          </p:cNvCxnSpPr>
          <p:nvPr/>
        </p:nvCxnSpPr>
        <p:spPr>
          <a:xfrm flipH="1">
            <a:off x="9395632" y="5324236"/>
            <a:ext cx="93536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D6B57DBB-F666-F447-9515-A767D56146C5}"/>
              </a:ext>
            </a:extLst>
          </p:cNvPr>
          <p:cNvSpPr txBox="1">
            <a:spLocks/>
          </p:cNvSpPr>
          <p:nvPr/>
        </p:nvSpPr>
        <p:spPr>
          <a:xfrm>
            <a:off x="10052680" y="5325233"/>
            <a:ext cx="2096631" cy="974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How many big bumps each hour</a:t>
            </a:r>
          </a:p>
        </p:txBody>
      </p:sp>
      <p:sp>
        <p:nvSpPr>
          <p:cNvPr id="18" name="Subtitle 2">
            <a:extLst>
              <a:ext uri="{FF2B5EF4-FFF2-40B4-BE49-F238E27FC236}">
                <a16:creationId xmlns:a16="http://schemas.microsoft.com/office/drawing/2014/main" id="{2F3814F8-8A8F-9D44-95DF-EC090F067ADA}"/>
              </a:ext>
            </a:extLst>
          </p:cNvPr>
          <p:cNvSpPr txBox="1">
            <a:spLocks/>
          </p:cNvSpPr>
          <p:nvPr/>
        </p:nvSpPr>
        <p:spPr>
          <a:xfrm>
            <a:off x="10266606" y="4016541"/>
            <a:ext cx="2096631" cy="974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How many small bumps each hour</a:t>
            </a:r>
          </a:p>
        </p:txBody>
      </p:sp>
      <p:sp>
        <p:nvSpPr>
          <p:cNvPr id="20" name="Subtitle 2">
            <a:extLst>
              <a:ext uri="{FF2B5EF4-FFF2-40B4-BE49-F238E27FC236}">
                <a16:creationId xmlns:a16="http://schemas.microsoft.com/office/drawing/2014/main" id="{18B4B6E0-8404-F244-B58F-536452298D96}"/>
              </a:ext>
            </a:extLst>
          </p:cNvPr>
          <p:cNvSpPr txBox="1">
            <a:spLocks/>
          </p:cNvSpPr>
          <p:nvPr/>
        </p:nvSpPr>
        <p:spPr>
          <a:xfrm>
            <a:off x="25758" y="5735041"/>
            <a:ext cx="2266680" cy="1015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Hourly “damn, I can feel that” bumps</a:t>
            </a:r>
          </a:p>
        </p:txBody>
      </p:sp>
      <p:cxnSp>
        <p:nvCxnSpPr>
          <p:cNvPr id="22" name="Straight Arrow Connector 21">
            <a:extLst>
              <a:ext uri="{FF2B5EF4-FFF2-40B4-BE49-F238E27FC236}">
                <a16:creationId xmlns:a16="http://schemas.microsoft.com/office/drawing/2014/main" id="{3712B176-8CF7-8F46-AD0B-C08312A00650}"/>
              </a:ext>
            </a:extLst>
          </p:cNvPr>
          <p:cNvCxnSpPr>
            <a:cxnSpLocks/>
          </p:cNvCxnSpPr>
          <p:nvPr/>
        </p:nvCxnSpPr>
        <p:spPr>
          <a:xfrm flipV="1">
            <a:off x="2073499" y="5528152"/>
            <a:ext cx="1047976" cy="2841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Subtitle 2">
            <a:extLst>
              <a:ext uri="{FF2B5EF4-FFF2-40B4-BE49-F238E27FC236}">
                <a16:creationId xmlns:a16="http://schemas.microsoft.com/office/drawing/2014/main" id="{A052EB48-5665-AB4B-A6AA-F7A91E3C3CDB}"/>
              </a:ext>
            </a:extLst>
          </p:cNvPr>
          <p:cNvSpPr txBox="1">
            <a:spLocks/>
          </p:cNvSpPr>
          <p:nvPr/>
        </p:nvSpPr>
        <p:spPr>
          <a:xfrm>
            <a:off x="10105443" y="2017698"/>
            <a:ext cx="2096631" cy="974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 of time above </a:t>
            </a:r>
            <a:r>
              <a:rPr lang="en-US" sz="2000" dirty="0">
                <a:solidFill>
                  <a:srgbClr val="FF0000"/>
                </a:solidFill>
              </a:rPr>
              <a:t>BAD - - - - - </a:t>
            </a:r>
            <a:r>
              <a:rPr lang="en-US" sz="2000" dirty="0"/>
              <a:t> line</a:t>
            </a:r>
            <a:endParaRPr lang="en-US" sz="2000" dirty="0">
              <a:solidFill>
                <a:srgbClr val="FF0000"/>
              </a:solidFill>
            </a:endParaRPr>
          </a:p>
        </p:txBody>
      </p:sp>
      <p:sp>
        <p:nvSpPr>
          <p:cNvPr id="26" name="Rounded Rectangle 25">
            <a:extLst>
              <a:ext uri="{FF2B5EF4-FFF2-40B4-BE49-F238E27FC236}">
                <a16:creationId xmlns:a16="http://schemas.microsoft.com/office/drawing/2014/main" id="{31EFBC19-7FB0-9D46-8371-CF91CA98C08E}"/>
              </a:ext>
            </a:extLst>
          </p:cNvPr>
          <p:cNvSpPr/>
          <p:nvPr/>
        </p:nvSpPr>
        <p:spPr>
          <a:xfrm>
            <a:off x="9464361" y="1584451"/>
            <a:ext cx="431745" cy="605307"/>
          </a:xfrm>
          <a:prstGeom prst="roundRect">
            <a:avLst/>
          </a:prstGeom>
          <a:solidFill>
            <a:srgbClr val="FF0000">
              <a:alpha val="10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AE518319-08AD-084F-BD5A-95CF11790B9F}"/>
              </a:ext>
            </a:extLst>
          </p:cNvPr>
          <p:cNvCxnSpPr>
            <a:cxnSpLocks/>
          </p:cNvCxnSpPr>
          <p:nvPr/>
        </p:nvCxnSpPr>
        <p:spPr>
          <a:xfrm flipH="1" flipV="1">
            <a:off x="9877023" y="2065366"/>
            <a:ext cx="274260" cy="227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49B1182-7BF8-BF45-948C-6B82659FF639}"/>
              </a:ext>
            </a:extLst>
          </p:cNvPr>
          <p:cNvPicPr>
            <a:picLocks noChangeAspect="1"/>
          </p:cNvPicPr>
          <p:nvPr/>
        </p:nvPicPr>
        <p:blipFill>
          <a:blip r:embed="rId4"/>
          <a:stretch>
            <a:fillRect/>
          </a:stretch>
        </p:blipFill>
        <p:spPr>
          <a:xfrm>
            <a:off x="230714" y="3489961"/>
            <a:ext cx="1427049" cy="326940"/>
          </a:xfrm>
          <a:prstGeom prst="rect">
            <a:avLst/>
          </a:prstGeom>
        </p:spPr>
      </p:pic>
      <p:sp>
        <p:nvSpPr>
          <p:cNvPr id="21" name="Subtitle 2">
            <a:extLst>
              <a:ext uri="{FF2B5EF4-FFF2-40B4-BE49-F238E27FC236}">
                <a16:creationId xmlns:a16="http://schemas.microsoft.com/office/drawing/2014/main" id="{EB8BCE7C-16A9-A649-9092-00A400162E7C}"/>
              </a:ext>
            </a:extLst>
          </p:cNvPr>
          <p:cNvSpPr txBox="1">
            <a:spLocks/>
          </p:cNvSpPr>
          <p:nvPr/>
        </p:nvSpPr>
        <p:spPr>
          <a:xfrm>
            <a:off x="25758" y="3760961"/>
            <a:ext cx="2266680" cy="1015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cares about these</a:t>
            </a:r>
          </a:p>
        </p:txBody>
      </p:sp>
    </p:spTree>
    <p:extLst>
      <p:ext uri="{BB962C8B-B14F-4D97-AF65-F5344CB8AC3E}">
        <p14:creationId xmlns:p14="http://schemas.microsoft.com/office/powerpoint/2010/main" val="2065950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90105A-3240-404C-83AF-A11ECDA1B039}"/>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4569152" y="346361"/>
            <a:ext cx="2113006" cy="10595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vs </a:t>
            </a:r>
          </a:p>
        </p:txBody>
      </p:sp>
      <p:pic>
        <p:nvPicPr>
          <p:cNvPr id="1026" name="Picture 2" descr="Coronavirus Disease 2019 (COVID-19) | Disease or Condition ...">
            <a:extLst>
              <a:ext uri="{FF2B5EF4-FFF2-40B4-BE49-F238E27FC236}">
                <a16:creationId xmlns:a16="http://schemas.microsoft.com/office/drawing/2014/main" id="{F4813547-E3F4-694A-AFEC-92535B49B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224"/>
            <a:ext cx="1746548" cy="1179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538FAE9-63EC-B446-8F1E-4034E1AD1F9A}"/>
              </a:ext>
            </a:extLst>
          </p:cNvPr>
          <p:cNvPicPr>
            <a:picLocks noChangeAspect="1"/>
          </p:cNvPicPr>
          <p:nvPr/>
        </p:nvPicPr>
        <p:blipFill>
          <a:blip r:embed="rId4"/>
          <a:stretch>
            <a:fillRect/>
          </a:stretch>
        </p:blipFill>
        <p:spPr>
          <a:xfrm>
            <a:off x="729049" y="1874234"/>
            <a:ext cx="11670101" cy="4862542"/>
          </a:xfrm>
          <a:prstGeom prst="rect">
            <a:avLst/>
          </a:prstGeom>
        </p:spPr>
      </p:pic>
      <p:sp>
        <p:nvSpPr>
          <p:cNvPr id="16" name="Subtitle 2">
            <a:extLst>
              <a:ext uri="{FF2B5EF4-FFF2-40B4-BE49-F238E27FC236}">
                <a16:creationId xmlns:a16="http://schemas.microsoft.com/office/drawing/2014/main" id="{A1A91CC4-312D-664F-8D52-D8C1A0476002}"/>
              </a:ext>
            </a:extLst>
          </p:cNvPr>
          <p:cNvSpPr txBox="1">
            <a:spLocks/>
          </p:cNvSpPr>
          <p:nvPr/>
        </p:nvSpPr>
        <p:spPr>
          <a:xfrm>
            <a:off x="3600300" y="1400530"/>
            <a:ext cx="6561438" cy="8333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Apples to apples normal vs </a:t>
            </a:r>
            <a:r>
              <a:rPr lang="en-US" sz="2000" dirty="0" err="1"/>
              <a:t>covid</a:t>
            </a:r>
            <a:r>
              <a:rPr lang="en-US" sz="2000" dirty="0"/>
              <a:t> shutdown comparison</a:t>
            </a:r>
          </a:p>
        </p:txBody>
      </p:sp>
      <p:pic>
        <p:nvPicPr>
          <p:cNvPr id="1028" name="Picture 4" descr="Pnsn_logo_large">
            <a:hlinkClick r:id="rId5" tooltip="Pacific Northwest Seismic Network"/>
            <a:extLst>
              <a:ext uri="{FF2B5EF4-FFF2-40B4-BE49-F238E27FC236}">
                <a16:creationId xmlns:a16="http://schemas.microsoft.com/office/drawing/2014/main" id="{485111C1-3C07-A34C-8B4A-780918876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506" y="0"/>
            <a:ext cx="2849948" cy="105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61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DE3420-39D7-3E40-BC35-6198377530CF}"/>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1130517" y="2120677"/>
            <a:ext cx="1056503" cy="5025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vs </a:t>
            </a:r>
          </a:p>
        </p:txBody>
      </p:sp>
      <p:pic>
        <p:nvPicPr>
          <p:cNvPr id="1026" name="Picture 2" descr="Coronavirus Disease 2019 (COVID-19) | Disease or Condition ...">
            <a:extLst>
              <a:ext uri="{FF2B5EF4-FFF2-40B4-BE49-F238E27FC236}">
                <a16:creationId xmlns:a16="http://schemas.microsoft.com/office/drawing/2014/main" id="{F4813547-E3F4-694A-AFEC-92535B49B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95" y="2623206"/>
            <a:ext cx="1746548" cy="1179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nsn_logo_large">
            <a:hlinkClick r:id="rId4" tooltip="Pacific Northwest Seismic Network"/>
            <a:extLst>
              <a:ext uri="{FF2B5EF4-FFF2-40B4-BE49-F238E27FC236}">
                <a16:creationId xmlns:a16="http://schemas.microsoft.com/office/drawing/2014/main" id="{485111C1-3C07-A34C-8B4A-780918876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95" y="969043"/>
            <a:ext cx="2849948" cy="10595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35B21F-DED5-9D49-9E22-8A82DF1386F6}"/>
              </a:ext>
            </a:extLst>
          </p:cNvPr>
          <p:cNvPicPr>
            <a:picLocks noChangeAspect="1"/>
          </p:cNvPicPr>
          <p:nvPr/>
        </p:nvPicPr>
        <p:blipFill>
          <a:blip r:embed="rId6"/>
          <a:stretch>
            <a:fillRect/>
          </a:stretch>
        </p:blipFill>
        <p:spPr>
          <a:xfrm>
            <a:off x="4089248" y="-48566"/>
            <a:ext cx="8629964" cy="3595819"/>
          </a:xfrm>
          <a:prstGeom prst="rect">
            <a:avLst/>
          </a:prstGeom>
        </p:spPr>
      </p:pic>
      <p:sp>
        <p:nvSpPr>
          <p:cNvPr id="12" name="Subtitle 2">
            <a:extLst>
              <a:ext uri="{FF2B5EF4-FFF2-40B4-BE49-F238E27FC236}">
                <a16:creationId xmlns:a16="http://schemas.microsoft.com/office/drawing/2014/main" id="{9F052BC2-A391-2042-846B-38202207A3B0}"/>
              </a:ext>
            </a:extLst>
          </p:cNvPr>
          <p:cNvSpPr txBox="1">
            <a:spLocks/>
          </p:cNvSpPr>
          <p:nvPr/>
        </p:nvSpPr>
        <p:spPr>
          <a:xfrm>
            <a:off x="5036329" y="0"/>
            <a:ext cx="1872408" cy="5025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Small bumps</a:t>
            </a:r>
          </a:p>
        </p:txBody>
      </p:sp>
      <p:pic>
        <p:nvPicPr>
          <p:cNvPr id="8" name="Picture 7">
            <a:extLst>
              <a:ext uri="{FF2B5EF4-FFF2-40B4-BE49-F238E27FC236}">
                <a16:creationId xmlns:a16="http://schemas.microsoft.com/office/drawing/2014/main" id="{9088D309-86FB-4A4C-B134-FCF1C9447066}"/>
              </a:ext>
            </a:extLst>
          </p:cNvPr>
          <p:cNvPicPr>
            <a:picLocks noChangeAspect="1"/>
          </p:cNvPicPr>
          <p:nvPr/>
        </p:nvPicPr>
        <p:blipFill>
          <a:blip r:embed="rId7"/>
          <a:stretch>
            <a:fillRect/>
          </a:stretch>
        </p:blipFill>
        <p:spPr>
          <a:xfrm>
            <a:off x="4073124" y="3203131"/>
            <a:ext cx="8629964" cy="3595819"/>
          </a:xfrm>
          <a:prstGeom prst="rect">
            <a:avLst/>
          </a:prstGeom>
        </p:spPr>
      </p:pic>
      <p:sp>
        <p:nvSpPr>
          <p:cNvPr id="17" name="Subtitle 2">
            <a:extLst>
              <a:ext uri="{FF2B5EF4-FFF2-40B4-BE49-F238E27FC236}">
                <a16:creationId xmlns:a16="http://schemas.microsoft.com/office/drawing/2014/main" id="{7CD73F55-F35C-204F-AB36-3784A656059A}"/>
              </a:ext>
            </a:extLst>
          </p:cNvPr>
          <p:cNvSpPr txBox="1">
            <a:spLocks/>
          </p:cNvSpPr>
          <p:nvPr/>
        </p:nvSpPr>
        <p:spPr>
          <a:xfrm>
            <a:off x="5283262" y="3295988"/>
            <a:ext cx="1625475" cy="5025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Big bumps</a:t>
            </a:r>
          </a:p>
        </p:txBody>
      </p:sp>
    </p:spTree>
    <p:extLst>
      <p:ext uri="{BB962C8B-B14F-4D97-AF65-F5344CB8AC3E}">
        <p14:creationId xmlns:p14="http://schemas.microsoft.com/office/powerpoint/2010/main" val="145976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8E9CE-31B4-EF47-939C-31A3CB224581}"/>
              </a:ext>
            </a:extLst>
          </p:cNvPr>
          <p:cNvPicPr>
            <a:picLocks noChangeAspect="1"/>
          </p:cNvPicPr>
          <p:nvPr/>
        </p:nvPicPr>
        <p:blipFill>
          <a:blip r:embed="rId2">
            <a:alphaModFix amt="17000"/>
          </a:blip>
          <a:stretch>
            <a:fillRect/>
          </a:stretch>
        </p:blipFill>
        <p:spPr>
          <a:xfrm>
            <a:off x="0" y="1"/>
            <a:ext cx="12192000" cy="6979920"/>
          </a:xfrm>
          <a:prstGeom prst="rect">
            <a:avLst/>
          </a:prstGeom>
        </p:spPr>
      </p:pic>
      <p:sp>
        <p:nvSpPr>
          <p:cNvPr id="6" name="Subtitle 2">
            <a:extLst>
              <a:ext uri="{FF2B5EF4-FFF2-40B4-BE49-F238E27FC236}">
                <a16:creationId xmlns:a16="http://schemas.microsoft.com/office/drawing/2014/main" id="{CB58B53A-E6EE-224D-94D4-78D5184FE59B}"/>
              </a:ext>
            </a:extLst>
          </p:cNvPr>
          <p:cNvSpPr txBox="1">
            <a:spLocks/>
          </p:cNvSpPr>
          <p:nvPr/>
        </p:nvSpPr>
        <p:spPr>
          <a:xfrm>
            <a:off x="156548" y="2972523"/>
            <a:ext cx="3655597" cy="18828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2 week average is not fair…</a:t>
            </a:r>
            <a:br>
              <a:rPr lang="en-US" dirty="0"/>
            </a:br>
            <a:r>
              <a:rPr lang="en-US" dirty="0"/>
              <a:t>Look at 80</a:t>
            </a:r>
            <a:r>
              <a:rPr lang="en-US" baseline="30000" dirty="0"/>
              <a:t>th</a:t>
            </a:r>
            <a:r>
              <a:rPr lang="en-US" dirty="0"/>
              <a:t> percentile or 10am – 2pm</a:t>
            </a:r>
          </a:p>
        </p:txBody>
      </p:sp>
      <p:pic>
        <p:nvPicPr>
          <p:cNvPr id="7" name="Picture 6">
            <a:extLst>
              <a:ext uri="{FF2B5EF4-FFF2-40B4-BE49-F238E27FC236}">
                <a16:creationId xmlns:a16="http://schemas.microsoft.com/office/drawing/2014/main" id="{12F21EC9-ACFC-FF43-8BC9-EF0E146A62E8}"/>
              </a:ext>
            </a:extLst>
          </p:cNvPr>
          <p:cNvPicPr>
            <a:picLocks noChangeAspect="1"/>
          </p:cNvPicPr>
          <p:nvPr/>
        </p:nvPicPr>
        <p:blipFill>
          <a:blip r:embed="rId3"/>
          <a:stretch>
            <a:fillRect/>
          </a:stretch>
        </p:blipFill>
        <p:spPr>
          <a:xfrm>
            <a:off x="4006379" y="3429000"/>
            <a:ext cx="7929520" cy="3466297"/>
          </a:xfrm>
          <a:prstGeom prst="rect">
            <a:avLst/>
          </a:prstGeom>
        </p:spPr>
      </p:pic>
      <p:pic>
        <p:nvPicPr>
          <p:cNvPr id="15" name="Picture 14">
            <a:extLst>
              <a:ext uri="{FF2B5EF4-FFF2-40B4-BE49-F238E27FC236}">
                <a16:creationId xmlns:a16="http://schemas.microsoft.com/office/drawing/2014/main" id="{68CF75B0-2E5F-E440-8712-442D25A24B21}"/>
              </a:ext>
            </a:extLst>
          </p:cNvPr>
          <p:cNvPicPr>
            <a:picLocks noChangeAspect="1"/>
          </p:cNvPicPr>
          <p:nvPr/>
        </p:nvPicPr>
        <p:blipFill>
          <a:blip r:embed="rId4"/>
          <a:stretch>
            <a:fillRect/>
          </a:stretch>
        </p:blipFill>
        <p:spPr>
          <a:xfrm>
            <a:off x="4006379" y="225525"/>
            <a:ext cx="7929520" cy="3303967"/>
          </a:xfrm>
          <a:prstGeom prst="rect">
            <a:avLst/>
          </a:prstGeom>
        </p:spPr>
      </p:pic>
      <p:sp>
        <p:nvSpPr>
          <p:cNvPr id="8" name="Subtitle 2">
            <a:extLst>
              <a:ext uri="{FF2B5EF4-FFF2-40B4-BE49-F238E27FC236}">
                <a16:creationId xmlns:a16="http://schemas.microsoft.com/office/drawing/2014/main" id="{21D17937-60AF-974A-8CEF-6A0569701945}"/>
              </a:ext>
            </a:extLst>
          </p:cNvPr>
          <p:cNvSpPr txBox="1">
            <a:spLocks/>
          </p:cNvSpPr>
          <p:nvPr/>
        </p:nvSpPr>
        <p:spPr>
          <a:xfrm>
            <a:off x="175391" y="1321601"/>
            <a:ext cx="3655597" cy="18828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For coordinators group:</a:t>
            </a:r>
          </a:p>
        </p:txBody>
      </p:sp>
    </p:spTree>
    <p:extLst>
      <p:ext uri="{BB962C8B-B14F-4D97-AF65-F5344CB8AC3E}">
        <p14:creationId xmlns:p14="http://schemas.microsoft.com/office/powerpoint/2010/main" val="2771763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8E9CE-31B4-EF47-939C-31A3CB224581}"/>
              </a:ext>
            </a:extLst>
          </p:cNvPr>
          <p:cNvPicPr>
            <a:picLocks noChangeAspect="1"/>
          </p:cNvPicPr>
          <p:nvPr/>
        </p:nvPicPr>
        <p:blipFill>
          <a:blip r:embed="rId2">
            <a:alphaModFix amt="17000"/>
          </a:blip>
          <a:stretch>
            <a:fillRect/>
          </a:stretch>
        </p:blipFill>
        <p:spPr>
          <a:xfrm>
            <a:off x="0" y="1"/>
            <a:ext cx="12192000" cy="6979920"/>
          </a:xfrm>
          <a:prstGeom prst="rect">
            <a:avLst/>
          </a:prstGeom>
        </p:spPr>
      </p:pic>
      <p:pic>
        <p:nvPicPr>
          <p:cNvPr id="6" name="Picture 5">
            <a:extLst>
              <a:ext uri="{FF2B5EF4-FFF2-40B4-BE49-F238E27FC236}">
                <a16:creationId xmlns:a16="http://schemas.microsoft.com/office/drawing/2014/main" id="{37987FDA-46A8-234A-8330-FC6238F30FC9}"/>
              </a:ext>
            </a:extLst>
          </p:cNvPr>
          <p:cNvPicPr>
            <a:picLocks noChangeAspect="1"/>
          </p:cNvPicPr>
          <p:nvPr/>
        </p:nvPicPr>
        <p:blipFill>
          <a:blip r:embed="rId3"/>
          <a:stretch>
            <a:fillRect/>
          </a:stretch>
        </p:blipFill>
        <p:spPr>
          <a:xfrm>
            <a:off x="1381125" y="0"/>
            <a:ext cx="9429750" cy="6858000"/>
          </a:xfrm>
          <a:prstGeom prst="rect">
            <a:avLst/>
          </a:prstGeom>
        </p:spPr>
      </p:pic>
      <p:sp>
        <p:nvSpPr>
          <p:cNvPr id="10" name="Subtitle 2">
            <a:extLst>
              <a:ext uri="{FF2B5EF4-FFF2-40B4-BE49-F238E27FC236}">
                <a16:creationId xmlns:a16="http://schemas.microsoft.com/office/drawing/2014/main" id="{1E677303-4B2F-444D-A036-2D6CDA5F0960}"/>
              </a:ext>
            </a:extLst>
          </p:cNvPr>
          <p:cNvSpPr txBox="1">
            <a:spLocks/>
          </p:cNvSpPr>
          <p:nvPr/>
        </p:nvSpPr>
        <p:spPr>
          <a:xfrm>
            <a:off x="2244010" y="90153"/>
            <a:ext cx="7994694" cy="1147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Measured over 2-4 weeks, pre-</a:t>
            </a:r>
            <a:r>
              <a:rPr lang="en-US" sz="1600" dirty="0" err="1"/>
              <a:t>covid</a:t>
            </a:r>
            <a:r>
              <a:rPr lang="en-US" sz="1600" dirty="0"/>
              <a:t> if possible. 75</a:t>
            </a:r>
            <a:r>
              <a:rPr lang="en-US" sz="1600" baseline="30000" dirty="0"/>
              <a:t>th</a:t>
            </a:r>
            <a:r>
              <a:rPr lang="en-US" sz="1600" dirty="0"/>
              <a:t> percentile highest values are plotted  (captures “what does it look like during business hours”)</a:t>
            </a:r>
          </a:p>
        </p:txBody>
      </p:sp>
      <p:sp>
        <p:nvSpPr>
          <p:cNvPr id="13" name="Subtitle 2">
            <a:extLst>
              <a:ext uri="{FF2B5EF4-FFF2-40B4-BE49-F238E27FC236}">
                <a16:creationId xmlns:a16="http://schemas.microsoft.com/office/drawing/2014/main" id="{F4BB628A-CE96-BD4E-B8C8-90CE8BAE669E}"/>
              </a:ext>
            </a:extLst>
          </p:cNvPr>
          <p:cNvSpPr txBox="1">
            <a:spLocks/>
          </p:cNvSpPr>
          <p:nvPr/>
        </p:nvSpPr>
        <p:spPr>
          <a:xfrm>
            <a:off x="9591809" y="6118815"/>
            <a:ext cx="969941" cy="280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t>&gt;140m</a:t>
            </a:r>
          </a:p>
        </p:txBody>
      </p:sp>
    </p:spTree>
    <p:extLst>
      <p:ext uri="{BB962C8B-B14F-4D97-AF65-F5344CB8AC3E}">
        <p14:creationId xmlns:p14="http://schemas.microsoft.com/office/powerpoint/2010/main" val="342004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12569</TotalTime>
  <Words>1473</Words>
  <Application>Microsoft Macintosh PowerPoint</Application>
  <PresentationFormat>Widescreen</PresentationFormat>
  <Paragraphs>137</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Hutko</dc:creator>
  <cp:lastModifiedBy>Alex Hutko</cp:lastModifiedBy>
  <cp:revision>258</cp:revision>
  <dcterms:created xsi:type="dcterms:W3CDTF">2021-03-12T17:55:43Z</dcterms:created>
  <dcterms:modified xsi:type="dcterms:W3CDTF">2021-03-26T22:51:40Z</dcterms:modified>
</cp:coreProperties>
</file>