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1"/>
  </p:notesMasterIdLst>
  <p:sldIdLst>
    <p:sldId id="267" r:id="rId2"/>
    <p:sldId id="280" r:id="rId3"/>
    <p:sldId id="256" r:id="rId4"/>
    <p:sldId id="257" r:id="rId5"/>
    <p:sldId id="268" r:id="rId6"/>
    <p:sldId id="269" r:id="rId7"/>
    <p:sldId id="292" r:id="rId8"/>
    <p:sldId id="258" r:id="rId9"/>
    <p:sldId id="259" r:id="rId10"/>
    <p:sldId id="260" r:id="rId11"/>
    <p:sldId id="261" r:id="rId12"/>
    <p:sldId id="262" r:id="rId13"/>
    <p:sldId id="263" r:id="rId14"/>
    <p:sldId id="271" r:id="rId15"/>
    <p:sldId id="287" r:id="rId16"/>
    <p:sldId id="278" r:id="rId17"/>
    <p:sldId id="288" r:id="rId18"/>
    <p:sldId id="279" r:id="rId19"/>
    <p:sldId id="265" r:id="rId20"/>
    <p:sldId id="266" r:id="rId21"/>
    <p:sldId id="291" r:id="rId22"/>
    <p:sldId id="290" r:id="rId23"/>
    <p:sldId id="282" r:id="rId24"/>
    <p:sldId id="283" r:id="rId25"/>
    <p:sldId id="276" r:id="rId26"/>
    <p:sldId id="285" r:id="rId27"/>
    <p:sldId id="272" r:id="rId28"/>
    <p:sldId id="274" r:id="rId29"/>
    <p:sldId id="289" r:id="rId30"/>
  </p:sldIdLst>
  <p:sldSz cx="9144000" cy="5143500" type="screen16x9"/>
  <p:notesSz cx="6858000" cy="9144000"/>
  <p:embeddedFontLst>
    <p:embeddedFont>
      <p:font typeface="Titillium Web" pitchFamily="2" charset="77"/>
      <p:regular r:id="rId32"/>
      <p:bold r:id="rId33"/>
      <p:italic r:id="rId34"/>
      <p:boldItalic r:id="rId35"/>
    </p:embeddedFont>
    <p:embeddedFont>
      <p:font typeface="Titillium Web ExtraLight" pitchFamily="2" charset="77"/>
      <p:regular r:id="rId36"/>
      <p:bold r:id="rId37"/>
      <p:italic r:id="rId38"/>
      <p:boldItalic r:id="rId39"/>
    </p:embeddedFont>
    <p:embeddedFont>
      <p:font typeface="Titillium Web Light" pitchFamily="2" charset="77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4" roundtripDataSignature="AMtx7mh+iLwuK9DpqPF+W/ZAmPY/Kux6x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69"/>
    <p:restoredTop sz="72989"/>
  </p:normalViewPr>
  <p:slideViewPr>
    <p:cSldViewPr snapToGrid="0">
      <p:cViewPr varScale="1">
        <p:scale>
          <a:sx n="108" d="100"/>
          <a:sy n="108" d="100"/>
        </p:scale>
        <p:origin x="432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seismo.ess.washington.edu/ahutko/STATION_METRIC_REPORTS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41072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We’ll color gradients</a:t>
            </a: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Timeseries for detailed view of raw values</a:t>
            </a: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Map view that looks similar to </a:t>
            </a:r>
            <a:r>
              <a:rPr lang="en-US" dirty="0" err="1"/>
              <a:t>MUSTANGular</a:t>
            </a:r>
            <a:r>
              <a:rPr lang="en-US" dirty="0"/>
              <a:t> because Kyla is the dev who made both.</a:t>
            </a: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" name="Google Shape;21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b="0" i="0" u="none" strike="noStrike" cap="none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- measurement upload counts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1100" b="0" i="0" u="none" strike="noStrike" cap="none" dirty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Is it within a range of two numbers or outside of the range.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lang="en-US" sz="1100" b="0" i="0" u="none" strike="noStrike" cap="none" dirty="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1100" b="0" i="0" u="none" strike="noStrike" cap="none" dirty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- raw measurements or stats of data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lang="en-US" sz="1100" b="0" i="0" u="none" strike="noStrike" cap="none" dirty="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1100" b="0" i="0" u="none" strike="noStrike" cap="none" dirty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- Granularity of time windows can be minutes/hours/days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" name="Google Shape;21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b="0" i="0" u="none" strike="noStrike" cap="none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This is what we just set up and if you want to add additional alarms</a:t>
            </a:r>
            <a:endParaRPr lang="en-US" sz="1100" b="0" i="0" u="none" strike="noStrike" cap="none" dirty="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lang="en-US" sz="1100" b="0" i="0" u="none" strike="noStrike" cap="none" dirty="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  <p:extLst>
      <p:ext uri="{BB962C8B-B14F-4D97-AF65-F5344CB8AC3E}">
        <p14:creationId xmlns:p14="http://schemas.microsoft.com/office/powerpoint/2010/main" val="28450518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" name="Google Shape;21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100" b="0" i="0" u="none" strike="noStrike" cap="none" dirty="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  <p:extLst>
      <p:ext uri="{BB962C8B-B14F-4D97-AF65-F5344CB8AC3E}">
        <p14:creationId xmlns:p14="http://schemas.microsoft.com/office/powerpoint/2010/main" val="21258621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" name="Google Shape;21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Tx/>
              <a:buChar char="-"/>
            </a:pPr>
            <a:r>
              <a:rPr lang="en-US" sz="1100" b="0" i="0" u="none" strike="noStrike" cap="none" dirty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Here is an overview of what was just set up.  You see:</a:t>
            </a:r>
            <a:br>
              <a:rPr lang="en-US" sz="1100" b="0" i="0" u="none" strike="noStrike" cap="none" dirty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endParaRPr lang="en-US" sz="1100" b="0" i="0" u="none" strike="noStrike" cap="none" dirty="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Tx/>
              <a:buChar char="-"/>
            </a:pPr>
            <a:r>
              <a:rPr lang="en-US" sz="1100" b="0" i="0" u="none" strike="noStrike" cap="none" dirty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Some are now out of alarm with the time stamp.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Tx/>
              <a:buChar char="-"/>
            </a:pPr>
            <a:endParaRPr lang="en-US" sz="1100" b="0" i="0" u="none" strike="noStrike" cap="none" dirty="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Tx/>
              <a:buChar char="-"/>
            </a:pPr>
            <a:r>
              <a:rPr lang="en-US" sz="1100" b="0" i="0" u="none" strike="noStrike" cap="none" dirty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Some have never gone into alarm.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Tx/>
              <a:buChar char="-"/>
            </a:pPr>
            <a:endParaRPr lang="en-US" sz="1100" b="0" i="0" u="none" strike="noStrike" cap="none" dirty="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Tx/>
              <a:buChar char="-"/>
              <a:tabLst/>
              <a:defRPr/>
            </a:pPr>
            <a:r>
              <a:rPr lang="en-US" sz="1100" b="0" i="0" u="none" strike="noStrike" cap="none" dirty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Some are in alarm and it shows the number of channels breaching the thresholds.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Tx/>
              <a:buChar char="-"/>
            </a:pPr>
            <a:endParaRPr lang="en-US" sz="1100" b="0" i="0" u="none" strike="noStrike" cap="none" dirty="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  <p:extLst>
      <p:ext uri="{BB962C8B-B14F-4D97-AF65-F5344CB8AC3E}">
        <p14:creationId xmlns:p14="http://schemas.microsoft.com/office/powerpoint/2010/main" val="6492639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" name="Google Shape;21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b="0" i="0" u="none" strike="noStrike" cap="none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Email includes all the alarm information including newly breaching channels, as well all breaching channels.</a:t>
            </a:r>
            <a:endParaRPr lang="en-US" sz="1100" b="0" i="0" u="none" strike="noStrike" cap="none" dirty="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Tx/>
              <a:buChar char="-"/>
            </a:pPr>
            <a:endParaRPr lang="en-US" sz="1100" b="0" i="0" u="none" strike="noStrike" cap="none" dirty="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Tx/>
              <a:buChar char="-"/>
            </a:pPr>
            <a:r>
              <a:rPr lang="en-US" sz="1100" b="0" i="0" u="none" strike="noStrike" cap="none" dirty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Can also use as a monitor on metric uploads </a:t>
            </a:r>
            <a:r>
              <a:rPr lang="en-US" sz="1100" b="0" i="0" u="none" strike="noStrike" cap="none" dirty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Wingdings" pitchFamily="2" charset="2"/>
              </a:rPr>
              <a:t> tell you if a machine is down or out of memory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Tx/>
              <a:buChar char="-"/>
            </a:pPr>
            <a:endParaRPr lang="en-US" sz="1100" b="0" i="0" u="none" strike="noStrike" cap="none" dirty="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  <p:extLst>
      <p:ext uri="{BB962C8B-B14F-4D97-AF65-F5344CB8AC3E}">
        <p14:creationId xmlns:p14="http://schemas.microsoft.com/office/powerpoint/2010/main" val="38626058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" name="Google Shape;21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b="0" i="0" u="none" strike="noStrike" cap="none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Shifting gears on use cases of the database.</a:t>
            </a:r>
            <a:endParaRPr lang="en-US" sz="1100" b="0" i="0" u="none" strike="noStrike" cap="none" dirty="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  <p:extLst>
      <p:ext uri="{BB962C8B-B14F-4D97-AF65-F5344CB8AC3E}">
        <p14:creationId xmlns:p14="http://schemas.microsoft.com/office/powerpoint/2010/main" val="3475493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" name="Google Shape;22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Strong motion station at an elementary school.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Here’s my conclusion.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443930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16407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" name="Google Shape;22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 dirty="0">
                <a:solidFill>
                  <a:schemeClr val="hlink"/>
                </a:solidFill>
                <a:hlinkClick r:id="rId3"/>
              </a:rPr>
              <a:t>https://seismo.ess.washington.edu/ahutko/STATION_METRIC_REPORTS/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br>
              <a:rPr lang="en" dirty="0"/>
            </a:br>
            <a:r>
              <a:rPr lang="en" dirty="0"/>
              <a:t>Only PNSN &amp; </a:t>
            </a:r>
            <a:r>
              <a:rPr lang="en" dirty="0" err="1"/>
              <a:t>ShakeAlert</a:t>
            </a:r>
            <a:r>
              <a:rPr lang="en" dirty="0"/>
              <a:t> stations are being sniffed for latency &amp; gap info</a:t>
            </a:r>
            <a:r>
              <a:rPr lang="en-US" dirty="0"/>
              <a:t>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/>
              <a:t>These Station Metric Reports have &gt;40k measurements shown.  Red dashed lines show the median value at the 95th percentile worst station in the PNSN for the shown metric aka typical values for a “bad” station.  Colored numbers show % of time measurements exceed the red dashed line…. I.e. % of time it is really bad for that metric.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25261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This is about 100 PNSN strong motion stations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Colors and symbols are indoor/outdoor, fire station/school </a:t>
            </a:r>
            <a:r>
              <a:rPr lang="en-US" dirty="0" err="1"/>
              <a:t>etc</a:t>
            </a: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Distance to road is the distance to not-slow traffic.  Not speed bumps and roundabouts and stop signs.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75th percentile highest values are plotted which captures “what does it look like during business hours”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94285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75th percentile highest values are plotted which captures “what does it look like during business hours”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925510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51895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4785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45406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182756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Two part talk: database then data mining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18197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/>
              <a:t>SQUAC is our Metrics database effort.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/>
              <a:t>We’ve been working on it for over 3 years with lots of lessons learned.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/>
              <a:t>Well documented wiki pages with examples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/>
              <a:t>Not too dissimilar from MUSTANG but tuned for PNSN as an ANSS RSN (often SMAs) and </a:t>
            </a:r>
            <a:r>
              <a:rPr lang="en" dirty="0" err="1"/>
              <a:t>ShakeAlert</a:t>
            </a:r>
            <a:r>
              <a:rPr lang="en" dirty="0"/>
              <a:t> partner.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/>
              <a:t>There are many overlapping needs, but still some differences.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Now that we’ve done it, appreciate how much effort goes behind MUSTANG/DQA.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/>
              <a:t>Waveform based thing many are familiar with like power, but those don’t capture “bumps” well.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/>
              <a:t>-16 full time CPUs @PNSN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/>
              <a:t>-power from IRIS MUSTANG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/>
              <a:t>-latency/gaps sniffed at 4 </a:t>
            </a:r>
            <a:r>
              <a:rPr lang="en" dirty="0" err="1"/>
              <a:t>ShakeAlert</a:t>
            </a:r>
            <a:r>
              <a:rPr lang="en" dirty="0"/>
              <a:t> centers on dev machines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/>
              <a:t>-Caltech and Berkeley are contributing trigger counts for different algorithms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3611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/>
              <a:t>We tried hosting the database on a local machine, and it was just terrible performance.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" dirty="0"/>
              <a:t>-16 full time CPUs @PNSN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/>
              <a:t>We’ll soon be calculating in the cloud.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7117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Can plot raw measurements or any of a dozen statistics.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68322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Can plot raw measurements or any of a dozen statistics.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" name="Google Shape;19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“</a:t>
            </a:r>
            <a:r>
              <a:rPr lang="en" b="1"/>
              <a:t>agg</a:t>
            </a:r>
            <a:r>
              <a:rPr lang="en"/>
              <a:t>” is the count of metrics that are failing the user-defined thresholds.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rgbClr val="465573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ctrTitle"/>
          </p:nvPr>
        </p:nvSpPr>
        <p:spPr>
          <a:xfrm>
            <a:off x="448270" y="668942"/>
            <a:ext cx="77724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subTitle" idx="1"/>
          </p:nvPr>
        </p:nvSpPr>
        <p:spPr>
          <a:xfrm>
            <a:off x="448270" y="1585135"/>
            <a:ext cx="77724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E86B6"/>
              </a:buClr>
              <a:buSzPts val="1800"/>
              <a:buNone/>
              <a:defRPr sz="1800">
                <a:solidFill>
                  <a:srgbClr val="6E86B6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E86B6"/>
              </a:buClr>
              <a:buSzPts val="1800"/>
              <a:buNone/>
              <a:defRPr sz="1800">
                <a:solidFill>
                  <a:srgbClr val="6E86B6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E86B6"/>
              </a:buClr>
              <a:buSzPts val="1800"/>
              <a:buNone/>
              <a:defRPr sz="1800">
                <a:solidFill>
                  <a:srgbClr val="6E86B6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E86B6"/>
              </a:buClr>
              <a:buSzPts val="1800"/>
              <a:buNone/>
              <a:defRPr sz="1800">
                <a:solidFill>
                  <a:srgbClr val="6E86B6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E86B6"/>
              </a:buClr>
              <a:buSzPts val="1800"/>
              <a:buNone/>
              <a:defRPr sz="1800">
                <a:solidFill>
                  <a:srgbClr val="6E86B6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E86B6"/>
              </a:buClr>
              <a:buSzPts val="1800"/>
              <a:buNone/>
              <a:defRPr sz="1800">
                <a:solidFill>
                  <a:srgbClr val="6E86B6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E86B6"/>
              </a:buClr>
              <a:buSzPts val="1800"/>
              <a:buNone/>
              <a:defRPr sz="1800">
                <a:solidFill>
                  <a:srgbClr val="6E86B6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E86B6"/>
              </a:buClr>
              <a:buSzPts val="1800"/>
              <a:buNone/>
              <a:defRPr sz="1800">
                <a:solidFill>
                  <a:srgbClr val="6E86B6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E86B6"/>
              </a:buClr>
              <a:buSzPts val="1800"/>
              <a:buNone/>
              <a:defRPr sz="1800">
                <a:solidFill>
                  <a:srgbClr val="6E86B6"/>
                </a:solidFill>
              </a:defRPr>
            </a:lvl9pPr>
          </a:lstStyle>
          <a:p>
            <a:endParaRPr/>
          </a:p>
        </p:txBody>
      </p:sp>
      <p:grpSp>
        <p:nvGrpSpPr>
          <p:cNvPr id="12" name="Google Shape;12;p13"/>
          <p:cNvGrpSpPr/>
          <p:nvPr/>
        </p:nvGrpSpPr>
        <p:grpSpPr>
          <a:xfrm>
            <a:off x="28550" y="2196764"/>
            <a:ext cx="9094048" cy="2946825"/>
            <a:chOff x="28544" y="3514688"/>
            <a:chExt cx="9094048" cy="1628800"/>
          </a:xfrm>
        </p:grpSpPr>
        <p:sp>
          <p:nvSpPr>
            <p:cNvPr id="13" name="Google Shape;13;p13"/>
            <p:cNvSpPr/>
            <p:nvPr/>
          </p:nvSpPr>
          <p:spPr>
            <a:xfrm>
              <a:off x="300032" y="4491616"/>
              <a:ext cx="228608" cy="651872"/>
            </a:xfrm>
            <a:custGeom>
              <a:avLst/>
              <a:gdLst/>
              <a:ahLst/>
              <a:cxnLst/>
              <a:rect l="l" t="t" r="r" b="b"/>
              <a:pathLst>
                <a:path w="7144" h="20371" extrusionOk="0">
                  <a:moveTo>
                    <a:pt x="0" y="0"/>
                  </a:moveTo>
                  <a:lnTo>
                    <a:pt x="0" y="20371"/>
                  </a:lnTo>
                  <a:lnTo>
                    <a:pt x="7144" y="20371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13"/>
            <p:cNvSpPr/>
            <p:nvPr/>
          </p:nvSpPr>
          <p:spPr>
            <a:xfrm>
              <a:off x="28544" y="4220160"/>
              <a:ext cx="228640" cy="923328"/>
            </a:xfrm>
            <a:custGeom>
              <a:avLst/>
              <a:gdLst/>
              <a:ahLst/>
              <a:cxnLst/>
              <a:rect l="l" t="t" r="r" b="b"/>
              <a:pathLst>
                <a:path w="7145" h="28854" extrusionOk="0">
                  <a:moveTo>
                    <a:pt x="1" y="0"/>
                  </a:moveTo>
                  <a:lnTo>
                    <a:pt x="1" y="28854"/>
                  </a:lnTo>
                  <a:lnTo>
                    <a:pt x="7145" y="28854"/>
                  </a:lnTo>
                  <a:lnTo>
                    <a:pt x="7145" y="0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13"/>
            <p:cNvSpPr/>
            <p:nvPr/>
          </p:nvSpPr>
          <p:spPr>
            <a:xfrm>
              <a:off x="576832" y="3939744"/>
              <a:ext cx="230432" cy="1203744"/>
            </a:xfrm>
            <a:custGeom>
              <a:avLst/>
              <a:gdLst/>
              <a:ahLst/>
              <a:cxnLst/>
              <a:rect l="l" t="t" r="r" b="b"/>
              <a:pathLst>
                <a:path w="7201" h="37617" extrusionOk="0">
                  <a:moveTo>
                    <a:pt x="1" y="1"/>
                  </a:moveTo>
                  <a:lnTo>
                    <a:pt x="1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13"/>
            <p:cNvSpPr/>
            <p:nvPr/>
          </p:nvSpPr>
          <p:spPr>
            <a:xfrm>
              <a:off x="853664" y="4120128"/>
              <a:ext cx="230400" cy="1023360"/>
            </a:xfrm>
            <a:custGeom>
              <a:avLst/>
              <a:gdLst/>
              <a:ahLst/>
              <a:cxnLst/>
              <a:rect l="l" t="t" r="r" b="b"/>
              <a:pathLst>
                <a:path w="7200" h="31980" extrusionOk="0">
                  <a:moveTo>
                    <a:pt x="0" y="1"/>
                  </a:moveTo>
                  <a:lnTo>
                    <a:pt x="0" y="31980"/>
                  </a:lnTo>
                  <a:lnTo>
                    <a:pt x="7200" y="3198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13"/>
            <p:cNvSpPr/>
            <p:nvPr/>
          </p:nvSpPr>
          <p:spPr>
            <a:xfrm>
              <a:off x="1130496" y="4627328"/>
              <a:ext cx="230400" cy="516160"/>
            </a:xfrm>
            <a:custGeom>
              <a:avLst/>
              <a:gdLst/>
              <a:ahLst/>
              <a:cxnLst/>
              <a:rect l="l" t="t" r="r" b="b"/>
              <a:pathLst>
                <a:path w="7200" h="16130" extrusionOk="0">
                  <a:moveTo>
                    <a:pt x="0" y="1"/>
                  </a:moveTo>
                  <a:lnTo>
                    <a:pt x="0" y="16130"/>
                  </a:lnTo>
                  <a:lnTo>
                    <a:pt x="7200" y="1613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13"/>
            <p:cNvSpPr/>
            <p:nvPr/>
          </p:nvSpPr>
          <p:spPr>
            <a:xfrm>
              <a:off x="1409088" y="3821888"/>
              <a:ext cx="228640" cy="1321600"/>
            </a:xfrm>
            <a:custGeom>
              <a:avLst/>
              <a:gdLst/>
              <a:ahLst/>
              <a:cxnLst/>
              <a:rect l="l" t="t" r="r" b="b"/>
              <a:pathLst>
                <a:path w="7145" h="41300" extrusionOk="0">
                  <a:moveTo>
                    <a:pt x="1" y="0"/>
                  </a:moveTo>
                  <a:lnTo>
                    <a:pt x="1" y="41300"/>
                  </a:lnTo>
                  <a:lnTo>
                    <a:pt x="7144" y="41300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13"/>
            <p:cNvSpPr/>
            <p:nvPr/>
          </p:nvSpPr>
          <p:spPr>
            <a:xfrm>
              <a:off x="1685920" y="4175488"/>
              <a:ext cx="230400" cy="968000"/>
            </a:xfrm>
            <a:custGeom>
              <a:avLst/>
              <a:gdLst/>
              <a:ahLst/>
              <a:cxnLst/>
              <a:rect l="l" t="t" r="r" b="b"/>
              <a:pathLst>
                <a:path w="7200" h="30250" extrusionOk="0">
                  <a:moveTo>
                    <a:pt x="0" y="1"/>
                  </a:moveTo>
                  <a:lnTo>
                    <a:pt x="0" y="30250"/>
                  </a:lnTo>
                  <a:lnTo>
                    <a:pt x="7200" y="3025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13"/>
            <p:cNvSpPr/>
            <p:nvPr/>
          </p:nvSpPr>
          <p:spPr>
            <a:xfrm>
              <a:off x="1962720" y="3939744"/>
              <a:ext cx="230432" cy="1203744"/>
            </a:xfrm>
            <a:custGeom>
              <a:avLst/>
              <a:gdLst/>
              <a:ahLst/>
              <a:cxnLst/>
              <a:rect l="l" t="t" r="r" b="b"/>
              <a:pathLst>
                <a:path w="7201" h="37617" extrusionOk="0">
                  <a:moveTo>
                    <a:pt x="1" y="1"/>
                  </a:moveTo>
                  <a:lnTo>
                    <a:pt x="1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13"/>
            <p:cNvSpPr/>
            <p:nvPr/>
          </p:nvSpPr>
          <p:spPr>
            <a:xfrm>
              <a:off x="2239552" y="4355872"/>
              <a:ext cx="230400" cy="787616"/>
            </a:xfrm>
            <a:custGeom>
              <a:avLst/>
              <a:gdLst/>
              <a:ahLst/>
              <a:cxnLst/>
              <a:rect l="l" t="t" r="r" b="b"/>
              <a:pathLst>
                <a:path w="7200" h="24613" extrusionOk="0">
                  <a:moveTo>
                    <a:pt x="0" y="1"/>
                  </a:moveTo>
                  <a:lnTo>
                    <a:pt x="0" y="24613"/>
                  </a:lnTo>
                  <a:lnTo>
                    <a:pt x="7200" y="24613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13"/>
            <p:cNvSpPr/>
            <p:nvPr/>
          </p:nvSpPr>
          <p:spPr>
            <a:xfrm>
              <a:off x="2516384" y="3821888"/>
              <a:ext cx="230400" cy="1321600"/>
            </a:xfrm>
            <a:custGeom>
              <a:avLst/>
              <a:gdLst/>
              <a:ahLst/>
              <a:cxnLst/>
              <a:rect l="l" t="t" r="r" b="b"/>
              <a:pathLst>
                <a:path w="7200" h="41300" extrusionOk="0">
                  <a:moveTo>
                    <a:pt x="0" y="0"/>
                  </a:moveTo>
                  <a:lnTo>
                    <a:pt x="0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13"/>
            <p:cNvSpPr/>
            <p:nvPr/>
          </p:nvSpPr>
          <p:spPr>
            <a:xfrm>
              <a:off x="2794976" y="4175488"/>
              <a:ext cx="228640" cy="968000"/>
            </a:xfrm>
            <a:custGeom>
              <a:avLst/>
              <a:gdLst/>
              <a:ahLst/>
              <a:cxnLst/>
              <a:rect l="l" t="t" r="r" b="b"/>
              <a:pathLst>
                <a:path w="7145" h="30250" extrusionOk="0">
                  <a:moveTo>
                    <a:pt x="1" y="1"/>
                  </a:moveTo>
                  <a:lnTo>
                    <a:pt x="1" y="30250"/>
                  </a:lnTo>
                  <a:lnTo>
                    <a:pt x="7144" y="30250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13"/>
            <p:cNvSpPr/>
            <p:nvPr/>
          </p:nvSpPr>
          <p:spPr>
            <a:xfrm>
              <a:off x="3071808" y="3659360"/>
              <a:ext cx="230400" cy="1484128"/>
            </a:xfrm>
            <a:custGeom>
              <a:avLst/>
              <a:gdLst/>
              <a:ahLst/>
              <a:cxnLst/>
              <a:rect l="l" t="t" r="r" b="b"/>
              <a:pathLst>
                <a:path w="7200" h="46379" extrusionOk="0">
                  <a:moveTo>
                    <a:pt x="0" y="1"/>
                  </a:moveTo>
                  <a:lnTo>
                    <a:pt x="0" y="46379"/>
                  </a:lnTo>
                  <a:lnTo>
                    <a:pt x="7200" y="46379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13"/>
            <p:cNvSpPr/>
            <p:nvPr/>
          </p:nvSpPr>
          <p:spPr>
            <a:xfrm>
              <a:off x="3348608" y="3821888"/>
              <a:ext cx="230432" cy="1321600"/>
            </a:xfrm>
            <a:custGeom>
              <a:avLst/>
              <a:gdLst/>
              <a:ahLst/>
              <a:cxnLst/>
              <a:rect l="l" t="t" r="r" b="b"/>
              <a:pathLst>
                <a:path w="7201" h="41300" extrusionOk="0">
                  <a:moveTo>
                    <a:pt x="1" y="0"/>
                  </a:moveTo>
                  <a:lnTo>
                    <a:pt x="1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13"/>
            <p:cNvSpPr/>
            <p:nvPr/>
          </p:nvSpPr>
          <p:spPr>
            <a:xfrm>
              <a:off x="3625440" y="4220160"/>
              <a:ext cx="230400" cy="923328"/>
            </a:xfrm>
            <a:custGeom>
              <a:avLst/>
              <a:gdLst/>
              <a:ahLst/>
              <a:cxnLst/>
              <a:rect l="l" t="t" r="r" b="b"/>
              <a:pathLst>
                <a:path w="7200" h="28854" extrusionOk="0">
                  <a:moveTo>
                    <a:pt x="0" y="0"/>
                  </a:moveTo>
                  <a:lnTo>
                    <a:pt x="0" y="28854"/>
                  </a:lnTo>
                  <a:lnTo>
                    <a:pt x="7200" y="28854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13"/>
            <p:cNvSpPr/>
            <p:nvPr/>
          </p:nvSpPr>
          <p:spPr>
            <a:xfrm>
              <a:off x="3904032" y="4491616"/>
              <a:ext cx="228640" cy="651872"/>
            </a:xfrm>
            <a:custGeom>
              <a:avLst/>
              <a:gdLst/>
              <a:ahLst/>
              <a:cxnLst/>
              <a:rect l="l" t="t" r="r" b="b"/>
              <a:pathLst>
                <a:path w="7145" h="20371" extrusionOk="0">
                  <a:moveTo>
                    <a:pt x="1" y="0"/>
                  </a:moveTo>
                  <a:lnTo>
                    <a:pt x="1" y="20371"/>
                  </a:lnTo>
                  <a:lnTo>
                    <a:pt x="7145" y="20371"/>
                  </a:lnTo>
                  <a:lnTo>
                    <a:pt x="7145" y="0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13"/>
            <p:cNvSpPr/>
            <p:nvPr/>
          </p:nvSpPr>
          <p:spPr>
            <a:xfrm>
              <a:off x="4180864" y="4284448"/>
              <a:ext cx="230432" cy="859040"/>
            </a:xfrm>
            <a:custGeom>
              <a:avLst/>
              <a:gdLst/>
              <a:ahLst/>
              <a:cxnLst/>
              <a:rect l="l" t="t" r="r" b="b"/>
              <a:pathLst>
                <a:path w="7201" h="26845" extrusionOk="0">
                  <a:moveTo>
                    <a:pt x="0" y="0"/>
                  </a:moveTo>
                  <a:lnTo>
                    <a:pt x="0" y="26845"/>
                  </a:lnTo>
                  <a:lnTo>
                    <a:pt x="7200" y="26845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13"/>
            <p:cNvSpPr/>
            <p:nvPr/>
          </p:nvSpPr>
          <p:spPr>
            <a:xfrm>
              <a:off x="4457696" y="4004032"/>
              <a:ext cx="230400" cy="1139456"/>
            </a:xfrm>
            <a:custGeom>
              <a:avLst/>
              <a:gdLst/>
              <a:ahLst/>
              <a:cxnLst/>
              <a:rect l="l" t="t" r="r" b="b"/>
              <a:pathLst>
                <a:path w="7200" h="35608" extrusionOk="0">
                  <a:moveTo>
                    <a:pt x="0" y="1"/>
                  </a:moveTo>
                  <a:lnTo>
                    <a:pt x="0" y="35608"/>
                  </a:lnTo>
                  <a:lnTo>
                    <a:pt x="7200" y="35608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13"/>
            <p:cNvSpPr/>
            <p:nvPr/>
          </p:nvSpPr>
          <p:spPr>
            <a:xfrm>
              <a:off x="4734496" y="3821888"/>
              <a:ext cx="230432" cy="1321600"/>
            </a:xfrm>
            <a:custGeom>
              <a:avLst/>
              <a:gdLst/>
              <a:ahLst/>
              <a:cxnLst/>
              <a:rect l="l" t="t" r="r" b="b"/>
              <a:pathLst>
                <a:path w="7201" h="41300" extrusionOk="0">
                  <a:moveTo>
                    <a:pt x="1" y="0"/>
                  </a:moveTo>
                  <a:lnTo>
                    <a:pt x="1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13"/>
            <p:cNvSpPr/>
            <p:nvPr/>
          </p:nvSpPr>
          <p:spPr>
            <a:xfrm>
              <a:off x="5011328" y="3514688"/>
              <a:ext cx="230400" cy="1628800"/>
            </a:xfrm>
            <a:custGeom>
              <a:avLst/>
              <a:gdLst/>
              <a:ahLst/>
              <a:cxnLst/>
              <a:rect l="l" t="t" r="r" b="b"/>
              <a:pathLst>
                <a:path w="7200" h="50900" extrusionOk="0">
                  <a:moveTo>
                    <a:pt x="0" y="1"/>
                  </a:moveTo>
                  <a:lnTo>
                    <a:pt x="0" y="50900"/>
                  </a:lnTo>
                  <a:lnTo>
                    <a:pt x="7200" y="5090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13"/>
            <p:cNvSpPr/>
            <p:nvPr/>
          </p:nvSpPr>
          <p:spPr>
            <a:xfrm>
              <a:off x="5289920" y="3939744"/>
              <a:ext cx="228640" cy="1203744"/>
            </a:xfrm>
            <a:custGeom>
              <a:avLst/>
              <a:gdLst/>
              <a:ahLst/>
              <a:cxnLst/>
              <a:rect l="l" t="t" r="r" b="b"/>
              <a:pathLst>
                <a:path w="7145" h="37617" extrusionOk="0">
                  <a:moveTo>
                    <a:pt x="1" y="1"/>
                  </a:moveTo>
                  <a:lnTo>
                    <a:pt x="1" y="37617"/>
                  </a:lnTo>
                  <a:lnTo>
                    <a:pt x="7145" y="37617"/>
                  </a:lnTo>
                  <a:lnTo>
                    <a:pt x="7145" y="1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13"/>
            <p:cNvSpPr/>
            <p:nvPr/>
          </p:nvSpPr>
          <p:spPr>
            <a:xfrm>
              <a:off x="5566752" y="3704000"/>
              <a:ext cx="230432" cy="1439488"/>
            </a:xfrm>
            <a:custGeom>
              <a:avLst/>
              <a:gdLst/>
              <a:ahLst/>
              <a:cxnLst/>
              <a:rect l="l" t="t" r="r" b="b"/>
              <a:pathLst>
                <a:path w="7201" h="44984" extrusionOk="0">
                  <a:moveTo>
                    <a:pt x="0" y="1"/>
                  </a:moveTo>
                  <a:lnTo>
                    <a:pt x="0" y="44984"/>
                  </a:lnTo>
                  <a:lnTo>
                    <a:pt x="7200" y="44984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13"/>
            <p:cNvSpPr/>
            <p:nvPr/>
          </p:nvSpPr>
          <p:spPr>
            <a:xfrm>
              <a:off x="5843584" y="3821888"/>
              <a:ext cx="230400" cy="1321600"/>
            </a:xfrm>
            <a:custGeom>
              <a:avLst/>
              <a:gdLst/>
              <a:ahLst/>
              <a:cxnLst/>
              <a:rect l="l" t="t" r="r" b="b"/>
              <a:pathLst>
                <a:path w="7200" h="41300" extrusionOk="0">
                  <a:moveTo>
                    <a:pt x="0" y="0"/>
                  </a:moveTo>
                  <a:lnTo>
                    <a:pt x="0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13"/>
            <p:cNvSpPr/>
            <p:nvPr/>
          </p:nvSpPr>
          <p:spPr>
            <a:xfrm>
              <a:off x="6120384" y="4329088"/>
              <a:ext cx="230432" cy="814400"/>
            </a:xfrm>
            <a:custGeom>
              <a:avLst/>
              <a:gdLst/>
              <a:ahLst/>
              <a:cxnLst/>
              <a:rect l="l" t="t" r="r" b="b"/>
              <a:pathLst>
                <a:path w="7201" h="25450" extrusionOk="0">
                  <a:moveTo>
                    <a:pt x="1" y="0"/>
                  </a:moveTo>
                  <a:lnTo>
                    <a:pt x="1" y="25450"/>
                  </a:lnTo>
                  <a:lnTo>
                    <a:pt x="7200" y="2545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13"/>
            <p:cNvSpPr/>
            <p:nvPr/>
          </p:nvSpPr>
          <p:spPr>
            <a:xfrm>
              <a:off x="6399008" y="4120128"/>
              <a:ext cx="228608" cy="1023360"/>
            </a:xfrm>
            <a:custGeom>
              <a:avLst/>
              <a:gdLst/>
              <a:ahLst/>
              <a:cxnLst/>
              <a:rect l="l" t="t" r="r" b="b"/>
              <a:pathLst>
                <a:path w="7144" h="31980" extrusionOk="0">
                  <a:moveTo>
                    <a:pt x="0" y="1"/>
                  </a:moveTo>
                  <a:lnTo>
                    <a:pt x="0" y="31980"/>
                  </a:lnTo>
                  <a:lnTo>
                    <a:pt x="7144" y="31980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13"/>
            <p:cNvSpPr/>
            <p:nvPr/>
          </p:nvSpPr>
          <p:spPr>
            <a:xfrm>
              <a:off x="6675808" y="4538048"/>
              <a:ext cx="230432" cy="605440"/>
            </a:xfrm>
            <a:custGeom>
              <a:avLst/>
              <a:gdLst/>
              <a:ahLst/>
              <a:cxnLst/>
              <a:rect l="l" t="t" r="r" b="b"/>
              <a:pathLst>
                <a:path w="7201" h="18920" extrusionOk="0">
                  <a:moveTo>
                    <a:pt x="1" y="0"/>
                  </a:moveTo>
                  <a:lnTo>
                    <a:pt x="1" y="18920"/>
                  </a:lnTo>
                  <a:lnTo>
                    <a:pt x="7200" y="1892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13"/>
            <p:cNvSpPr/>
            <p:nvPr/>
          </p:nvSpPr>
          <p:spPr>
            <a:xfrm>
              <a:off x="6952640" y="3939744"/>
              <a:ext cx="230432" cy="1203744"/>
            </a:xfrm>
            <a:custGeom>
              <a:avLst/>
              <a:gdLst/>
              <a:ahLst/>
              <a:cxnLst/>
              <a:rect l="l" t="t" r="r" b="b"/>
              <a:pathLst>
                <a:path w="7201" h="37617" extrusionOk="0">
                  <a:moveTo>
                    <a:pt x="0" y="1"/>
                  </a:moveTo>
                  <a:lnTo>
                    <a:pt x="0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13"/>
            <p:cNvSpPr/>
            <p:nvPr/>
          </p:nvSpPr>
          <p:spPr>
            <a:xfrm>
              <a:off x="7229472" y="4220160"/>
              <a:ext cx="230400" cy="923328"/>
            </a:xfrm>
            <a:custGeom>
              <a:avLst/>
              <a:gdLst/>
              <a:ahLst/>
              <a:cxnLst/>
              <a:rect l="l" t="t" r="r" b="b"/>
              <a:pathLst>
                <a:path w="7200" h="28854" extrusionOk="0">
                  <a:moveTo>
                    <a:pt x="0" y="0"/>
                  </a:moveTo>
                  <a:lnTo>
                    <a:pt x="0" y="28854"/>
                  </a:lnTo>
                  <a:lnTo>
                    <a:pt x="7200" y="28854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13"/>
            <p:cNvSpPr/>
            <p:nvPr/>
          </p:nvSpPr>
          <p:spPr>
            <a:xfrm>
              <a:off x="7506272" y="3768288"/>
              <a:ext cx="230432" cy="1375200"/>
            </a:xfrm>
            <a:custGeom>
              <a:avLst/>
              <a:gdLst/>
              <a:ahLst/>
              <a:cxnLst/>
              <a:rect l="l" t="t" r="r" b="b"/>
              <a:pathLst>
                <a:path w="7201" h="42975" extrusionOk="0">
                  <a:moveTo>
                    <a:pt x="1" y="1"/>
                  </a:moveTo>
                  <a:lnTo>
                    <a:pt x="1" y="42975"/>
                  </a:lnTo>
                  <a:lnTo>
                    <a:pt x="7200" y="42975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13"/>
            <p:cNvSpPr/>
            <p:nvPr/>
          </p:nvSpPr>
          <p:spPr>
            <a:xfrm>
              <a:off x="7784896" y="4004032"/>
              <a:ext cx="228608" cy="1139456"/>
            </a:xfrm>
            <a:custGeom>
              <a:avLst/>
              <a:gdLst/>
              <a:ahLst/>
              <a:cxnLst/>
              <a:rect l="l" t="t" r="r" b="b"/>
              <a:pathLst>
                <a:path w="7144" h="35608" extrusionOk="0">
                  <a:moveTo>
                    <a:pt x="0" y="1"/>
                  </a:moveTo>
                  <a:lnTo>
                    <a:pt x="0" y="35608"/>
                  </a:lnTo>
                  <a:lnTo>
                    <a:pt x="7144" y="35608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13"/>
            <p:cNvSpPr/>
            <p:nvPr/>
          </p:nvSpPr>
          <p:spPr>
            <a:xfrm>
              <a:off x="8061696" y="3596864"/>
              <a:ext cx="230432" cy="1546624"/>
            </a:xfrm>
            <a:custGeom>
              <a:avLst/>
              <a:gdLst/>
              <a:ahLst/>
              <a:cxnLst/>
              <a:rect l="l" t="t" r="r" b="b"/>
              <a:pathLst>
                <a:path w="7201" h="48332" extrusionOk="0">
                  <a:moveTo>
                    <a:pt x="1" y="0"/>
                  </a:moveTo>
                  <a:lnTo>
                    <a:pt x="1" y="48332"/>
                  </a:lnTo>
                  <a:lnTo>
                    <a:pt x="7200" y="48332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13"/>
            <p:cNvSpPr/>
            <p:nvPr/>
          </p:nvSpPr>
          <p:spPr>
            <a:xfrm>
              <a:off x="8338528" y="3514688"/>
              <a:ext cx="230400" cy="1628800"/>
            </a:xfrm>
            <a:custGeom>
              <a:avLst/>
              <a:gdLst/>
              <a:ahLst/>
              <a:cxnLst/>
              <a:rect l="l" t="t" r="r" b="b"/>
              <a:pathLst>
                <a:path w="7200" h="50900" extrusionOk="0">
                  <a:moveTo>
                    <a:pt x="0" y="1"/>
                  </a:moveTo>
                  <a:lnTo>
                    <a:pt x="0" y="50900"/>
                  </a:lnTo>
                  <a:lnTo>
                    <a:pt x="7200" y="5090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13"/>
            <p:cNvSpPr/>
            <p:nvPr/>
          </p:nvSpPr>
          <p:spPr>
            <a:xfrm>
              <a:off x="8615360" y="3939744"/>
              <a:ext cx="230400" cy="1203744"/>
            </a:xfrm>
            <a:custGeom>
              <a:avLst/>
              <a:gdLst/>
              <a:ahLst/>
              <a:cxnLst/>
              <a:rect l="l" t="t" r="r" b="b"/>
              <a:pathLst>
                <a:path w="7200" h="37617" extrusionOk="0">
                  <a:moveTo>
                    <a:pt x="0" y="1"/>
                  </a:moveTo>
                  <a:lnTo>
                    <a:pt x="0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13"/>
            <p:cNvSpPr/>
            <p:nvPr/>
          </p:nvSpPr>
          <p:spPr>
            <a:xfrm>
              <a:off x="8893952" y="3596864"/>
              <a:ext cx="228640" cy="1546624"/>
            </a:xfrm>
            <a:custGeom>
              <a:avLst/>
              <a:gdLst/>
              <a:ahLst/>
              <a:cxnLst/>
              <a:rect l="l" t="t" r="r" b="b"/>
              <a:pathLst>
                <a:path w="7145" h="48332" extrusionOk="0">
                  <a:moveTo>
                    <a:pt x="1" y="0"/>
                  </a:moveTo>
                  <a:lnTo>
                    <a:pt x="1" y="48332"/>
                  </a:lnTo>
                  <a:lnTo>
                    <a:pt x="7144" y="48332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" name="Google Shape;46;p13"/>
          <p:cNvGrpSpPr/>
          <p:nvPr/>
        </p:nvGrpSpPr>
        <p:grpSpPr>
          <a:xfrm>
            <a:off x="28550" y="3359978"/>
            <a:ext cx="9094048" cy="1783611"/>
            <a:chOff x="28544" y="4157632"/>
            <a:chExt cx="9094048" cy="985856"/>
          </a:xfrm>
        </p:grpSpPr>
        <p:sp>
          <p:nvSpPr>
            <p:cNvPr id="47" name="Google Shape;47;p13"/>
            <p:cNvSpPr/>
            <p:nvPr/>
          </p:nvSpPr>
          <p:spPr>
            <a:xfrm>
              <a:off x="435744" y="4782720"/>
              <a:ext cx="92896" cy="360768"/>
            </a:xfrm>
            <a:custGeom>
              <a:avLst/>
              <a:gdLst/>
              <a:ahLst/>
              <a:cxnLst/>
              <a:rect l="l" t="t" r="r" b="b"/>
              <a:pathLst>
                <a:path w="2903" h="11274" extrusionOk="0">
                  <a:moveTo>
                    <a:pt x="1" y="0"/>
                  </a:moveTo>
                  <a:lnTo>
                    <a:pt x="1" y="11274"/>
                  </a:lnTo>
                  <a:lnTo>
                    <a:pt x="2903" y="11274"/>
                  </a:lnTo>
                  <a:lnTo>
                    <a:pt x="2903" y="0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13"/>
            <p:cNvSpPr/>
            <p:nvPr/>
          </p:nvSpPr>
          <p:spPr>
            <a:xfrm>
              <a:off x="300032" y="4638048"/>
              <a:ext cx="92896" cy="505440"/>
            </a:xfrm>
            <a:custGeom>
              <a:avLst/>
              <a:gdLst/>
              <a:ahLst/>
              <a:cxnLst/>
              <a:rect l="l" t="t" r="r" b="b"/>
              <a:pathLst>
                <a:path w="2903" h="15795" extrusionOk="0">
                  <a:moveTo>
                    <a:pt x="0" y="1"/>
                  </a:moveTo>
                  <a:lnTo>
                    <a:pt x="0" y="15795"/>
                  </a:lnTo>
                  <a:lnTo>
                    <a:pt x="2902" y="15795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13"/>
            <p:cNvSpPr/>
            <p:nvPr/>
          </p:nvSpPr>
          <p:spPr>
            <a:xfrm>
              <a:off x="164288" y="4571968"/>
              <a:ext cx="92896" cy="571520"/>
            </a:xfrm>
            <a:custGeom>
              <a:avLst/>
              <a:gdLst/>
              <a:ahLst/>
              <a:cxnLst/>
              <a:rect l="l" t="t" r="r" b="b"/>
              <a:pathLst>
                <a:path w="2903" h="17860" extrusionOk="0">
                  <a:moveTo>
                    <a:pt x="1" y="1"/>
                  </a:moveTo>
                  <a:lnTo>
                    <a:pt x="1" y="17860"/>
                  </a:lnTo>
                  <a:lnTo>
                    <a:pt x="2903" y="17860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13"/>
            <p:cNvSpPr/>
            <p:nvPr/>
          </p:nvSpPr>
          <p:spPr>
            <a:xfrm>
              <a:off x="28544" y="4739840"/>
              <a:ext cx="92928" cy="403648"/>
            </a:xfrm>
            <a:custGeom>
              <a:avLst/>
              <a:gdLst/>
              <a:ahLst/>
              <a:cxnLst/>
              <a:rect l="l" t="t" r="r" b="b"/>
              <a:pathLst>
                <a:path w="2904" h="12614" extrusionOk="0">
                  <a:moveTo>
                    <a:pt x="1" y="1"/>
                  </a:moveTo>
                  <a:lnTo>
                    <a:pt x="1" y="12614"/>
                  </a:lnTo>
                  <a:lnTo>
                    <a:pt x="2903" y="12614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13"/>
            <p:cNvSpPr/>
            <p:nvPr/>
          </p:nvSpPr>
          <p:spPr>
            <a:xfrm>
              <a:off x="712576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13"/>
            <p:cNvSpPr/>
            <p:nvPr/>
          </p:nvSpPr>
          <p:spPr>
            <a:xfrm>
              <a:off x="576832" y="4752352"/>
              <a:ext cx="94688" cy="391136"/>
            </a:xfrm>
            <a:custGeom>
              <a:avLst/>
              <a:gdLst/>
              <a:ahLst/>
              <a:cxnLst/>
              <a:rect l="l" t="t" r="r" b="b"/>
              <a:pathLst>
                <a:path w="2959" h="12223" extrusionOk="0">
                  <a:moveTo>
                    <a:pt x="1" y="1"/>
                  </a:moveTo>
                  <a:lnTo>
                    <a:pt x="1" y="12223"/>
                  </a:lnTo>
                  <a:lnTo>
                    <a:pt x="2959" y="12223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13"/>
            <p:cNvSpPr/>
            <p:nvPr/>
          </p:nvSpPr>
          <p:spPr>
            <a:xfrm>
              <a:off x="989408" y="4386240"/>
              <a:ext cx="94656" cy="757248"/>
            </a:xfrm>
            <a:custGeom>
              <a:avLst/>
              <a:gdLst/>
              <a:ahLst/>
              <a:cxnLst/>
              <a:rect l="l" t="t" r="r" b="b"/>
              <a:pathLst>
                <a:path w="2958" h="23664" extrusionOk="0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13"/>
            <p:cNvSpPr/>
            <p:nvPr/>
          </p:nvSpPr>
          <p:spPr>
            <a:xfrm>
              <a:off x="853664" y="4500544"/>
              <a:ext cx="94688" cy="642944"/>
            </a:xfrm>
            <a:custGeom>
              <a:avLst/>
              <a:gdLst/>
              <a:ahLst/>
              <a:cxnLst/>
              <a:rect l="l" t="t" r="r" b="b"/>
              <a:pathLst>
                <a:path w="2959" h="20092" extrusionOk="0">
                  <a:moveTo>
                    <a:pt x="0" y="0"/>
                  </a:moveTo>
                  <a:lnTo>
                    <a:pt x="0" y="20092"/>
                  </a:lnTo>
                  <a:lnTo>
                    <a:pt x="2958" y="20092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13"/>
            <p:cNvSpPr/>
            <p:nvPr/>
          </p:nvSpPr>
          <p:spPr>
            <a:xfrm>
              <a:off x="1266208" y="4721984"/>
              <a:ext cx="94688" cy="421504"/>
            </a:xfrm>
            <a:custGeom>
              <a:avLst/>
              <a:gdLst/>
              <a:ahLst/>
              <a:cxnLst/>
              <a:rect l="l" t="t" r="r" b="b"/>
              <a:pathLst>
                <a:path w="2959" h="13172" extrusionOk="0">
                  <a:moveTo>
                    <a:pt x="1" y="1"/>
                  </a:moveTo>
                  <a:lnTo>
                    <a:pt x="1" y="13172"/>
                  </a:lnTo>
                  <a:lnTo>
                    <a:pt x="2959" y="1317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13"/>
            <p:cNvSpPr/>
            <p:nvPr/>
          </p:nvSpPr>
          <p:spPr>
            <a:xfrm>
              <a:off x="1130496" y="4518400"/>
              <a:ext cx="94688" cy="625088"/>
            </a:xfrm>
            <a:custGeom>
              <a:avLst/>
              <a:gdLst/>
              <a:ahLst/>
              <a:cxnLst/>
              <a:rect l="l" t="t" r="r" b="b"/>
              <a:pathLst>
                <a:path w="2959" h="19534" extrusionOk="0">
                  <a:moveTo>
                    <a:pt x="0" y="0"/>
                  </a:moveTo>
                  <a:lnTo>
                    <a:pt x="0" y="19534"/>
                  </a:lnTo>
                  <a:lnTo>
                    <a:pt x="2958" y="1953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13"/>
            <p:cNvSpPr/>
            <p:nvPr/>
          </p:nvSpPr>
          <p:spPr>
            <a:xfrm>
              <a:off x="1543040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13"/>
            <p:cNvSpPr/>
            <p:nvPr/>
          </p:nvSpPr>
          <p:spPr>
            <a:xfrm>
              <a:off x="1407296" y="4721984"/>
              <a:ext cx="94688" cy="421504"/>
            </a:xfrm>
            <a:custGeom>
              <a:avLst/>
              <a:gdLst/>
              <a:ahLst/>
              <a:cxnLst/>
              <a:rect l="l" t="t" r="r" b="b"/>
              <a:pathLst>
                <a:path w="2959" h="13172" extrusionOk="0">
                  <a:moveTo>
                    <a:pt x="1" y="1"/>
                  </a:moveTo>
                  <a:lnTo>
                    <a:pt x="1" y="13172"/>
                  </a:lnTo>
                  <a:lnTo>
                    <a:pt x="2959" y="1317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13"/>
            <p:cNvSpPr/>
            <p:nvPr/>
          </p:nvSpPr>
          <p:spPr>
            <a:xfrm>
              <a:off x="1821632" y="4457664"/>
              <a:ext cx="92896" cy="685824"/>
            </a:xfrm>
            <a:custGeom>
              <a:avLst/>
              <a:gdLst/>
              <a:ahLst/>
              <a:cxnLst/>
              <a:rect l="l" t="t" r="r" b="b"/>
              <a:pathLst>
                <a:path w="2903" h="21432" extrusionOk="0">
                  <a:moveTo>
                    <a:pt x="1" y="1"/>
                  </a:moveTo>
                  <a:lnTo>
                    <a:pt x="1" y="21432"/>
                  </a:lnTo>
                  <a:lnTo>
                    <a:pt x="2903" y="21432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13"/>
            <p:cNvSpPr/>
            <p:nvPr/>
          </p:nvSpPr>
          <p:spPr>
            <a:xfrm>
              <a:off x="1685920" y="4638048"/>
              <a:ext cx="94688" cy="505440"/>
            </a:xfrm>
            <a:custGeom>
              <a:avLst/>
              <a:gdLst/>
              <a:ahLst/>
              <a:cxnLst/>
              <a:rect l="l" t="t" r="r" b="b"/>
              <a:pathLst>
                <a:path w="2959" h="15795" extrusionOk="0">
                  <a:moveTo>
                    <a:pt x="0" y="1"/>
                  </a:moveTo>
                  <a:lnTo>
                    <a:pt x="0" y="15795"/>
                  </a:lnTo>
                  <a:lnTo>
                    <a:pt x="2958" y="1579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13"/>
            <p:cNvSpPr/>
            <p:nvPr/>
          </p:nvSpPr>
          <p:spPr>
            <a:xfrm>
              <a:off x="2098464" y="4386240"/>
              <a:ext cx="94688" cy="757248"/>
            </a:xfrm>
            <a:custGeom>
              <a:avLst/>
              <a:gdLst/>
              <a:ahLst/>
              <a:cxnLst/>
              <a:rect l="l" t="t" r="r" b="b"/>
              <a:pathLst>
                <a:path w="2959" h="23664" extrusionOk="0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13"/>
            <p:cNvSpPr/>
            <p:nvPr/>
          </p:nvSpPr>
          <p:spPr>
            <a:xfrm>
              <a:off x="1962720" y="4457664"/>
              <a:ext cx="94688" cy="685824"/>
            </a:xfrm>
            <a:custGeom>
              <a:avLst/>
              <a:gdLst/>
              <a:ahLst/>
              <a:cxnLst/>
              <a:rect l="l" t="t" r="r" b="b"/>
              <a:pathLst>
                <a:path w="2959" h="21432" extrusionOk="0">
                  <a:moveTo>
                    <a:pt x="1" y="1"/>
                  </a:moveTo>
                  <a:lnTo>
                    <a:pt x="1" y="21432"/>
                  </a:lnTo>
                  <a:lnTo>
                    <a:pt x="2959" y="2143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13"/>
            <p:cNvSpPr/>
            <p:nvPr/>
          </p:nvSpPr>
          <p:spPr>
            <a:xfrm>
              <a:off x="2375296" y="4711264"/>
              <a:ext cx="94656" cy="432224"/>
            </a:xfrm>
            <a:custGeom>
              <a:avLst/>
              <a:gdLst/>
              <a:ahLst/>
              <a:cxnLst/>
              <a:rect l="l" t="t" r="r" b="b"/>
              <a:pathLst>
                <a:path w="2958" h="13507" extrusionOk="0">
                  <a:moveTo>
                    <a:pt x="0" y="1"/>
                  </a:moveTo>
                  <a:lnTo>
                    <a:pt x="0" y="13507"/>
                  </a:lnTo>
                  <a:lnTo>
                    <a:pt x="2958" y="13507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13"/>
            <p:cNvSpPr/>
            <p:nvPr/>
          </p:nvSpPr>
          <p:spPr>
            <a:xfrm>
              <a:off x="2239552" y="4536256"/>
              <a:ext cx="94688" cy="607232"/>
            </a:xfrm>
            <a:custGeom>
              <a:avLst/>
              <a:gdLst/>
              <a:ahLst/>
              <a:cxnLst/>
              <a:rect l="l" t="t" r="r" b="b"/>
              <a:pathLst>
                <a:path w="2959" h="18976" extrusionOk="0">
                  <a:moveTo>
                    <a:pt x="0" y="0"/>
                  </a:moveTo>
                  <a:lnTo>
                    <a:pt x="0" y="18976"/>
                  </a:lnTo>
                  <a:lnTo>
                    <a:pt x="2958" y="18976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13"/>
            <p:cNvSpPr/>
            <p:nvPr/>
          </p:nvSpPr>
          <p:spPr>
            <a:xfrm>
              <a:off x="2652096" y="4704128"/>
              <a:ext cx="94688" cy="439360"/>
            </a:xfrm>
            <a:custGeom>
              <a:avLst/>
              <a:gdLst/>
              <a:ahLst/>
              <a:cxnLst/>
              <a:rect l="l" t="t" r="r" b="b"/>
              <a:pathLst>
                <a:path w="2959" h="13730" extrusionOk="0">
                  <a:moveTo>
                    <a:pt x="1" y="1"/>
                  </a:moveTo>
                  <a:lnTo>
                    <a:pt x="1" y="13730"/>
                  </a:lnTo>
                  <a:lnTo>
                    <a:pt x="2959" y="1373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13"/>
            <p:cNvSpPr/>
            <p:nvPr/>
          </p:nvSpPr>
          <p:spPr>
            <a:xfrm>
              <a:off x="2516384" y="4764864"/>
              <a:ext cx="94688" cy="378624"/>
            </a:xfrm>
            <a:custGeom>
              <a:avLst/>
              <a:gdLst/>
              <a:ahLst/>
              <a:cxnLst/>
              <a:rect l="l" t="t" r="r" b="b"/>
              <a:pathLst>
                <a:path w="2959" h="11832" extrusionOk="0">
                  <a:moveTo>
                    <a:pt x="0" y="0"/>
                  </a:moveTo>
                  <a:lnTo>
                    <a:pt x="0" y="11832"/>
                  </a:lnTo>
                  <a:lnTo>
                    <a:pt x="2958" y="11832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13"/>
            <p:cNvSpPr/>
            <p:nvPr/>
          </p:nvSpPr>
          <p:spPr>
            <a:xfrm>
              <a:off x="2930720" y="4421952"/>
              <a:ext cx="92896" cy="721536"/>
            </a:xfrm>
            <a:custGeom>
              <a:avLst/>
              <a:gdLst/>
              <a:ahLst/>
              <a:cxnLst/>
              <a:rect l="l" t="t" r="r" b="b"/>
              <a:pathLst>
                <a:path w="2903" h="22548" extrusionOk="0">
                  <a:moveTo>
                    <a:pt x="0" y="1"/>
                  </a:moveTo>
                  <a:lnTo>
                    <a:pt x="0" y="22548"/>
                  </a:lnTo>
                  <a:lnTo>
                    <a:pt x="2902" y="22548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13"/>
            <p:cNvSpPr/>
            <p:nvPr/>
          </p:nvSpPr>
          <p:spPr>
            <a:xfrm>
              <a:off x="2794976" y="4638048"/>
              <a:ext cx="92896" cy="505440"/>
            </a:xfrm>
            <a:custGeom>
              <a:avLst/>
              <a:gdLst/>
              <a:ahLst/>
              <a:cxnLst/>
              <a:rect l="l" t="t" r="r" b="b"/>
              <a:pathLst>
                <a:path w="2903" h="15795" extrusionOk="0">
                  <a:moveTo>
                    <a:pt x="1" y="1"/>
                  </a:moveTo>
                  <a:lnTo>
                    <a:pt x="1" y="15795"/>
                  </a:lnTo>
                  <a:lnTo>
                    <a:pt x="2903" y="15795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13"/>
            <p:cNvSpPr/>
            <p:nvPr/>
          </p:nvSpPr>
          <p:spPr>
            <a:xfrm>
              <a:off x="3207520" y="4386240"/>
              <a:ext cx="94688" cy="757248"/>
            </a:xfrm>
            <a:custGeom>
              <a:avLst/>
              <a:gdLst/>
              <a:ahLst/>
              <a:cxnLst/>
              <a:rect l="l" t="t" r="r" b="b"/>
              <a:pathLst>
                <a:path w="2959" h="23664" extrusionOk="0">
                  <a:moveTo>
                    <a:pt x="1" y="0"/>
                  </a:moveTo>
                  <a:lnTo>
                    <a:pt x="1" y="23664"/>
                  </a:lnTo>
                  <a:lnTo>
                    <a:pt x="2959" y="23664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13"/>
            <p:cNvSpPr/>
            <p:nvPr/>
          </p:nvSpPr>
          <p:spPr>
            <a:xfrm>
              <a:off x="3071808" y="4314784"/>
              <a:ext cx="94688" cy="828704"/>
            </a:xfrm>
            <a:custGeom>
              <a:avLst/>
              <a:gdLst/>
              <a:ahLst/>
              <a:cxnLst/>
              <a:rect l="l" t="t" r="r" b="b"/>
              <a:pathLst>
                <a:path w="2959" h="25897" extrusionOk="0">
                  <a:moveTo>
                    <a:pt x="0" y="1"/>
                  </a:moveTo>
                  <a:lnTo>
                    <a:pt x="0" y="25897"/>
                  </a:lnTo>
                  <a:lnTo>
                    <a:pt x="2958" y="25897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13"/>
            <p:cNvSpPr/>
            <p:nvPr/>
          </p:nvSpPr>
          <p:spPr>
            <a:xfrm>
              <a:off x="3484352" y="4530912"/>
              <a:ext cx="94688" cy="612576"/>
            </a:xfrm>
            <a:custGeom>
              <a:avLst/>
              <a:gdLst/>
              <a:ahLst/>
              <a:cxnLst/>
              <a:rect l="l" t="t" r="r" b="b"/>
              <a:pathLst>
                <a:path w="2959" h="19143" extrusionOk="0">
                  <a:moveTo>
                    <a:pt x="0" y="0"/>
                  </a:moveTo>
                  <a:lnTo>
                    <a:pt x="0" y="19143"/>
                  </a:lnTo>
                  <a:lnTo>
                    <a:pt x="2958" y="19143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13"/>
            <p:cNvSpPr/>
            <p:nvPr/>
          </p:nvSpPr>
          <p:spPr>
            <a:xfrm>
              <a:off x="3348608" y="4314784"/>
              <a:ext cx="94688" cy="828704"/>
            </a:xfrm>
            <a:custGeom>
              <a:avLst/>
              <a:gdLst/>
              <a:ahLst/>
              <a:cxnLst/>
              <a:rect l="l" t="t" r="r" b="b"/>
              <a:pathLst>
                <a:path w="2959" h="25897" extrusionOk="0">
                  <a:moveTo>
                    <a:pt x="1" y="1"/>
                  </a:moveTo>
                  <a:lnTo>
                    <a:pt x="1" y="25897"/>
                  </a:lnTo>
                  <a:lnTo>
                    <a:pt x="2959" y="25897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13"/>
            <p:cNvSpPr/>
            <p:nvPr/>
          </p:nvSpPr>
          <p:spPr>
            <a:xfrm>
              <a:off x="3761184" y="4739840"/>
              <a:ext cx="94656" cy="403648"/>
            </a:xfrm>
            <a:custGeom>
              <a:avLst/>
              <a:gdLst/>
              <a:ahLst/>
              <a:cxnLst/>
              <a:rect l="l" t="t" r="r" b="b"/>
              <a:pathLst>
                <a:path w="2958" h="12614" extrusionOk="0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13"/>
            <p:cNvSpPr/>
            <p:nvPr/>
          </p:nvSpPr>
          <p:spPr>
            <a:xfrm>
              <a:off x="3625440" y="4457664"/>
              <a:ext cx="94688" cy="685824"/>
            </a:xfrm>
            <a:custGeom>
              <a:avLst/>
              <a:gdLst/>
              <a:ahLst/>
              <a:cxnLst/>
              <a:rect l="l" t="t" r="r" b="b"/>
              <a:pathLst>
                <a:path w="2959" h="21432" extrusionOk="0">
                  <a:moveTo>
                    <a:pt x="0" y="1"/>
                  </a:moveTo>
                  <a:lnTo>
                    <a:pt x="0" y="21432"/>
                  </a:lnTo>
                  <a:lnTo>
                    <a:pt x="2958" y="2143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13"/>
            <p:cNvSpPr/>
            <p:nvPr/>
          </p:nvSpPr>
          <p:spPr>
            <a:xfrm>
              <a:off x="4037984" y="4638048"/>
              <a:ext cx="94688" cy="505440"/>
            </a:xfrm>
            <a:custGeom>
              <a:avLst/>
              <a:gdLst/>
              <a:ahLst/>
              <a:cxnLst/>
              <a:rect l="l" t="t" r="r" b="b"/>
              <a:pathLst>
                <a:path w="2959" h="15795" extrusionOk="0">
                  <a:moveTo>
                    <a:pt x="1" y="1"/>
                  </a:moveTo>
                  <a:lnTo>
                    <a:pt x="1" y="15795"/>
                  </a:lnTo>
                  <a:lnTo>
                    <a:pt x="2959" y="15795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13"/>
            <p:cNvSpPr/>
            <p:nvPr/>
          </p:nvSpPr>
          <p:spPr>
            <a:xfrm>
              <a:off x="3902272" y="4836288"/>
              <a:ext cx="94656" cy="307200"/>
            </a:xfrm>
            <a:custGeom>
              <a:avLst/>
              <a:gdLst/>
              <a:ahLst/>
              <a:cxnLst/>
              <a:rect l="l" t="t" r="r" b="b"/>
              <a:pathLst>
                <a:path w="2958" h="9600" extrusionOk="0">
                  <a:moveTo>
                    <a:pt x="0" y="1"/>
                  </a:moveTo>
                  <a:lnTo>
                    <a:pt x="0" y="9600"/>
                  </a:lnTo>
                  <a:lnTo>
                    <a:pt x="2958" y="960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13"/>
            <p:cNvSpPr/>
            <p:nvPr/>
          </p:nvSpPr>
          <p:spPr>
            <a:xfrm>
              <a:off x="4316608" y="4638048"/>
              <a:ext cx="94688" cy="505440"/>
            </a:xfrm>
            <a:custGeom>
              <a:avLst/>
              <a:gdLst/>
              <a:ahLst/>
              <a:cxnLst/>
              <a:rect l="l" t="t" r="r" b="b"/>
              <a:pathLst>
                <a:path w="2959" h="15795" extrusionOk="0">
                  <a:moveTo>
                    <a:pt x="0" y="1"/>
                  </a:moveTo>
                  <a:lnTo>
                    <a:pt x="0" y="15795"/>
                  </a:lnTo>
                  <a:lnTo>
                    <a:pt x="2958" y="1579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13"/>
            <p:cNvSpPr/>
            <p:nvPr/>
          </p:nvSpPr>
          <p:spPr>
            <a:xfrm>
              <a:off x="4180864" y="4739840"/>
              <a:ext cx="94688" cy="403648"/>
            </a:xfrm>
            <a:custGeom>
              <a:avLst/>
              <a:gdLst/>
              <a:ahLst/>
              <a:cxnLst/>
              <a:rect l="l" t="t" r="r" b="b"/>
              <a:pathLst>
                <a:path w="2959" h="12614" extrusionOk="0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13"/>
            <p:cNvSpPr/>
            <p:nvPr/>
          </p:nvSpPr>
          <p:spPr>
            <a:xfrm>
              <a:off x="4593408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1" y="1"/>
                  </a:moveTo>
                  <a:lnTo>
                    <a:pt x="1" y="17860"/>
                  </a:lnTo>
                  <a:lnTo>
                    <a:pt x="2959" y="1786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13"/>
            <p:cNvSpPr/>
            <p:nvPr/>
          </p:nvSpPr>
          <p:spPr>
            <a:xfrm>
              <a:off x="4457696" y="4739840"/>
              <a:ext cx="94688" cy="403648"/>
            </a:xfrm>
            <a:custGeom>
              <a:avLst/>
              <a:gdLst/>
              <a:ahLst/>
              <a:cxnLst/>
              <a:rect l="l" t="t" r="r" b="b"/>
              <a:pathLst>
                <a:path w="2959" h="12614" extrusionOk="0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13"/>
            <p:cNvSpPr/>
            <p:nvPr/>
          </p:nvSpPr>
          <p:spPr>
            <a:xfrm>
              <a:off x="4870240" y="4386240"/>
              <a:ext cx="94688" cy="757248"/>
            </a:xfrm>
            <a:custGeom>
              <a:avLst/>
              <a:gdLst/>
              <a:ahLst/>
              <a:cxnLst/>
              <a:rect l="l" t="t" r="r" b="b"/>
              <a:pathLst>
                <a:path w="2959" h="23664" extrusionOk="0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13"/>
            <p:cNvSpPr/>
            <p:nvPr/>
          </p:nvSpPr>
          <p:spPr>
            <a:xfrm>
              <a:off x="4734496" y="4457664"/>
              <a:ext cx="94688" cy="685824"/>
            </a:xfrm>
            <a:custGeom>
              <a:avLst/>
              <a:gdLst/>
              <a:ahLst/>
              <a:cxnLst/>
              <a:rect l="l" t="t" r="r" b="b"/>
              <a:pathLst>
                <a:path w="2959" h="21432" extrusionOk="0">
                  <a:moveTo>
                    <a:pt x="1" y="1"/>
                  </a:moveTo>
                  <a:lnTo>
                    <a:pt x="1" y="21432"/>
                  </a:lnTo>
                  <a:lnTo>
                    <a:pt x="2959" y="2143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13"/>
            <p:cNvSpPr/>
            <p:nvPr/>
          </p:nvSpPr>
          <p:spPr>
            <a:xfrm>
              <a:off x="5147072" y="4157632"/>
              <a:ext cx="94656" cy="985856"/>
            </a:xfrm>
            <a:custGeom>
              <a:avLst/>
              <a:gdLst/>
              <a:ahLst/>
              <a:cxnLst/>
              <a:rect l="l" t="t" r="r" b="b"/>
              <a:pathLst>
                <a:path w="2958" h="30808" extrusionOk="0">
                  <a:moveTo>
                    <a:pt x="0" y="1"/>
                  </a:moveTo>
                  <a:lnTo>
                    <a:pt x="0" y="30808"/>
                  </a:lnTo>
                  <a:lnTo>
                    <a:pt x="2958" y="30808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13"/>
            <p:cNvSpPr/>
            <p:nvPr/>
          </p:nvSpPr>
          <p:spPr>
            <a:xfrm>
              <a:off x="5011328" y="4229088"/>
              <a:ext cx="94688" cy="914400"/>
            </a:xfrm>
            <a:custGeom>
              <a:avLst/>
              <a:gdLst/>
              <a:ahLst/>
              <a:cxnLst/>
              <a:rect l="l" t="t" r="r" b="b"/>
              <a:pathLst>
                <a:path w="2959" h="28575" extrusionOk="0">
                  <a:moveTo>
                    <a:pt x="0" y="0"/>
                  </a:moveTo>
                  <a:lnTo>
                    <a:pt x="0" y="28575"/>
                  </a:lnTo>
                  <a:lnTo>
                    <a:pt x="2958" y="2857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13"/>
            <p:cNvSpPr/>
            <p:nvPr/>
          </p:nvSpPr>
          <p:spPr>
            <a:xfrm>
              <a:off x="5425664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13"/>
            <p:cNvSpPr/>
            <p:nvPr/>
          </p:nvSpPr>
          <p:spPr>
            <a:xfrm>
              <a:off x="5289920" y="4277280"/>
              <a:ext cx="94688" cy="866208"/>
            </a:xfrm>
            <a:custGeom>
              <a:avLst/>
              <a:gdLst/>
              <a:ahLst/>
              <a:cxnLst/>
              <a:rect l="l" t="t" r="r" b="b"/>
              <a:pathLst>
                <a:path w="2959" h="27069" extrusionOk="0">
                  <a:moveTo>
                    <a:pt x="1" y="1"/>
                  </a:moveTo>
                  <a:lnTo>
                    <a:pt x="1" y="27069"/>
                  </a:lnTo>
                  <a:lnTo>
                    <a:pt x="2959" y="27069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13"/>
            <p:cNvSpPr/>
            <p:nvPr/>
          </p:nvSpPr>
          <p:spPr>
            <a:xfrm>
              <a:off x="5702496" y="4721984"/>
              <a:ext cx="94688" cy="421504"/>
            </a:xfrm>
            <a:custGeom>
              <a:avLst/>
              <a:gdLst/>
              <a:ahLst/>
              <a:cxnLst/>
              <a:rect l="l" t="t" r="r" b="b"/>
              <a:pathLst>
                <a:path w="2959" h="13172" extrusionOk="0">
                  <a:moveTo>
                    <a:pt x="0" y="1"/>
                  </a:moveTo>
                  <a:lnTo>
                    <a:pt x="0" y="13172"/>
                  </a:lnTo>
                  <a:lnTo>
                    <a:pt x="2958" y="1317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13"/>
            <p:cNvSpPr/>
            <p:nvPr/>
          </p:nvSpPr>
          <p:spPr>
            <a:xfrm>
              <a:off x="5566752" y="4416608"/>
              <a:ext cx="94688" cy="726880"/>
            </a:xfrm>
            <a:custGeom>
              <a:avLst/>
              <a:gdLst/>
              <a:ahLst/>
              <a:cxnLst/>
              <a:rect l="l" t="t" r="r" b="b"/>
              <a:pathLst>
                <a:path w="2959" h="22715" extrusionOk="0">
                  <a:moveTo>
                    <a:pt x="0" y="0"/>
                  </a:moveTo>
                  <a:lnTo>
                    <a:pt x="0" y="22715"/>
                  </a:lnTo>
                  <a:lnTo>
                    <a:pt x="2958" y="2271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13"/>
            <p:cNvSpPr/>
            <p:nvPr/>
          </p:nvSpPr>
          <p:spPr>
            <a:xfrm>
              <a:off x="5979296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1" y="1"/>
                  </a:moveTo>
                  <a:lnTo>
                    <a:pt x="1" y="17860"/>
                  </a:lnTo>
                  <a:lnTo>
                    <a:pt x="2959" y="1786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13"/>
            <p:cNvSpPr/>
            <p:nvPr/>
          </p:nvSpPr>
          <p:spPr>
            <a:xfrm>
              <a:off x="5843584" y="4813088"/>
              <a:ext cx="94688" cy="330400"/>
            </a:xfrm>
            <a:custGeom>
              <a:avLst/>
              <a:gdLst/>
              <a:ahLst/>
              <a:cxnLst/>
              <a:rect l="l" t="t" r="r" b="b"/>
              <a:pathLst>
                <a:path w="2959" h="10325" extrusionOk="0">
                  <a:moveTo>
                    <a:pt x="0" y="0"/>
                  </a:moveTo>
                  <a:lnTo>
                    <a:pt x="0" y="10325"/>
                  </a:lnTo>
                  <a:lnTo>
                    <a:pt x="2958" y="1032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13"/>
            <p:cNvSpPr/>
            <p:nvPr/>
          </p:nvSpPr>
          <p:spPr>
            <a:xfrm>
              <a:off x="6256128" y="4807712"/>
              <a:ext cx="94688" cy="335776"/>
            </a:xfrm>
            <a:custGeom>
              <a:avLst/>
              <a:gdLst/>
              <a:ahLst/>
              <a:cxnLst/>
              <a:rect l="l" t="t" r="r" b="b"/>
              <a:pathLst>
                <a:path w="2959" h="10493" extrusionOk="0">
                  <a:moveTo>
                    <a:pt x="0" y="1"/>
                  </a:moveTo>
                  <a:lnTo>
                    <a:pt x="0" y="10493"/>
                  </a:lnTo>
                  <a:lnTo>
                    <a:pt x="2958" y="1049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13"/>
            <p:cNvSpPr/>
            <p:nvPr/>
          </p:nvSpPr>
          <p:spPr>
            <a:xfrm>
              <a:off x="6120384" y="4739840"/>
              <a:ext cx="94688" cy="403648"/>
            </a:xfrm>
            <a:custGeom>
              <a:avLst/>
              <a:gdLst/>
              <a:ahLst/>
              <a:cxnLst/>
              <a:rect l="l" t="t" r="r" b="b"/>
              <a:pathLst>
                <a:path w="2959" h="12614" extrusionOk="0">
                  <a:moveTo>
                    <a:pt x="1" y="1"/>
                  </a:moveTo>
                  <a:lnTo>
                    <a:pt x="1" y="12614"/>
                  </a:lnTo>
                  <a:lnTo>
                    <a:pt x="2959" y="12614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13"/>
            <p:cNvSpPr/>
            <p:nvPr/>
          </p:nvSpPr>
          <p:spPr>
            <a:xfrm>
              <a:off x="6534720" y="4505888"/>
              <a:ext cx="92896" cy="637600"/>
            </a:xfrm>
            <a:custGeom>
              <a:avLst/>
              <a:gdLst/>
              <a:ahLst/>
              <a:cxnLst/>
              <a:rect l="l" t="t" r="r" b="b"/>
              <a:pathLst>
                <a:path w="2903" h="19925" extrusionOk="0">
                  <a:moveTo>
                    <a:pt x="1" y="1"/>
                  </a:moveTo>
                  <a:lnTo>
                    <a:pt x="1" y="19925"/>
                  </a:lnTo>
                  <a:lnTo>
                    <a:pt x="2903" y="19925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13"/>
            <p:cNvSpPr/>
            <p:nvPr/>
          </p:nvSpPr>
          <p:spPr>
            <a:xfrm>
              <a:off x="6399008" y="4739840"/>
              <a:ext cx="92896" cy="403648"/>
            </a:xfrm>
            <a:custGeom>
              <a:avLst/>
              <a:gdLst/>
              <a:ahLst/>
              <a:cxnLst/>
              <a:rect l="l" t="t" r="r" b="b"/>
              <a:pathLst>
                <a:path w="2903" h="12614" extrusionOk="0">
                  <a:moveTo>
                    <a:pt x="0" y="1"/>
                  </a:moveTo>
                  <a:lnTo>
                    <a:pt x="0" y="12614"/>
                  </a:lnTo>
                  <a:lnTo>
                    <a:pt x="2902" y="12614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13"/>
            <p:cNvSpPr/>
            <p:nvPr/>
          </p:nvSpPr>
          <p:spPr>
            <a:xfrm>
              <a:off x="6811552" y="4807712"/>
              <a:ext cx="94688" cy="335776"/>
            </a:xfrm>
            <a:custGeom>
              <a:avLst/>
              <a:gdLst/>
              <a:ahLst/>
              <a:cxnLst/>
              <a:rect l="l" t="t" r="r" b="b"/>
              <a:pathLst>
                <a:path w="2959" h="10493" extrusionOk="0">
                  <a:moveTo>
                    <a:pt x="0" y="1"/>
                  </a:moveTo>
                  <a:lnTo>
                    <a:pt x="0" y="10493"/>
                  </a:lnTo>
                  <a:lnTo>
                    <a:pt x="2958" y="1049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13"/>
            <p:cNvSpPr/>
            <p:nvPr/>
          </p:nvSpPr>
          <p:spPr>
            <a:xfrm>
              <a:off x="6675808" y="4614848"/>
              <a:ext cx="94688" cy="528640"/>
            </a:xfrm>
            <a:custGeom>
              <a:avLst/>
              <a:gdLst/>
              <a:ahLst/>
              <a:cxnLst/>
              <a:rect l="l" t="t" r="r" b="b"/>
              <a:pathLst>
                <a:path w="2959" h="16520" extrusionOk="0">
                  <a:moveTo>
                    <a:pt x="1" y="0"/>
                  </a:moveTo>
                  <a:lnTo>
                    <a:pt x="1" y="16520"/>
                  </a:lnTo>
                  <a:lnTo>
                    <a:pt x="2959" y="16520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13"/>
            <p:cNvSpPr/>
            <p:nvPr/>
          </p:nvSpPr>
          <p:spPr>
            <a:xfrm>
              <a:off x="7088384" y="4739840"/>
              <a:ext cx="94688" cy="403648"/>
            </a:xfrm>
            <a:custGeom>
              <a:avLst/>
              <a:gdLst/>
              <a:ahLst/>
              <a:cxnLst/>
              <a:rect l="l" t="t" r="r" b="b"/>
              <a:pathLst>
                <a:path w="2959" h="12614" extrusionOk="0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13"/>
            <p:cNvSpPr/>
            <p:nvPr/>
          </p:nvSpPr>
          <p:spPr>
            <a:xfrm>
              <a:off x="6952640" y="4530912"/>
              <a:ext cx="94688" cy="612576"/>
            </a:xfrm>
            <a:custGeom>
              <a:avLst/>
              <a:gdLst/>
              <a:ahLst/>
              <a:cxnLst/>
              <a:rect l="l" t="t" r="r" b="b"/>
              <a:pathLst>
                <a:path w="2959" h="19143" extrusionOk="0">
                  <a:moveTo>
                    <a:pt x="0" y="0"/>
                  </a:moveTo>
                  <a:lnTo>
                    <a:pt x="0" y="19143"/>
                  </a:lnTo>
                  <a:lnTo>
                    <a:pt x="2958" y="19143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13"/>
            <p:cNvSpPr/>
            <p:nvPr/>
          </p:nvSpPr>
          <p:spPr>
            <a:xfrm>
              <a:off x="7365184" y="4739840"/>
              <a:ext cx="94688" cy="403648"/>
            </a:xfrm>
            <a:custGeom>
              <a:avLst/>
              <a:gdLst/>
              <a:ahLst/>
              <a:cxnLst/>
              <a:rect l="l" t="t" r="r" b="b"/>
              <a:pathLst>
                <a:path w="2959" h="12614" extrusionOk="0">
                  <a:moveTo>
                    <a:pt x="1" y="1"/>
                  </a:moveTo>
                  <a:lnTo>
                    <a:pt x="1" y="12614"/>
                  </a:lnTo>
                  <a:lnTo>
                    <a:pt x="2959" y="12614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13"/>
            <p:cNvSpPr/>
            <p:nvPr/>
          </p:nvSpPr>
          <p:spPr>
            <a:xfrm>
              <a:off x="7229472" y="4825568"/>
              <a:ext cx="94688" cy="317920"/>
            </a:xfrm>
            <a:custGeom>
              <a:avLst/>
              <a:gdLst/>
              <a:ahLst/>
              <a:cxnLst/>
              <a:rect l="l" t="t" r="r" b="b"/>
              <a:pathLst>
                <a:path w="2959" h="9935" extrusionOk="0">
                  <a:moveTo>
                    <a:pt x="0" y="1"/>
                  </a:moveTo>
                  <a:lnTo>
                    <a:pt x="0" y="9935"/>
                  </a:lnTo>
                  <a:lnTo>
                    <a:pt x="2958" y="993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13"/>
            <p:cNvSpPr/>
            <p:nvPr/>
          </p:nvSpPr>
          <p:spPr>
            <a:xfrm>
              <a:off x="7643808" y="4632704"/>
              <a:ext cx="92896" cy="510784"/>
            </a:xfrm>
            <a:custGeom>
              <a:avLst/>
              <a:gdLst/>
              <a:ahLst/>
              <a:cxnLst/>
              <a:rect l="l" t="t" r="r" b="b"/>
              <a:pathLst>
                <a:path w="2903" h="15962" extrusionOk="0">
                  <a:moveTo>
                    <a:pt x="0" y="0"/>
                  </a:moveTo>
                  <a:lnTo>
                    <a:pt x="0" y="15962"/>
                  </a:lnTo>
                  <a:lnTo>
                    <a:pt x="2902" y="15962"/>
                  </a:lnTo>
                  <a:lnTo>
                    <a:pt x="2902" y="0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13"/>
            <p:cNvSpPr/>
            <p:nvPr/>
          </p:nvSpPr>
          <p:spPr>
            <a:xfrm>
              <a:off x="7506272" y="4963104"/>
              <a:ext cx="94688" cy="180384"/>
            </a:xfrm>
            <a:custGeom>
              <a:avLst/>
              <a:gdLst/>
              <a:ahLst/>
              <a:cxnLst/>
              <a:rect l="l" t="t" r="r" b="b"/>
              <a:pathLst>
                <a:path w="2959" h="5637" extrusionOk="0">
                  <a:moveTo>
                    <a:pt x="1" y="0"/>
                  </a:moveTo>
                  <a:lnTo>
                    <a:pt x="1" y="5637"/>
                  </a:lnTo>
                  <a:lnTo>
                    <a:pt x="2959" y="5637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13"/>
            <p:cNvSpPr/>
            <p:nvPr/>
          </p:nvSpPr>
          <p:spPr>
            <a:xfrm>
              <a:off x="7920608" y="4909504"/>
              <a:ext cx="94688" cy="233984"/>
            </a:xfrm>
            <a:custGeom>
              <a:avLst/>
              <a:gdLst/>
              <a:ahLst/>
              <a:cxnLst/>
              <a:rect l="l" t="t" r="r" b="b"/>
              <a:pathLst>
                <a:path w="2959" h="7312" extrusionOk="0">
                  <a:moveTo>
                    <a:pt x="1" y="1"/>
                  </a:moveTo>
                  <a:lnTo>
                    <a:pt x="1" y="7312"/>
                  </a:lnTo>
                  <a:lnTo>
                    <a:pt x="2959" y="731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13"/>
            <p:cNvSpPr/>
            <p:nvPr/>
          </p:nvSpPr>
          <p:spPr>
            <a:xfrm>
              <a:off x="7784896" y="4777344"/>
              <a:ext cx="94688" cy="366144"/>
            </a:xfrm>
            <a:custGeom>
              <a:avLst/>
              <a:gdLst/>
              <a:ahLst/>
              <a:cxnLst/>
              <a:rect l="l" t="t" r="r" b="b"/>
              <a:pathLst>
                <a:path w="2959" h="11442" extrusionOk="0">
                  <a:moveTo>
                    <a:pt x="0" y="1"/>
                  </a:moveTo>
                  <a:lnTo>
                    <a:pt x="0" y="11442"/>
                  </a:lnTo>
                  <a:lnTo>
                    <a:pt x="2958" y="1144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13"/>
            <p:cNvSpPr/>
            <p:nvPr/>
          </p:nvSpPr>
          <p:spPr>
            <a:xfrm>
              <a:off x="8197440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13"/>
            <p:cNvSpPr/>
            <p:nvPr/>
          </p:nvSpPr>
          <p:spPr>
            <a:xfrm>
              <a:off x="8061696" y="4777344"/>
              <a:ext cx="94688" cy="366144"/>
            </a:xfrm>
            <a:custGeom>
              <a:avLst/>
              <a:gdLst/>
              <a:ahLst/>
              <a:cxnLst/>
              <a:rect l="l" t="t" r="r" b="b"/>
              <a:pathLst>
                <a:path w="2959" h="11442" extrusionOk="0">
                  <a:moveTo>
                    <a:pt x="1" y="1"/>
                  </a:moveTo>
                  <a:lnTo>
                    <a:pt x="1" y="11442"/>
                  </a:lnTo>
                  <a:lnTo>
                    <a:pt x="2959" y="1144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13"/>
            <p:cNvSpPr/>
            <p:nvPr/>
          </p:nvSpPr>
          <p:spPr>
            <a:xfrm>
              <a:off x="8474272" y="4721984"/>
              <a:ext cx="94656" cy="421504"/>
            </a:xfrm>
            <a:custGeom>
              <a:avLst/>
              <a:gdLst/>
              <a:ahLst/>
              <a:cxnLst/>
              <a:rect l="l" t="t" r="r" b="b"/>
              <a:pathLst>
                <a:path w="2958" h="13172" extrusionOk="0">
                  <a:moveTo>
                    <a:pt x="0" y="1"/>
                  </a:moveTo>
                  <a:lnTo>
                    <a:pt x="0" y="13172"/>
                  </a:lnTo>
                  <a:lnTo>
                    <a:pt x="2958" y="1317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13"/>
            <p:cNvSpPr/>
            <p:nvPr/>
          </p:nvSpPr>
          <p:spPr>
            <a:xfrm>
              <a:off x="8338528" y="4488032"/>
              <a:ext cx="94688" cy="655456"/>
            </a:xfrm>
            <a:custGeom>
              <a:avLst/>
              <a:gdLst/>
              <a:ahLst/>
              <a:cxnLst/>
              <a:rect l="l" t="t" r="r" b="b"/>
              <a:pathLst>
                <a:path w="2959" h="20483" extrusionOk="0">
                  <a:moveTo>
                    <a:pt x="0" y="1"/>
                  </a:moveTo>
                  <a:lnTo>
                    <a:pt x="0" y="20483"/>
                  </a:lnTo>
                  <a:lnTo>
                    <a:pt x="2958" y="2048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13"/>
            <p:cNvSpPr/>
            <p:nvPr/>
          </p:nvSpPr>
          <p:spPr>
            <a:xfrm>
              <a:off x="8751072" y="4409440"/>
              <a:ext cx="94688" cy="734048"/>
            </a:xfrm>
            <a:custGeom>
              <a:avLst/>
              <a:gdLst/>
              <a:ahLst/>
              <a:cxnLst/>
              <a:rect l="l" t="t" r="r" b="b"/>
              <a:pathLst>
                <a:path w="2959" h="22939" extrusionOk="0">
                  <a:moveTo>
                    <a:pt x="1" y="1"/>
                  </a:moveTo>
                  <a:lnTo>
                    <a:pt x="1" y="22939"/>
                  </a:lnTo>
                  <a:lnTo>
                    <a:pt x="2959" y="22939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13"/>
            <p:cNvSpPr/>
            <p:nvPr/>
          </p:nvSpPr>
          <p:spPr>
            <a:xfrm>
              <a:off x="8615360" y="4295168"/>
              <a:ext cx="94688" cy="848320"/>
            </a:xfrm>
            <a:custGeom>
              <a:avLst/>
              <a:gdLst/>
              <a:ahLst/>
              <a:cxnLst/>
              <a:rect l="l" t="t" r="r" b="b"/>
              <a:pathLst>
                <a:path w="2959" h="26510" extrusionOk="0">
                  <a:moveTo>
                    <a:pt x="0" y="0"/>
                  </a:moveTo>
                  <a:lnTo>
                    <a:pt x="0" y="26510"/>
                  </a:lnTo>
                  <a:lnTo>
                    <a:pt x="2958" y="26510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3"/>
            <p:cNvSpPr/>
            <p:nvPr/>
          </p:nvSpPr>
          <p:spPr>
            <a:xfrm>
              <a:off x="9029696" y="4409440"/>
              <a:ext cx="92896" cy="734048"/>
            </a:xfrm>
            <a:custGeom>
              <a:avLst/>
              <a:gdLst/>
              <a:ahLst/>
              <a:cxnLst/>
              <a:rect l="l" t="t" r="r" b="b"/>
              <a:pathLst>
                <a:path w="2903" h="22939" extrusionOk="0">
                  <a:moveTo>
                    <a:pt x="0" y="1"/>
                  </a:moveTo>
                  <a:lnTo>
                    <a:pt x="0" y="22939"/>
                  </a:lnTo>
                  <a:lnTo>
                    <a:pt x="2902" y="22939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13"/>
            <p:cNvSpPr/>
            <p:nvPr/>
          </p:nvSpPr>
          <p:spPr>
            <a:xfrm>
              <a:off x="8893952" y="4180864"/>
              <a:ext cx="92896" cy="962624"/>
            </a:xfrm>
            <a:custGeom>
              <a:avLst/>
              <a:gdLst/>
              <a:ahLst/>
              <a:cxnLst/>
              <a:rect l="l" t="t" r="r" b="b"/>
              <a:pathLst>
                <a:path w="2903" h="30082" extrusionOk="0">
                  <a:moveTo>
                    <a:pt x="1" y="0"/>
                  </a:moveTo>
                  <a:lnTo>
                    <a:pt x="1" y="30082"/>
                  </a:lnTo>
                  <a:lnTo>
                    <a:pt x="2903" y="30082"/>
                  </a:lnTo>
                  <a:lnTo>
                    <a:pt x="2903" y="0"/>
                  </a:lnTo>
                  <a:close/>
                </a:path>
              </a:pathLst>
            </a:custGeom>
            <a:solidFill>
              <a:srgbClr val="00041C">
                <a:alpha val="1843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47" name="Google Shape;147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0" name="Google Shape;150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5" name="Google Shape;115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3" name="Google Shape;123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27" name="Google Shape;127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28" name="Google Shape;128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4" name="Google Shape;134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35" name="Google Shape;135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8" name="Google Shape;138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42" name="Google Shape;142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43" name="Google Shape;143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4" name="Google Shape;144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gif"/><Relationship Id="rId9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"/>
          <p:cNvSpPr txBox="1"/>
          <p:nvPr/>
        </p:nvSpPr>
        <p:spPr>
          <a:xfrm>
            <a:off x="1311442" y="257683"/>
            <a:ext cx="7754915" cy="1516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buSzPts val="3000"/>
            </a:pPr>
            <a:r>
              <a:rPr lang="en-US" sz="3000" b="1" dirty="0">
                <a:solidFill>
                  <a:srgbClr val="FF0000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Data Mining </a:t>
            </a:r>
            <a:r>
              <a:rPr lang="en-US" sz="3000" dirty="0">
                <a:solidFill>
                  <a:srgbClr val="FFFFFF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a Large Station </a:t>
            </a:r>
            <a:r>
              <a:rPr lang="en-US" sz="3000" dirty="0">
                <a:solidFill>
                  <a:srgbClr val="FF0000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Metrics Database</a:t>
            </a:r>
            <a:r>
              <a:rPr lang="en-US" sz="3000" dirty="0">
                <a:solidFill>
                  <a:srgbClr val="FFFFFF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 to Guide Station Siting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FFFFFF"/>
              </a:solidFill>
              <a:latin typeface="Titillium Web ExtraLight"/>
              <a:ea typeface="Titillium Web ExtraLight"/>
              <a:cs typeface="Titillium Web ExtraLight"/>
              <a:sym typeface="Titillium Web ExtraLight"/>
            </a:endParaRPr>
          </a:p>
        </p:txBody>
      </p:sp>
      <p:sp>
        <p:nvSpPr>
          <p:cNvPr id="181" name="Google Shape;181;p2"/>
          <p:cNvSpPr txBox="1"/>
          <p:nvPr/>
        </p:nvSpPr>
        <p:spPr>
          <a:xfrm>
            <a:off x="224125" y="3224462"/>
            <a:ext cx="8830200" cy="1209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01600" marR="0" lvl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</a:pPr>
            <a:r>
              <a:rPr lang="en" sz="2000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Alex Hutko, Kyla </a:t>
            </a:r>
            <a:r>
              <a:rPr lang="en" sz="2000" dirty="0" err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Marczewski</a:t>
            </a:r>
            <a:r>
              <a:rPr lang="en" sz="2000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, Carl </a:t>
            </a:r>
            <a:r>
              <a:rPr lang="en" sz="2000" dirty="0" err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Ulberg</a:t>
            </a:r>
            <a:endParaRPr lang="en" sz="2000" b="0" i="0" u="none" strike="noStrike" cap="none" dirty="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4" name="Google Shape;158;p1">
            <a:extLst>
              <a:ext uri="{FF2B5EF4-FFF2-40B4-BE49-F238E27FC236}">
                <a16:creationId xmlns:a16="http://schemas.microsoft.com/office/drawing/2014/main" id="{50C0635F-078E-FB43-855A-E3586BE1584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62825" y="4233575"/>
            <a:ext cx="1992474" cy="7385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59;p1">
            <a:extLst>
              <a:ext uri="{FF2B5EF4-FFF2-40B4-BE49-F238E27FC236}">
                <a16:creationId xmlns:a16="http://schemas.microsoft.com/office/drawing/2014/main" id="{F475D3A6-A0F8-1A41-A500-36F165330BF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9350" y="4722625"/>
            <a:ext cx="1669200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1300" dirty="0">
                <a:latin typeface="Titillium Web Light"/>
                <a:ea typeface="Titillium Web Light"/>
                <a:cs typeface="Titillium Web Light"/>
                <a:sym typeface="Titillium Web Light"/>
              </a:rPr>
              <a:t>SSA 2022</a:t>
            </a:r>
            <a:endParaRPr sz="1300" baseline="30000" dirty="0"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</p:spTree>
    <p:extLst>
      <p:ext uri="{BB962C8B-B14F-4D97-AF65-F5344CB8AC3E}">
        <p14:creationId xmlns:p14="http://schemas.microsoft.com/office/powerpoint/2010/main" val="56589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5"/>
          <p:cNvSpPr txBox="1"/>
          <p:nvPr/>
        </p:nvSpPr>
        <p:spPr>
          <a:xfrm>
            <a:off x="2471325" y="105200"/>
            <a:ext cx="5980800" cy="5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rgbClr val="FFFFFF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Timeline- think: SeisNetWatch with thresholds/color gradients</a:t>
            </a:r>
            <a:endParaRPr sz="1600" b="0" i="0" u="none" strike="noStrike" cap="none">
              <a:solidFill>
                <a:srgbClr val="FFFFFF"/>
              </a:solidFill>
              <a:latin typeface="Titillium Web ExtraLight"/>
              <a:ea typeface="Titillium Web ExtraLight"/>
              <a:cs typeface="Titillium Web ExtraLight"/>
              <a:sym typeface="Titillium Web ExtraLight"/>
            </a:endParaRPr>
          </a:p>
        </p:txBody>
      </p:sp>
      <p:pic>
        <p:nvPicPr>
          <p:cNvPr id="199" name="Google Shape;19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1325" y="1033250"/>
            <a:ext cx="7509173" cy="380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1325" y="1033250"/>
            <a:ext cx="7509173" cy="380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" y="496300"/>
            <a:ext cx="5902800" cy="3744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1325" y="1033250"/>
            <a:ext cx="7509173" cy="380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" y="496300"/>
            <a:ext cx="5902800" cy="3744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03899" y="171300"/>
            <a:ext cx="2531426" cy="456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8A3153D1-1491-8948-8156-F407C5064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07" y="279243"/>
            <a:ext cx="8752114" cy="4348477"/>
          </a:xfrm>
          <a:prstGeom prst="rect">
            <a:avLst/>
          </a:prstGeom>
        </p:spPr>
      </p:pic>
      <p:sp>
        <p:nvSpPr>
          <p:cNvPr id="6" name="Google Shape;219;p8">
            <a:extLst>
              <a:ext uri="{FF2B5EF4-FFF2-40B4-BE49-F238E27FC236}">
                <a16:creationId xmlns:a16="http://schemas.microsoft.com/office/drawing/2014/main" id="{EA5F3D51-2180-E041-BF6F-1D444D104E0F}"/>
              </a:ext>
            </a:extLst>
          </p:cNvPr>
          <p:cNvSpPr txBox="1"/>
          <p:nvPr/>
        </p:nvSpPr>
        <p:spPr>
          <a:xfrm>
            <a:off x="3745798" y="314867"/>
            <a:ext cx="44955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 b="1" i="0" u="none" strike="noStrike" cap="none" dirty="0">
                <a:solidFill>
                  <a:srgbClr val="FF0000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Alarms</a:t>
            </a:r>
            <a:endParaRPr sz="3000" b="1" i="0" u="none" strike="noStrike" cap="none" dirty="0">
              <a:solidFill>
                <a:srgbClr val="FF0000"/>
              </a:solidFill>
              <a:latin typeface="Titillium Web ExtraLight"/>
              <a:ea typeface="Titillium Web ExtraLight"/>
              <a:cs typeface="Titillium Web ExtraLight"/>
              <a:sym typeface="Titillium Web ExtraLigh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593092D-3389-654C-8A13-421A1A6A0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56" y="373033"/>
            <a:ext cx="8882743" cy="340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7946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D7B7E322-7D24-C84C-BA10-686A7946D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45" y="356259"/>
            <a:ext cx="8831630" cy="427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0047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8"/>
          <p:cNvSpPr txBox="1"/>
          <p:nvPr/>
        </p:nvSpPr>
        <p:spPr>
          <a:xfrm>
            <a:off x="123825" y="123350"/>
            <a:ext cx="44955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 b="0" i="0" u="none" strike="noStrike" cap="none" dirty="0">
                <a:solidFill>
                  <a:srgbClr val="FFFFFF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Alarms</a:t>
            </a:r>
            <a:endParaRPr sz="3000" b="0" i="0" u="none" strike="noStrike" cap="none" dirty="0">
              <a:solidFill>
                <a:srgbClr val="FFFFFF"/>
              </a:solidFill>
              <a:latin typeface="Titillium Web ExtraLight"/>
              <a:ea typeface="Titillium Web ExtraLight"/>
              <a:cs typeface="Titillium Web ExtraLight"/>
              <a:sym typeface="Titillium Web ExtraLight"/>
            </a:endParaRPr>
          </a:p>
        </p:txBody>
      </p:sp>
      <p:pic>
        <p:nvPicPr>
          <p:cNvPr id="3" name="Picture 2" descr="Graphical user interface, text, application, email, website&#10;&#10;Description automatically generated">
            <a:extLst>
              <a:ext uri="{FF2B5EF4-FFF2-40B4-BE49-F238E27FC236}">
                <a16:creationId xmlns:a16="http://schemas.microsoft.com/office/drawing/2014/main" id="{578AC7B5-1C2C-6544-A46B-D110A6A02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348" y="866899"/>
            <a:ext cx="8764150" cy="356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28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8"/>
          <p:cNvSpPr txBox="1"/>
          <p:nvPr/>
        </p:nvSpPr>
        <p:spPr>
          <a:xfrm>
            <a:off x="123825" y="123350"/>
            <a:ext cx="44955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 b="0" i="0" u="none" strike="noStrike" cap="none" dirty="0">
                <a:solidFill>
                  <a:srgbClr val="FFFFFF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Alarms</a:t>
            </a:r>
            <a:endParaRPr sz="3000" b="0" i="0" u="none" strike="noStrike" cap="none" dirty="0">
              <a:solidFill>
                <a:srgbClr val="FFFFFF"/>
              </a:solidFill>
              <a:latin typeface="Titillium Web ExtraLight"/>
              <a:ea typeface="Titillium Web ExtraLight"/>
              <a:cs typeface="Titillium Web ExtraLight"/>
              <a:sym typeface="Titillium Web ExtraLight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5D584A9-A014-5145-9DFB-313102925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040" y="123349"/>
            <a:ext cx="6960454" cy="470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036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8"/>
          <p:cNvSpPr txBox="1"/>
          <p:nvPr/>
        </p:nvSpPr>
        <p:spPr>
          <a:xfrm>
            <a:off x="123824" y="123350"/>
            <a:ext cx="5540705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 b="0" i="0" u="none" strike="noStrike" cap="none" dirty="0">
                <a:solidFill>
                  <a:srgbClr val="FFFFFF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Holistic views &amp; Data mining</a:t>
            </a:r>
            <a:endParaRPr sz="3000" b="0" i="0" u="none" strike="noStrike" cap="none" dirty="0">
              <a:solidFill>
                <a:srgbClr val="FFFFFF"/>
              </a:solidFill>
              <a:latin typeface="Titillium Web ExtraLight"/>
              <a:ea typeface="Titillium Web ExtraLight"/>
              <a:cs typeface="Titillium Web ExtraLight"/>
              <a:sym typeface="Titillium Web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34163989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0"/>
          <p:cNvSpPr txBox="1"/>
          <p:nvPr/>
        </p:nvSpPr>
        <p:spPr>
          <a:xfrm>
            <a:off x="123825" y="-29050"/>
            <a:ext cx="85731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2300" b="0" i="0" u="none" strike="noStrike" cap="none" dirty="0">
                <a:solidFill>
                  <a:srgbClr val="FFFFFF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Use case: holistic report of station over past few weeks</a:t>
            </a:r>
            <a:endParaRPr sz="2300" b="0" i="0" u="none" strike="noStrike" cap="none" dirty="0">
              <a:solidFill>
                <a:srgbClr val="FFFFFF"/>
              </a:solidFill>
              <a:latin typeface="Titillium Web ExtraLight"/>
              <a:ea typeface="Titillium Web ExtraLight"/>
              <a:cs typeface="Titillium Web ExtraLight"/>
              <a:sym typeface="Titillium Web ExtraLight"/>
            </a:endParaRPr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CC6E1DA-0274-BB4A-BA0A-A60853F3C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4467" y="1881291"/>
            <a:ext cx="876300" cy="800100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91B6FF58-0A15-4F4E-B291-4F964B02FF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8825" y="1230228"/>
            <a:ext cx="1943100" cy="368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715D86-D8AE-C94D-B0CF-CFB95C3612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774" y="3194319"/>
            <a:ext cx="7332012" cy="624001"/>
          </a:xfrm>
          <a:prstGeom prst="rect">
            <a:avLst/>
          </a:prstGeom>
        </p:spPr>
      </p:pic>
      <p:pic>
        <p:nvPicPr>
          <p:cNvPr id="13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DFF4066A-0DC0-4E41-8A23-74B73767FB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69" y="1586653"/>
            <a:ext cx="7492776" cy="161541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"/>
          <p:cNvSpPr txBox="1"/>
          <p:nvPr/>
        </p:nvSpPr>
        <p:spPr>
          <a:xfrm>
            <a:off x="2766951" y="305184"/>
            <a:ext cx="4743740" cy="100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buSzPts val="3000"/>
            </a:pPr>
            <a:r>
              <a:rPr lang="en-US" sz="3000" b="1" dirty="0">
                <a:solidFill>
                  <a:srgbClr val="FFFFFF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Introduction  Conclusion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lang="en-US" sz="3000" b="1" i="0" u="none" strike="noStrike" cap="none" dirty="0">
              <a:solidFill>
                <a:srgbClr val="FFFFFF"/>
              </a:solidFill>
              <a:latin typeface="Titillium Web ExtraLight"/>
              <a:ea typeface="Titillium Web ExtraLight"/>
              <a:cs typeface="Titillium Web ExtraLight"/>
              <a:sym typeface="Titillium Web ExtraLight"/>
            </a:endParaRPr>
          </a:p>
        </p:txBody>
      </p:sp>
      <p:sp>
        <p:nvSpPr>
          <p:cNvPr id="5" name="Google Shape;181;p2">
            <a:extLst>
              <a:ext uri="{FF2B5EF4-FFF2-40B4-BE49-F238E27FC236}">
                <a16:creationId xmlns:a16="http://schemas.microsoft.com/office/drawing/2014/main" id="{02D2D0BF-DCD1-D847-A644-A5F2E7C55CF6}"/>
              </a:ext>
            </a:extLst>
          </p:cNvPr>
          <p:cNvSpPr txBox="1"/>
          <p:nvPr/>
        </p:nvSpPr>
        <p:spPr>
          <a:xfrm>
            <a:off x="224125" y="1520977"/>
            <a:ext cx="8830200" cy="3233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01600">
              <a:buClr>
                <a:schemeClr val="lt1"/>
              </a:buClr>
              <a:buSzPts val="2000"/>
            </a:pPr>
            <a:r>
              <a:rPr lang="en-US" sz="2400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High-performance, cloud based database of metrics with alarms is really useful for a seismic network.</a:t>
            </a:r>
          </a:p>
          <a:p>
            <a:pPr marL="101600">
              <a:buClr>
                <a:schemeClr val="lt1"/>
              </a:buClr>
              <a:buSzPts val="2000"/>
            </a:pPr>
            <a:endParaRPr lang="en-US" sz="2400" b="0" i="0" u="none" strike="noStrike" cap="none" dirty="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01600">
              <a:buClr>
                <a:schemeClr val="lt1"/>
              </a:buClr>
              <a:buSzPts val="2000"/>
            </a:pPr>
            <a:endParaRPr lang="en-US" sz="2400" dirty="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01600">
              <a:buClr>
                <a:schemeClr val="lt1"/>
              </a:buClr>
              <a:buSzPts val="2000"/>
            </a:pPr>
            <a:r>
              <a:rPr lang="en-US" sz="2400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Roads are most noisy within 50m</a:t>
            </a:r>
          </a:p>
          <a:p>
            <a:pPr marL="101600">
              <a:buClr>
                <a:schemeClr val="lt1"/>
              </a:buClr>
              <a:buSzPts val="2000"/>
            </a:pPr>
            <a:r>
              <a:rPr lang="en-US" sz="2400" b="0" i="0" u="none" strike="noStrike" cap="none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               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057A9D1-5DAD-0F46-914C-8C7C3C94B955}"/>
              </a:ext>
            </a:extLst>
          </p:cNvPr>
          <p:cNvCxnSpPr>
            <a:cxnSpLocks/>
          </p:cNvCxnSpPr>
          <p:nvPr/>
        </p:nvCxnSpPr>
        <p:spPr>
          <a:xfrm>
            <a:off x="2766951" y="519876"/>
            <a:ext cx="200957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oogle Shape;159;p1">
            <a:extLst>
              <a:ext uri="{FF2B5EF4-FFF2-40B4-BE49-F238E27FC236}">
                <a16:creationId xmlns:a16="http://schemas.microsoft.com/office/drawing/2014/main" id="{FC18A591-F007-9E4F-8FC0-F24EE0413FC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9350" y="4722625"/>
            <a:ext cx="1669200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1300" dirty="0">
                <a:latin typeface="Titillium Web Light"/>
                <a:ea typeface="Titillium Web Light"/>
                <a:cs typeface="Titillium Web Light"/>
                <a:sym typeface="Titillium Web Light"/>
              </a:rPr>
              <a:t>SSA 2022</a:t>
            </a:r>
            <a:endParaRPr sz="1300" baseline="30000" dirty="0"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</p:spTree>
    <p:extLst>
      <p:ext uri="{BB962C8B-B14F-4D97-AF65-F5344CB8AC3E}">
        <p14:creationId xmlns:p14="http://schemas.microsoft.com/office/powerpoint/2010/main" val="1413827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1"/>
          <p:cNvSpPr txBox="1"/>
          <p:nvPr/>
        </p:nvSpPr>
        <p:spPr>
          <a:xfrm>
            <a:off x="123825" y="-29050"/>
            <a:ext cx="85731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2300" b="0" i="0" u="none" strike="noStrike" cap="none">
                <a:solidFill>
                  <a:srgbClr val="FFFFFF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Use case: holistic report of station over past few weeks</a:t>
            </a:r>
            <a:endParaRPr sz="2300" b="0" i="0" u="none" strike="noStrike" cap="none">
              <a:solidFill>
                <a:srgbClr val="FFFFFF"/>
              </a:solidFill>
              <a:latin typeface="Titillium Web ExtraLight"/>
              <a:ea typeface="Titillium Web ExtraLight"/>
              <a:cs typeface="Titillium Web ExtraLight"/>
              <a:sym typeface="Titillium Web ExtraLight"/>
            </a:endParaRPr>
          </a:p>
        </p:txBody>
      </p:sp>
      <p:pic>
        <p:nvPicPr>
          <p:cNvPr id="246" name="Google Shape;24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747350"/>
            <a:ext cx="6197371" cy="399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1"/>
          <p:cNvSpPr txBox="1"/>
          <p:nvPr/>
        </p:nvSpPr>
        <p:spPr>
          <a:xfrm>
            <a:off x="4033700" y="4745650"/>
            <a:ext cx="52956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Updated 2x/week: https://seismo.ess.washington.edu/ahutko/STATION_METRIC_REPORTS/</a:t>
            </a: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3" name="Google Shape;24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29825" y="1731500"/>
            <a:ext cx="2518401" cy="2960924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11"/>
          <p:cNvSpPr txBox="1"/>
          <p:nvPr/>
        </p:nvSpPr>
        <p:spPr>
          <a:xfrm>
            <a:off x="123825" y="-29050"/>
            <a:ext cx="85731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2300" b="0" i="0" u="none" strike="noStrike" cap="none">
                <a:solidFill>
                  <a:srgbClr val="FFFFFF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Use case: holistic report of station over past few weeks</a:t>
            </a:r>
            <a:endParaRPr sz="2300" b="0" i="0" u="none" strike="noStrike" cap="none">
              <a:solidFill>
                <a:srgbClr val="FFFFFF"/>
              </a:solidFill>
              <a:latin typeface="Titillium Web ExtraLight"/>
              <a:ea typeface="Titillium Web ExtraLight"/>
              <a:cs typeface="Titillium Web ExtraLight"/>
              <a:sym typeface="Titillium Web ExtraLight"/>
            </a:endParaRPr>
          </a:p>
        </p:txBody>
      </p:sp>
      <p:sp>
        <p:nvSpPr>
          <p:cNvPr id="245" name="Google Shape;245;p11"/>
          <p:cNvSpPr txBox="1"/>
          <p:nvPr/>
        </p:nvSpPr>
        <p:spPr>
          <a:xfrm>
            <a:off x="6834625" y="1107500"/>
            <a:ext cx="17748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" sz="1700" b="0" i="0" u="none" strike="noStrike" cap="none">
                <a:solidFill>
                  <a:srgbClr val="FFFFFF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Reports for most stations in ANSS:</a:t>
            </a:r>
            <a:endParaRPr sz="1700" b="0" i="0" u="none" strike="noStrike" cap="none">
              <a:solidFill>
                <a:srgbClr val="FFFFFF"/>
              </a:solidFill>
              <a:latin typeface="Titillium Web ExtraLight"/>
              <a:ea typeface="Titillium Web ExtraLight"/>
              <a:cs typeface="Titillium Web ExtraLight"/>
              <a:sym typeface="Titillium Web ExtraLight"/>
            </a:endParaRPr>
          </a:p>
        </p:txBody>
      </p:sp>
      <p:pic>
        <p:nvPicPr>
          <p:cNvPr id="246" name="Google Shape;246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747350"/>
            <a:ext cx="6197371" cy="3998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41856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025" y="654300"/>
            <a:ext cx="6274391" cy="4091349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0"/>
          <p:cNvSpPr txBox="1"/>
          <p:nvPr/>
        </p:nvSpPr>
        <p:spPr>
          <a:xfrm>
            <a:off x="4033700" y="4745650"/>
            <a:ext cx="52956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Updated 2x/week: https://</a:t>
            </a:r>
            <a:r>
              <a:rPr lang="en" sz="9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seismo.ess.washington.edu</a:t>
            </a:r>
            <a:r>
              <a:rPr lang="en" sz="9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" sz="9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ahutko</a:t>
            </a:r>
            <a:r>
              <a:rPr lang="en" sz="9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/STATION_METRIC_REPORTS/</a:t>
            </a:r>
            <a:endParaRPr sz="9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" name="Google Shape;233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29825" y="1731500"/>
            <a:ext cx="2518401" cy="2960924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0"/>
          <p:cNvSpPr txBox="1"/>
          <p:nvPr/>
        </p:nvSpPr>
        <p:spPr>
          <a:xfrm>
            <a:off x="123825" y="-29050"/>
            <a:ext cx="85731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2300" b="0" i="0" u="none" strike="noStrike" cap="none">
                <a:solidFill>
                  <a:srgbClr val="FFFFFF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Use case: holistic report of station over past few weeks</a:t>
            </a:r>
            <a:endParaRPr sz="2300" b="0" i="0" u="none" strike="noStrike" cap="none">
              <a:solidFill>
                <a:srgbClr val="FFFFFF"/>
              </a:solidFill>
              <a:latin typeface="Titillium Web ExtraLight"/>
              <a:ea typeface="Titillium Web ExtraLight"/>
              <a:cs typeface="Titillium Web ExtraLight"/>
              <a:sym typeface="Titillium Web ExtraLight"/>
            </a:endParaRPr>
          </a:p>
        </p:txBody>
      </p:sp>
      <p:cxnSp>
        <p:nvCxnSpPr>
          <p:cNvPr id="235" name="Google Shape;235;p10"/>
          <p:cNvCxnSpPr/>
          <p:nvPr/>
        </p:nvCxnSpPr>
        <p:spPr>
          <a:xfrm flipH="1">
            <a:off x="873350" y="1959425"/>
            <a:ext cx="393900" cy="4260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36" name="Google Shape;236;p10"/>
          <p:cNvSpPr txBox="1"/>
          <p:nvPr/>
        </p:nvSpPr>
        <p:spPr>
          <a:xfrm>
            <a:off x="468550" y="1369300"/>
            <a:ext cx="2577300" cy="6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FF0000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Techs were informed something wrong w  HNE.</a:t>
            </a:r>
            <a:br>
              <a:rPr lang="en" sz="900" b="0" i="0" u="none" strike="noStrike" cap="none">
                <a:solidFill>
                  <a:srgbClr val="FF0000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</a:br>
            <a:r>
              <a:rPr lang="en" sz="900" b="0" i="0" u="none" strike="noStrike" cap="none">
                <a:solidFill>
                  <a:srgbClr val="FF0000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pier was coupled to house foundation :-(</a:t>
            </a:r>
            <a:endParaRPr sz="900" b="0" i="0" u="none" strike="noStrike" cap="none">
              <a:solidFill>
                <a:srgbClr val="FF0000"/>
              </a:solidFill>
              <a:latin typeface="Titillium Web ExtraLight"/>
              <a:ea typeface="Titillium Web ExtraLight"/>
              <a:cs typeface="Titillium Web ExtraLight"/>
              <a:sym typeface="Titillium Web ExtraLight"/>
            </a:endParaRPr>
          </a:p>
        </p:txBody>
      </p:sp>
      <p:sp>
        <p:nvSpPr>
          <p:cNvPr id="237" name="Google Shape;237;p10"/>
          <p:cNvSpPr txBox="1"/>
          <p:nvPr/>
        </p:nvSpPr>
        <p:spPr>
          <a:xfrm>
            <a:off x="6834625" y="1107500"/>
            <a:ext cx="17748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" sz="1700" b="0" i="0" u="none" strike="noStrike" cap="none">
                <a:solidFill>
                  <a:srgbClr val="FFFFFF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Reports for most stations in ANSS:</a:t>
            </a:r>
            <a:endParaRPr sz="1700" b="0" i="0" u="none" strike="noStrike" cap="none">
              <a:solidFill>
                <a:srgbClr val="FFFFFF"/>
              </a:solidFill>
              <a:latin typeface="Titillium Web ExtraLight"/>
              <a:ea typeface="Titillium Web ExtraLight"/>
              <a:cs typeface="Titillium Web ExtraLight"/>
              <a:sym typeface="Titillium Web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42277745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1"/>
          <p:cNvSpPr txBox="1"/>
          <p:nvPr/>
        </p:nvSpPr>
        <p:spPr>
          <a:xfrm>
            <a:off x="420705" y="-147798"/>
            <a:ext cx="85731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2300" b="0" i="0" u="none" strike="noStrike" cap="none" dirty="0">
                <a:solidFill>
                  <a:srgbClr val="FFFFFF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How far away from a road should I go?</a:t>
            </a:r>
            <a:endParaRPr sz="2300" b="0" i="0" u="none" strike="noStrike" cap="none" dirty="0">
              <a:solidFill>
                <a:srgbClr val="FFFFFF"/>
              </a:solidFill>
              <a:latin typeface="Titillium Web ExtraLight"/>
              <a:ea typeface="Titillium Web ExtraLight"/>
              <a:cs typeface="Titillium Web ExtraLight"/>
              <a:sym typeface="Titillium Web Extra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574F85-4E6B-E948-BE72-ECE940144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5599" y="428700"/>
            <a:ext cx="6248206" cy="4544150"/>
          </a:xfrm>
          <a:prstGeom prst="rect">
            <a:avLst/>
          </a:prstGeom>
        </p:spPr>
      </p:pic>
      <p:pic>
        <p:nvPicPr>
          <p:cNvPr id="9" name="Picture 8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2DD04441-2F9C-4C44-8661-1B70598D9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9547" y="4627777"/>
            <a:ext cx="942501" cy="2584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E6B0CFD-5ACD-4E4D-95B2-FEAE9A8E0336}"/>
              </a:ext>
            </a:extLst>
          </p:cNvPr>
          <p:cNvSpPr txBox="1"/>
          <p:nvPr/>
        </p:nvSpPr>
        <p:spPr>
          <a:xfrm>
            <a:off x="4996458" y="4638696"/>
            <a:ext cx="32619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Distance to road (m)</a:t>
            </a:r>
          </a:p>
        </p:txBody>
      </p:sp>
      <p:pic>
        <p:nvPicPr>
          <p:cNvPr id="12" name="Picture 11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A5E0ACDC-BE76-D34E-9735-1FB174456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435774" y="2338609"/>
            <a:ext cx="3543524" cy="5438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4CBFA5E-037C-DD44-B77F-6C2D04A2307A}"/>
              </a:ext>
            </a:extLst>
          </p:cNvPr>
          <p:cNvSpPr txBox="1"/>
          <p:nvPr/>
        </p:nvSpPr>
        <p:spPr>
          <a:xfrm>
            <a:off x="3906979" y="500222"/>
            <a:ext cx="47263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Hourly count of small bumps (EPIC triggers)</a:t>
            </a:r>
          </a:p>
        </p:txBody>
      </p:sp>
      <p:pic>
        <p:nvPicPr>
          <p:cNvPr id="14" name="Picture 13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3720D3B7-193D-D447-981D-87F355237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6868" y="804463"/>
            <a:ext cx="2705667" cy="15333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755E82B-5D41-F24A-9D9F-81C53F2E97DB}"/>
              </a:ext>
            </a:extLst>
          </p:cNvPr>
          <p:cNvSpPr txBox="1"/>
          <p:nvPr/>
        </p:nvSpPr>
        <p:spPr>
          <a:xfrm>
            <a:off x="3134504" y="4125406"/>
            <a:ext cx="3449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886DC4-5C7A-4D4F-9675-B7CAEE79A13A}"/>
              </a:ext>
            </a:extLst>
          </p:cNvPr>
          <p:cNvSpPr txBox="1"/>
          <p:nvPr/>
        </p:nvSpPr>
        <p:spPr>
          <a:xfrm>
            <a:off x="3054358" y="3581814"/>
            <a:ext cx="5438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10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5F55B7-BB6D-7F41-AEDF-4C267CB810ED}"/>
              </a:ext>
            </a:extLst>
          </p:cNvPr>
          <p:cNvSpPr txBox="1"/>
          <p:nvPr/>
        </p:nvSpPr>
        <p:spPr>
          <a:xfrm>
            <a:off x="3076129" y="3033570"/>
            <a:ext cx="5438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20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4F8C54-588F-0C43-835B-8BB98D4900B1}"/>
              </a:ext>
            </a:extLst>
          </p:cNvPr>
          <p:cNvSpPr txBox="1"/>
          <p:nvPr/>
        </p:nvSpPr>
        <p:spPr>
          <a:xfrm>
            <a:off x="3054357" y="2485326"/>
            <a:ext cx="5438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30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40B0B9-6DE3-E14C-9F31-866276D46033}"/>
              </a:ext>
            </a:extLst>
          </p:cNvPr>
          <p:cNvSpPr txBox="1"/>
          <p:nvPr/>
        </p:nvSpPr>
        <p:spPr>
          <a:xfrm>
            <a:off x="3052378" y="1948957"/>
            <a:ext cx="5438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40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6FF3FB-544C-394E-B521-2CA38337C7D4}"/>
              </a:ext>
            </a:extLst>
          </p:cNvPr>
          <p:cNvSpPr txBox="1"/>
          <p:nvPr/>
        </p:nvSpPr>
        <p:spPr>
          <a:xfrm>
            <a:off x="3066234" y="1379868"/>
            <a:ext cx="5438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50</a:t>
            </a:r>
          </a:p>
        </p:txBody>
      </p:sp>
      <p:pic>
        <p:nvPicPr>
          <p:cNvPr id="22" name="Picture 21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36CC057D-4FD8-3241-BB73-E536037DC3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9437" y="4519674"/>
            <a:ext cx="4879163" cy="15333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8955740-9485-1A42-8603-0C648C9C6449}"/>
              </a:ext>
            </a:extLst>
          </p:cNvPr>
          <p:cNvSpPr txBox="1"/>
          <p:nvPr/>
        </p:nvSpPr>
        <p:spPr>
          <a:xfrm>
            <a:off x="4625219" y="4439779"/>
            <a:ext cx="5438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40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69F8FCF-DBA2-4F47-A9D7-D77D5D17AF78}"/>
              </a:ext>
            </a:extLst>
          </p:cNvPr>
          <p:cNvSpPr txBox="1"/>
          <p:nvPr/>
        </p:nvSpPr>
        <p:spPr>
          <a:xfrm>
            <a:off x="5268388" y="4451853"/>
            <a:ext cx="5438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60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1349956-4263-BB4A-A988-52350A11859E}"/>
              </a:ext>
            </a:extLst>
          </p:cNvPr>
          <p:cNvSpPr txBox="1"/>
          <p:nvPr/>
        </p:nvSpPr>
        <p:spPr>
          <a:xfrm>
            <a:off x="3986592" y="4425265"/>
            <a:ext cx="5438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20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A4251EE-8167-A34F-9BDD-56265EF5B74E}"/>
              </a:ext>
            </a:extLst>
          </p:cNvPr>
          <p:cNvSpPr txBox="1"/>
          <p:nvPr/>
        </p:nvSpPr>
        <p:spPr>
          <a:xfrm>
            <a:off x="5943302" y="4444596"/>
            <a:ext cx="5438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80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A18CDBF-3A42-4245-9460-6F97112ADDE7}"/>
              </a:ext>
            </a:extLst>
          </p:cNvPr>
          <p:cNvSpPr txBox="1"/>
          <p:nvPr/>
        </p:nvSpPr>
        <p:spPr>
          <a:xfrm>
            <a:off x="6553907" y="4458500"/>
            <a:ext cx="5438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100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B11644F-C5DA-7B4E-9573-918209F8711C}"/>
              </a:ext>
            </a:extLst>
          </p:cNvPr>
          <p:cNvSpPr txBox="1"/>
          <p:nvPr/>
        </p:nvSpPr>
        <p:spPr>
          <a:xfrm>
            <a:off x="7147954" y="4451853"/>
            <a:ext cx="5438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120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44AEC9B-E8DC-A44F-B562-F5982FC84806}"/>
              </a:ext>
            </a:extLst>
          </p:cNvPr>
          <p:cNvSpPr txBox="1"/>
          <p:nvPr/>
        </p:nvSpPr>
        <p:spPr>
          <a:xfrm>
            <a:off x="3402137" y="4433794"/>
            <a:ext cx="5438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2123740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574F85-4E6B-E948-BE72-ECE940144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5600" y="428700"/>
            <a:ext cx="6248206" cy="4544150"/>
          </a:xfrm>
          <a:prstGeom prst="rect">
            <a:avLst/>
          </a:prstGeom>
        </p:spPr>
      </p:pic>
      <p:pic>
        <p:nvPicPr>
          <p:cNvPr id="9" name="Picture 8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2DD04441-2F9C-4C44-8661-1B70598D9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9548" y="4627777"/>
            <a:ext cx="942501" cy="2584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E6B0CFD-5ACD-4E4D-95B2-FEAE9A8E0336}"/>
              </a:ext>
            </a:extLst>
          </p:cNvPr>
          <p:cNvSpPr txBox="1"/>
          <p:nvPr/>
        </p:nvSpPr>
        <p:spPr>
          <a:xfrm>
            <a:off x="4996459" y="4638696"/>
            <a:ext cx="32619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Distance to road (m)</a:t>
            </a:r>
          </a:p>
        </p:txBody>
      </p:sp>
      <p:pic>
        <p:nvPicPr>
          <p:cNvPr id="12" name="Picture 11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A5E0ACDC-BE76-D34E-9735-1FB174456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435775" y="2338609"/>
            <a:ext cx="3543524" cy="5438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4CBFA5E-037C-DD44-B77F-6C2D04A2307A}"/>
              </a:ext>
            </a:extLst>
          </p:cNvPr>
          <p:cNvSpPr txBox="1"/>
          <p:nvPr/>
        </p:nvSpPr>
        <p:spPr>
          <a:xfrm>
            <a:off x="3906980" y="500222"/>
            <a:ext cx="47263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Hourly count of small bumps (EPIC triggers)</a:t>
            </a:r>
          </a:p>
        </p:txBody>
      </p:sp>
      <p:pic>
        <p:nvPicPr>
          <p:cNvPr id="14" name="Picture 13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3720D3B7-193D-D447-981D-87F355237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6869" y="804463"/>
            <a:ext cx="2705667" cy="15333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755E82B-5D41-F24A-9D9F-81C53F2E97DB}"/>
              </a:ext>
            </a:extLst>
          </p:cNvPr>
          <p:cNvSpPr txBox="1"/>
          <p:nvPr/>
        </p:nvSpPr>
        <p:spPr>
          <a:xfrm>
            <a:off x="3134505" y="4125406"/>
            <a:ext cx="3449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886DC4-5C7A-4D4F-9675-B7CAEE79A13A}"/>
              </a:ext>
            </a:extLst>
          </p:cNvPr>
          <p:cNvSpPr txBox="1"/>
          <p:nvPr/>
        </p:nvSpPr>
        <p:spPr>
          <a:xfrm>
            <a:off x="3054359" y="3581814"/>
            <a:ext cx="5438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10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5F55B7-BB6D-7F41-AEDF-4C267CB810ED}"/>
              </a:ext>
            </a:extLst>
          </p:cNvPr>
          <p:cNvSpPr txBox="1"/>
          <p:nvPr/>
        </p:nvSpPr>
        <p:spPr>
          <a:xfrm>
            <a:off x="3076130" y="3033570"/>
            <a:ext cx="5438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20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4F8C54-588F-0C43-835B-8BB98D4900B1}"/>
              </a:ext>
            </a:extLst>
          </p:cNvPr>
          <p:cNvSpPr txBox="1"/>
          <p:nvPr/>
        </p:nvSpPr>
        <p:spPr>
          <a:xfrm>
            <a:off x="3054358" y="2485326"/>
            <a:ext cx="5438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30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40B0B9-6DE3-E14C-9F31-866276D46033}"/>
              </a:ext>
            </a:extLst>
          </p:cNvPr>
          <p:cNvSpPr txBox="1"/>
          <p:nvPr/>
        </p:nvSpPr>
        <p:spPr>
          <a:xfrm>
            <a:off x="3052379" y="1948957"/>
            <a:ext cx="5438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40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6FF3FB-544C-394E-B521-2CA38337C7D4}"/>
              </a:ext>
            </a:extLst>
          </p:cNvPr>
          <p:cNvSpPr txBox="1"/>
          <p:nvPr/>
        </p:nvSpPr>
        <p:spPr>
          <a:xfrm>
            <a:off x="3066235" y="1379868"/>
            <a:ext cx="5438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50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791D493-10DE-D347-8E42-FBDFC6512771}"/>
              </a:ext>
            </a:extLst>
          </p:cNvPr>
          <p:cNvCxnSpPr>
            <a:cxnSpLocks/>
          </p:cNvCxnSpPr>
          <p:nvPr/>
        </p:nvCxnSpPr>
        <p:spPr>
          <a:xfrm>
            <a:off x="5189514" y="1128160"/>
            <a:ext cx="0" cy="3254142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36CC057D-4FD8-3241-BB73-E536037DC3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9438" y="4519674"/>
            <a:ext cx="4879163" cy="15333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8955740-9485-1A42-8603-0C648C9C6449}"/>
              </a:ext>
            </a:extLst>
          </p:cNvPr>
          <p:cNvSpPr txBox="1"/>
          <p:nvPr/>
        </p:nvSpPr>
        <p:spPr>
          <a:xfrm>
            <a:off x="4625220" y="4439779"/>
            <a:ext cx="5438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40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69F8FCF-DBA2-4F47-A9D7-D77D5D17AF78}"/>
              </a:ext>
            </a:extLst>
          </p:cNvPr>
          <p:cNvSpPr txBox="1"/>
          <p:nvPr/>
        </p:nvSpPr>
        <p:spPr>
          <a:xfrm>
            <a:off x="5268389" y="4451853"/>
            <a:ext cx="5438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60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1349956-4263-BB4A-A988-52350A11859E}"/>
              </a:ext>
            </a:extLst>
          </p:cNvPr>
          <p:cNvSpPr txBox="1"/>
          <p:nvPr/>
        </p:nvSpPr>
        <p:spPr>
          <a:xfrm>
            <a:off x="3986593" y="4425265"/>
            <a:ext cx="5438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20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A4251EE-8167-A34F-9BDD-56265EF5B74E}"/>
              </a:ext>
            </a:extLst>
          </p:cNvPr>
          <p:cNvSpPr txBox="1"/>
          <p:nvPr/>
        </p:nvSpPr>
        <p:spPr>
          <a:xfrm>
            <a:off x="5943303" y="4444596"/>
            <a:ext cx="5438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80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A18CDBF-3A42-4245-9460-6F97112ADDE7}"/>
              </a:ext>
            </a:extLst>
          </p:cNvPr>
          <p:cNvSpPr txBox="1"/>
          <p:nvPr/>
        </p:nvSpPr>
        <p:spPr>
          <a:xfrm>
            <a:off x="6553908" y="4458500"/>
            <a:ext cx="5438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100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B11644F-C5DA-7B4E-9573-918209F8711C}"/>
              </a:ext>
            </a:extLst>
          </p:cNvPr>
          <p:cNvSpPr txBox="1"/>
          <p:nvPr/>
        </p:nvSpPr>
        <p:spPr>
          <a:xfrm>
            <a:off x="7147955" y="4451853"/>
            <a:ext cx="5438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120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DEEA66B-8AAC-3E49-AC9F-016D33DB29E6}"/>
              </a:ext>
            </a:extLst>
          </p:cNvPr>
          <p:cNvSpPr txBox="1"/>
          <p:nvPr/>
        </p:nvSpPr>
        <p:spPr>
          <a:xfrm>
            <a:off x="3402137" y="4433794"/>
            <a:ext cx="5438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0</a:t>
            </a:r>
          </a:p>
        </p:txBody>
      </p:sp>
      <p:sp>
        <p:nvSpPr>
          <p:cNvPr id="31" name="Google Shape;244;p11">
            <a:extLst>
              <a:ext uri="{FF2B5EF4-FFF2-40B4-BE49-F238E27FC236}">
                <a16:creationId xmlns:a16="http://schemas.microsoft.com/office/drawing/2014/main" id="{004F4684-AF02-864E-A3E1-0A7342EA813E}"/>
              </a:ext>
            </a:extLst>
          </p:cNvPr>
          <p:cNvSpPr txBox="1"/>
          <p:nvPr/>
        </p:nvSpPr>
        <p:spPr>
          <a:xfrm>
            <a:off x="420705" y="-147798"/>
            <a:ext cx="85731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2300" b="0" i="0" u="none" strike="noStrike" cap="none" dirty="0">
                <a:solidFill>
                  <a:srgbClr val="FFFFFF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How far away from a road should I go?</a:t>
            </a:r>
            <a:endParaRPr sz="2300" b="0" i="0" u="none" strike="noStrike" cap="none" dirty="0">
              <a:solidFill>
                <a:srgbClr val="FFFFFF"/>
              </a:solidFill>
              <a:latin typeface="Titillium Web ExtraLight"/>
              <a:ea typeface="Titillium Web ExtraLight"/>
              <a:cs typeface="Titillium Web ExtraLight"/>
              <a:sym typeface="Titillium Web ExtraLigh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A1BE561-FCDC-5542-8ABD-A5BB30BBE7E4}"/>
              </a:ext>
            </a:extLst>
          </p:cNvPr>
          <p:cNvSpPr txBox="1"/>
          <p:nvPr/>
        </p:nvSpPr>
        <p:spPr>
          <a:xfrm>
            <a:off x="5204695" y="1365019"/>
            <a:ext cx="7386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50 m</a:t>
            </a:r>
          </a:p>
        </p:txBody>
      </p:sp>
    </p:spTree>
    <p:extLst>
      <p:ext uri="{BB962C8B-B14F-4D97-AF65-F5344CB8AC3E}">
        <p14:creationId xmlns:p14="http://schemas.microsoft.com/office/powerpoint/2010/main" val="19601446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D7C61B0-EF0E-FB4B-9F17-BB90B3C5F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1324" y="442506"/>
            <a:ext cx="6243744" cy="4540904"/>
          </a:xfrm>
          <a:prstGeom prst="rect">
            <a:avLst/>
          </a:prstGeom>
        </p:spPr>
      </p:pic>
      <p:pic>
        <p:nvPicPr>
          <p:cNvPr id="3" name="Picture 2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8E8F20C8-EE17-2641-8F01-461ACCA76A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9827" y="4529543"/>
            <a:ext cx="4970401" cy="3512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0E5C7A-5761-0440-BFAD-C1810F5D16C4}"/>
              </a:ext>
            </a:extLst>
          </p:cNvPr>
          <p:cNvSpPr txBox="1"/>
          <p:nvPr/>
        </p:nvSpPr>
        <p:spPr>
          <a:xfrm>
            <a:off x="4996458" y="4638696"/>
            <a:ext cx="32619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Distance to road (m)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B90636-99DD-944E-9425-47384F276216}"/>
              </a:ext>
            </a:extLst>
          </p:cNvPr>
          <p:cNvSpPr txBox="1"/>
          <p:nvPr/>
        </p:nvSpPr>
        <p:spPr>
          <a:xfrm>
            <a:off x="3402137" y="4433794"/>
            <a:ext cx="51480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0        20        40       60       80       100      120      140</a:t>
            </a:r>
          </a:p>
        </p:txBody>
      </p:sp>
      <p:pic>
        <p:nvPicPr>
          <p:cNvPr id="13" name="Picture 12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B26B0D77-A521-3F45-9473-82BCD773E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9833" y="619451"/>
            <a:ext cx="4970401" cy="351215"/>
          </a:xfrm>
          <a:prstGeom prst="rect">
            <a:avLst/>
          </a:prstGeom>
        </p:spPr>
      </p:pic>
      <p:pic>
        <p:nvPicPr>
          <p:cNvPr id="14" name="Picture 13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9300343C-099D-784C-AD66-2C7736E53C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361525" y="2492637"/>
            <a:ext cx="3250959" cy="35121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DD746AC0-D993-A649-8F7C-3C0E06C54B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654510" y="2495017"/>
            <a:ext cx="3261941" cy="35121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A13A682-B697-1449-91D5-1E2C44A16A70}"/>
              </a:ext>
            </a:extLst>
          </p:cNvPr>
          <p:cNvSpPr txBox="1"/>
          <p:nvPr/>
        </p:nvSpPr>
        <p:spPr>
          <a:xfrm rot="16200000">
            <a:off x="1674205" y="1735395"/>
            <a:ext cx="24080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cm/s^2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AB17D8-5A20-DB42-8111-682F8AE1D2CA}"/>
              </a:ext>
            </a:extLst>
          </p:cNvPr>
          <p:cNvSpPr txBox="1"/>
          <p:nvPr/>
        </p:nvSpPr>
        <p:spPr>
          <a:xfrm>
            <a:off x="2962430" y="3652856"/>
            <a:ext cx="8011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0.02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E2878AC-36CB-004D-8EA5-3C3E039AB617}"/>
              </a:ext>
            </a:extLst>
          </p:cNvPr>
          <p:cNvSpPr txBox="1"/>
          <p:nvPr/>
        </p:nvSpPr>
        <p:spPr>
          <a:xfrm>
            <a:off x="3221706" y="4019009"/>
            <a:ext cx="8011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437F1E0-67AE-064E-AFF6-448EE94FB9D7}"/>
              </a:ext>
            </a:extLst>
          </p:cNvPr>
          <p:cNvSpPr txBox="1"/>
          <p:nvPr/>
        </p:nvSpPr>
        <p:spPr>
          <a:xfrm>
            <a:off x="2972324" y="3282744"/>
            <a:ext cx="8011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0.04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8660F3A-368C-6545-9CAE-21D0EB828B61}"/>
              </a:ext>
            </a:extLst>
          </p:cNvPr>
          <p:cNvSpPr txBox="1"/>
          <p:nvPr/>
        </p:nvSpPr>
        <p:spPr>
          <a:xfrm>
            <a:off x="2971300" y="2901448"/>
            <a:ext cx="8011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0.06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990974-BD64-0E47-9723-501C397C17BC}"/>
              </a:ext>
            </a:extLst>
          </p:cNvPr>
          <p:cNvSpPr txBox="1"/>
          <p:nvPr/>
        </p:nvSpPr>
        <p:spPr>
          <a:xfrm>
            <a:off x="2969319" y="2483831"/>
            <a:ext cx="8011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0.08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E75F4AF-6715-6C4D-A847-8441AC34AB1B}"/>
              </a:ext>
            </a:extLst>
          </p:cNvPr>
          <p:cNvSpPr txBox="1"/>
          <p:nvPr/>
        </p:nvSpPr>
        <p:spPr>
          <a:xfrm>
            <a:off x="2979217" y="2101843"/>
            <a:ext cx="8011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0.1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0F8BC89-A219-5942-B9E3-6D31019BCC2C}"/>
              </a:ext>
            </a:extLst>
          </p:cNvPr>
          <p:cNvSpPr txBox="1"/>
          <p:nvPr/>
        </p:nvSpPr>
        <p:spPr>
          <a:xfrm>
            <a:off x="2948467" y="1697444"/>
            <a:ext cx="8011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0.12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3DC6B70-D235-F94C-80F3-DB9CEDA7F577}"/>
              </a:ext>
            </a:extLst>
          </p:cNvPr>
          <p:cNvSpPr txBox="1"/>
          <p:nvPr/>
        </p:nvSpPr>
        <p:spPr>
          <a:xfrm>
            <a:off x="2946487" y="1303579"/>
            <a:ext cx="8011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0.14</a:t>
            </a:r>
          </a:p>
        </p:txBody>
      </p:sp>
      <p:sp>
        <p:nvSpPr>
          <p:cNvPr id="32" name="Google Shape;244;p11">
            <a:extLst>
              <a:ext uri="{FF2B5EF4-FFF2-40B4-BE49-F238E27FC236}">
                <a16:creationId xmlns:a16="http://schemas.microsoft.com/office/drawing/2014/main" id="{5DE540B5-DA2B-E74C-A32E-A951D0FB94DC}"/>
              </a:ext>
            </a:extLst>
          </p:cNvPr>
          <p:cNvSpPr txBox="1"/>
          <p:nvPr/>
        </p:nvSpPr>
        <p:spPr>
          <a:xfrm>
            <a:off x="420705" y="-147798"/>
            <a:ext cx="85731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2300" b="0" i="0" u="none" strike="noStrike" cap="none" dirty="0">
                <a:solidFill>
                  <a:srgbClr val="FFFFFF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How far away from a road should I go?</a:t>
            </a:r>
            <a:endParaRPr sz="2300" b="0" i="0" u="none" strike="noStrike" cap="none" dirty="0">
              <a:solidFill>
                <a:srgbClr val="FFFFFF"/>
              </a:solidFill>
              <a:latin typeface="Titillium Web ExtraLight"/>
              <a:ea typeface="Titillium Web ExtraLight"/>
              <a:cs typeface="Titillium Web ExtraLight"/>
              <a:sym typeface="Titillium Web ExtraLigh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4A3FEBC-83D7-C24D-BDDD-F1A130D96D5E}"/>
              </a:ext>
            </a:extLst>
          </p:cNvPr>
          <p:cNvSpPr txBox="1"/>
          <p:nvPr/>
        </p:nvSpPr>
        <p:spPr>
          <a:xfrm>
            <a:off x="5189517" y="500222"/>
            <a:ext cx="34438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Noise floor</a:t>
            </a:r>
          </a:p>
        </p:txBody>
      </p:sp>
    </p:spTree>
    <p:extLst>
      <p:ext uri="{BB962C8B-B14F-4D97-AF65-F5344CB8AC3E}">
        <p14:creationId xmlns:p14="http://schemas.microsoft.com/office/powerpoint/2010/main" val="4464148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D7C61B0-EF0E-FB4B-9F17-BB90B3C5F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1324" y="442506"/>
            <a:ext cx="6243744" cy="4540904"/>
          </a:xfrm>
          <a:prstGeom prst="rect">
            <a:avLst/>
          </a:prstGeom>
        </p:spPr>
      </p:pic>
      <p:pic>
        <p:nvPicPr>
          <p:cNvPr id="3" name="Picture 2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8E8F20C8-EE17-2641-8F01-461ACCA76A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9827" y="4529543"/>
            <a:ext cx="4970401" cy="3512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0E5C7A-5761-0440-BFAD-C1810F5D16C4}"/>
              </a:ext>
            </a:extLst>
          </p:cNvPr>
          <p:cNvSpPr txBox="1"/>
          <p:nvPr/>
        </p:nvSpPr>
        <p:spPr>
          <a:xfrm>
            <a:off x="4996458" y="4638696"/>
            <a:ext cx="32619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Distance to road (m)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B90636-99DD-944E-9425-47384F276216}"/>
              </a:ext>
            </a:extLst>
          </p:cNvPr>
          <p:cNvSpPr txBox="1"/>
          <p:nvPr/>
        </p:nvSpPr>
        <p:spPr>
          <a:xfrm>
            <a:off x="3402137" y="4433794"/>
            <a:ext cx="51480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0        20        40       60       80       100      120      140</a:t>
            </a:r>
          </a:p>
        </p:txBody>
      </p:sp>
      <p:pic>
        <p:nvPicPr>
          <p:cNvPr id="13" name="Picture 12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B26B0D77-A521-3F45-9473-82BCD773E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9833" y="619451"/>
            <a:ext cx="4970401" cy="351215"/>
          </a:xfrm>
          <a:prstGeom prst="rect">
            <a:avLst/>
          </a:prstGeom>
        </p:spPr>
      </p:pic>
      <p:pic>
        <p:nvPicPr>
          <p:cNvPr id="14" name="Picture 13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9300343C-099D-784C-AD66-2C7736E53C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361525" y="2492637"/>
            <a:ext cx="3250959" cy="35121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DD746AC0-D993-A649-8F7C-3C0E06C54B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654510" y="2495017"/>
            <a:ext cx="3261941" cy="35121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A13A682-B697-1449-91D5-1E2C44A16A70}"/>
              </a:ext>
            </a:extLst>
          </p:cNvPr>
          <p:cNvSpPr txBox="1"/>
          <p:nvPr/>
        </p:nvSpPr>
        <p:spPr>
          <a:xfrm rot="16200000">
            <a:off x="1674205" y="1735395"/>
            <a:ext cx="24080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cm/s^2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AB17D8-5A20-DB42-8111-682F8AE1D2CA}"/>
              </a:ext>
            </a:extLst>
          </p:cNvPr>
          <p:cNvSpPr txBox="1"/>
          <p:nvPr/>
        </p:nvSpPr>
        <p:spPr>
          <a:xfrm>
            <a:off x="2962430" y="3652856"/>
            <a:ext cx="8011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0.02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E2878AC-36CB-004D-8EA5-3C3E039AB617}"/>
              </a:ext>
            </a:extLst>
          </p:cNvPr>
          <p:cNvSpPr txBox="1"/>
          <p:nvPr/>
        </p:nvSpPr>
        <p:spPr>
          <a:xfrm>
            <a:off x="3221706" y="4019009"/>
            <a:ext cx="8011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437F1E0-67AE-064E-AFF6-448EE94FB9D7}"/>
              </a:ext>
            </a:extLst>
          </p:cNvPr>
          <p:cNvSpPr txBox="1"/>
          <p:nvPr/>
        </p:nvSpPr>
        <p:spPr>
          <a:xfrm>
            <a:off x="2972324" y="3282744"/>
            <a:ext cx="8011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0.04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8660F3A-368C-6545-9CAE-21D0EB828B61}"/>
              </a:ext>
            </a:extLst>
          </p:cNvPr>
          <p:cNvSpPr txBox="1"/>
          <p:nvPr/>
        </p:nvSpPr>
        <p:spPr>
          <a:xfrm>
            <a:off x="2971300" y="2901448"/>
            <a:ext cx="8011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0.06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990974-BD64-0E47-9723-501C397C17BC}"/>
              </a:ext>
            </a:extLst>
          </p:cNvPr>
          <p:cNvSpPr txBox="1"/>
          <p:nvPr/>
        </p:nvSpPr>
        <p:spPr>
          <a:xfrm>
            <a:off x="2969319" y="2483831"/>
            <a:ext cx="8011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0.08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E75F4AF-6715-6C4D-A847-8441AC34AB1B}"/>
              </a:ext>
            </a:extLst>
          </p:cNvPr>
          <p:cNvSpPr txBox="1"/>
          <p:nvPr/>
        </p:nvSpPr>
        <p:spPr>
          <a:xfrm>
            <a:off x="2979217" y="2101843"/>
            <a:ext cx="8011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0.1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0F8BC89-A219-5942-B9E3-6D31019BCC2C}"/>
              </a:ext>
            </a:extLst>
          </p:cNvPr>
          <p:cNvSpPr txBox="1"/>
          <p:nvPr/>
        </p:nvSpPr>
        <p:spPr>
          <a:xfrm>
            <a:off x="2948467" y="1697444"/>
            <a:ext cx="8011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0.12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3DC6B70-D235-F94C-80F3-DB9CEDA7F577}"/>
              </a:ext>
            </a:extLst>
          </p:cNvPr>
          <p:cNvSpPr txBox="1"/>
          <p:nvPr/>
        </p:nvSpPr>
        <p:spPr>
          <a:xfrm>
            <a:off x="2946487" y="1303579"/>
            <a:ext cx="8011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0.14</a:t>
            </a:r>
          </a:p>
        </p:txBody>
      </p:sp>
      <p:sp>
        <p:nvSpPr>
          <p:cNvPr id="32" name="Google Shape;244;p11">
            <a:extLst>
              <a:ext uri="{FF2B5EF4-FFF2-40B4-BE49-F238E27FC236}">
                <a16:creationId xmlns:a16="http://schemas.microsoft.com/office/drawing/2014/main" id="{5DE540B5-DA2B-E74C-A32E-A951D0FB94DC}"/>
              </a:ext>
            </a:extLst>
          </p:cNvPr>
          <p:cNvSpPr txBox="1"/>
          <p:nvPr/>
        </p:nvSpPr>
        <p:spPr>
          <a:xfrm>
            <a:off x="420705" y="-147798"/>
            <a:ext cx="85731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2300" b="0" i="0" u="none" strike="noStrike" cap="none" dirty="0">
                <a:solidFill>
                  <a:srgbClr val="FFFFFF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How far away from a road should I go?</a:t>
            </a:r>
            <a:endParaRPr sz="2300" b="0" i="0" u="none" strike="noStrike" cap="none" dirty="0">
              <a:solidFill>
                <a:srgbClr val="FFFFFF"/>
              </a:solidFill>
              <a:latin typeface="Titillium Web ExtraLight"/>
              <a:ea typeface="Titillium Web ExtraLight"/>
              <a:cs typeface="Titillium Web ExtraLight"/>
              <a:sym typeface="Titillium Web ExtraLigh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4A3FEBC-83D7-C24D-BDDD-F1A130D96D5E}"/>
              </a:ext>
            </a:extLst>
          </p:cNvPr>
          <p:cNvSpPr txBox="1"/>
          <p:nvPr/>
        </p:nvSpPr>
        <p:spPr>
          <a:xfrm>
            <a:off x="5189517" y="500222"/>
            <a:ext cx="34438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Noise floor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BCD0ED8-4941-AE4B-831E-A4A764D2104E}"/>
              </a:ext>
            </a:extLst>
          </p:cNvPr>
          <p:cNvCxnSpPr>
            <a:cxnSpLocks/>
          </p:cNvCxnSpPr>
          <p:nvPr/>
        </p:nvCxnSpPr>
        <p:spPr>
          <a:xfrm>
            <a:off x="5189514" y="1128160"/>
            <a:ext cx="0" cy="3254142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4E2BAFB-D9CE-5B4A-A63A-E86DDED62E17}"/>
              </a:ext>
            </a:extLst>
          </p:cNvPr>
          <p:cNvSpPr txBox="1"/>
          <p:nvPr/>
        </p:nvSpPr>
        <p:spPr>
          <a:xfrm>
            <a:off x="5204695" y="1365019"/>
            <a:ext cx="7386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50 m</a:t>
            </a:r>
          </a:p>
        </p:txBody>
      </p:sp>
    </p:spTree>
    <p:extLst>
      <p:ext uri="{BB962C8B-B14F-4D97-AF65-F5344CB8AC3E}">
        <p14:creationId xmlns:p14="http://schemas.microsoft.com/office/powerpoint/2010/main" val="26521611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1"/>
          <p:cNvSpPr txBox="1"/>
          <p:nvPr/>
        </p:nvSpPr>
        <p:spPr>
          <a:xfrm>
            <a:off x="123825" y="-29050"/>
            <a:ext cx="85731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2300" b="0" i="0" u="none" strike="noStrike" cap="none" dirty="0">
                <a:solidFill>
                  <a:srgbClr val="FFFFFF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Road noise experiment</a:t>
            </a:r>
            <a:endParaRPr sz="2300" b="0" i="0" u="none" strike="noStrike" cap="none" dirty="0">
              <a:solidFill>
                <a:srgbClr val="FFFFFF"/>
              </a:solidFill>
              <a:latin typeface="Titillium Web ExtraLight"/>
              <a:ea typeface="Titillium Web ExtraLight"/>
              <a:cs typeface="Titillium Web ExtraLight"/>
              <a:sym typeface="Titillium Web Extra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A6D6DB-D0CF-5E48-B6B2-2F247A689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950"/>
            <a:ext cx="4245306" cy="5666588"/>
          </a:xfrm>
          <a:prstGeom prst="rect">
            <a:avLst/>
          </a:prstGeom>
        </p:spPr>
      </p:pic>
      <p:pic>
        <p:nvPicPr>
          <p:cNvPr id="12" name="Picture 11" descr="Chart&#10;&#10;Description automatically generated with medium confidence">
            <a:extLst>
              <a:ext uri="{FF2B5EF4-FFF2-40B4-BE49-F238E27FC236}">
                <a16:creationId xmlns:a16="http://schemas.microsoft.com/office/drawing/2014/main" id="{A2B1703B-3C25-AE43-8A2D-430DF55CDE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7907" y="0"/>
            <a:ext cx="3598304" cy="51435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E10DD7C-760A-3848-933F-D6141A5B5592}"/>
              </a:ext>
            </a:extLst>
          </p:cNvPr>
          <p:cNvSpPr txBox="1"/>
          <p:nvPr/>
        </p:nvSpPr>
        <p:spPr>
          <a:xfrm>
            <a:off x="6375880" y="4092427"/>
            <a:ext cx="7386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50 m</a:t>
            </a:r>
          </a:p>
        </p:txBody>
      </p:sp>
    </p:spTree>
    <p:extLst>
      <p:ext uri="{BB962C8B-B14F-4D97-AF65-F5344CB8AC3E}">
        <p14:creationId xmlns:p14="http://schemas.microsoft.com/office/powerpoint/2010/main" val="37603195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1"/>
          <p:cNvSpPr txBox="1"/>
          <p:nvPr/>
        </p:nvSpPr>
        <p:spPr>
          <a:xfrm>
            <a:off x="123825" y="-29050"/>
            <a:ext cx="85731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2300" b="0" i="0" u="none" strike="noStrike" cap="none" dirty="0">
                <a:solidFill>
                  <a:srgbClr val="FFFFFF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Road noise experiment</a:t>
            </a:r>
            <a:endParaRPr sz="2300" b="0" i="0" u="none" strike="noStrike" cap="none" dirty="0">
              <a:solidFill>
                <a:srgbClr val="FFFFFF"/>
              </a:solidFill>
              <a:latin typeface="Titillium Web ExtraLight"/>
              <a:ea typeface="Titillium Web ExtraLight"/>
              <a:cs typeface="Titillium Web ExtraLight"/>
              <a:sym typeface="Titillium Web ExtraLight"/>
            </a:endParaRPr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3F84F33F-5ADD-C84C-AB18-3E7B12CDF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484" y="0"/>
            <a:ext cx="3598304" cy="5143500"/>
          </a:xfrm>
          <a:prstGeom prst="rect">
            <a:avLst/>
          </a:prstGeom>
        </p:spPr>
      </p:pic>
      <p:pic>
        <p:nvPicPr>
          <p:cNvPr id="9" name="Picture 8" descr="Chart&#10;&#10;Description automatically generated with medium confidence">
            <a:extLst>
              <a:ext uri="{FF2B5EF4-FFF2-40B4-BE49-F238E27FC236}">
                <a16:creationId xmlns:a16="http://schemas.microsoft.com/office/drawing/2014/main" id="{CAE5E0B1-0A8A-EB4E-9FD5-31C76FC92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7907" y="0"/>
            <a:ext cx="3598304" cy="5143500"/>
          </a:xfrm>
          <a:prstGeom prst="rect">
            <a:avLst/>
          </a:prstGeom>
        </p:spPr>
      </p:pic>
      <p:pic>
        <p:nvPicPr>
          <p:cNvPr id="13" name="Picture 12" descr="A white pickup truck with a flag on the back&#10;&#10;Description automatically generated with medium confidence">
            <a:extLst>
              <a:ext uri="{FF2B5EF4-FFF2-40B4-BE49-F238E27FC236}">
                <a16:creationId xmlns:a16="http://schemas.microsoft.com/office/drawing/2014/main" id="{C373F5D6-50D8-1844-9ED6-D27A67D5BC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6164" y="1670724"/>
            <a:ext cx="5381409" cy="239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5608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"/>
          <p:cNvSpPr txBox="1"/>
          <p:nvPr/>
        </p:nvSpPr>
        <p:spPr>
          <a:xfrm>
            <a:off x="2766951" y="305184"/>
            <a:ext cx="4743740" cy="100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buSzPts val="3000"/>
            </a:pPr>
            <a:r>
              <a:rPr lang="en-US" sz="3000" b="1" dirty="0">
                <a:solidFill>
                  <a:srgbClr val="FFFFFF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Introduction  Conclusion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lang="en-US" sz="3000" b="1" i="0" u="none" strike="noStrike" cap="none" dirty="0">
              <a:solidFill>
                <a:srgbClr val="FFFFFF"/>
              </a:solidFill>
              <a:latin typeface="Titillium Web ExtraLight"/>
              <a:ea typeface="Titillium Web ExtraLight"/>
              <a:cs typeface="Titillium Web ExtraLight"/>
              <a:sym typeface="Titillium Web ExtraLight"/>
            </a:endParaRPr>
          </a:p>
        </p:txBody>
      </p:sp>
      <p:sp>
        <p:nvSpPr>
          <p:cNvPr id="5" name="Google Shape;181;p2">
            <a:extLst>
              <a:ext uri="{FF2B5EF4-FFF2-40B4-BE49-F238E27FC236}">
                <a16:creationId xmlns:a16="http://schemas.microsoft.com/office/drawing/2014/main" id="{02D2D0BF-DCD1-D847-A644-A5F2E7C55CF6}"/>
              </a:ext>
            </a:extLst>
          </p:cNvPr>
          <p:cNvSpPr txBox="1"/>
          <p:nvPr/>
        </p:nvSpPr>
        <p:spPr>
          <a:xfrm>
            <a:off x="224125" y="1520977"/>
            <a:ext cx="8830200" cy="3233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01600">
              <a:buClr>
                <a:schemeClr val="lt1"/>
              </a:buClr>
              <a:buSzPts val="2000"/>
            </a:pPr>
            <a:r>
              <a:rPr lang="en-US" sz="2400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High-performance, cloud based database of metrics with alarms is really useful for a seismic network.</a:t>
            </a:r>
          </a:p>
          <a:p>
            <a:pPr marL="101600">
              <a:buClr>
                <a:schemeClr val="lt1"/>
              </a:buClr>
              <a:buSzPts val="2000"/>
            </a:pPr>
            <a:endParaRPr lang="en-US" sz="2400" b="0" i="0" u="none" strike="noStrike" cap="none" dirty="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01600">
              <a:buClr>
                <a:schemeClr val="lt1"/>
              </a:buClr>
              <a:buSzPts val="2000"/>
            </a:pPr>
            <a:endParaRPr lang="en-US" sz="2400" dirty="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01600">
              <a:buClr>
                <a:schemeClr val="lt1"/>
              </a:buClr>
              <a:buSzPts val="2000"/>
            </a:pPr>
            <a:r>
              <a:rPr lang="en-US" sz="2400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Roads are most noisy within 50m</a:t>
            </a:r>
          </a:p>
          <a:p>
            <a:pPr marL="101600">
              <a:buClr>
                <a:schemeClr val="lt1"/>
              </a:buClr>
              <a:buSzPts val="2000"/>
            </a:pPr>
            <a:r>
              <a:rPr lang="en-US" sz="2400" b="0" i="0" u="none" strike="noStrike" cap="none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               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057A9D1-5DAD-0F46-914C-8C7C3C94B955}"/>
              </a:ext>
            </a:extLst>
          </p:cNvPr>
          <p:cNvCxnSpPr>
            <a:cxnSpLocks/>
          </p:cNvCxnSpPr>
          <p:nvPr/>
        </p:nvCxnSpPr>
        <p:spPr>
          <a:xfrm>
            <a:off x="2766951" y="519876"/>
            <a:ext cx="200957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oogle Shape;159;p1">
            <a:extLst>
              <a:ext uri="{FF2B5EF4-FFF2-40B4-BE49-F238E27FC236}">
                <a16:creationId xmlns:a16="http://schemas.microsoft.com/office/drawing/2014/main" id="{FC18A591-F007-9E4F-8FC0-F24EE0413FC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9350" y="4722625"/>
            <a:ext cx="1669200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1300" dirty="0">
                <a:latin typeface="Titillium Web Light"/>
                <a:ea typeface="Titillium Web Light"/>
                <a:cs typeface="Titillium Web Light"/>
                <a:sym typeface="Titillium Web Light"/>
              </a:rPr>
              <a:t>SSA 2022</a:t>
            </a:r>
            <a:endParaRPr sz="1300" baseline="30000" dirty="0"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pic>
        <p:nvPicPr>
          <p:cNvPr id="4" name="Picture 3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66882554-D315-F84E-A5F5-3E69FD85F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275" y="2800124"/>
            <a:ext cx="3657600" cy="1168400"/>
          </a:xfrm>
          <a:prstGeom prst="rect">
            <a:avLst/>
          </a:prstGeom>
        </p:spPr>
      </p:pic>
      <p:sp>
        <p:nvSpPr>
          <p:cNvPr id="11" name="Google Shape;180;p2">
            <a:extLst>
              <a:ext uri="{FF2B5EF4-FFF2-40B4-BE49-F238E27FC236}">
                <a16:creationId xmlns:a16="http://schemas.microsoft.com/office/drawing/2014/main" id="{B92B5EC9-66A4-164F-9FC9-3A102EC3305A}"/>
              </a:ext>
            </a:extLst>
          </p:cNvPr>
          <p:cNvSpPr txBox="1"/>
          <p:nvPr/>
        </p:nvSpPr>
        <p:spPr>
          <a:xfrm>
            <a:off x="5156531" y="3968524"/>
            <a:ext cx="4264379" cy="591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buSzPts val="3000"/>
            </a:pPr>
            <a:r>
              <a:rPr lang="en-US" sz="3000" b="1" dirty="0" err="1">
                <a:solidFill>
                  <a:srgbClr val="FFFFFF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s</a:t>
            </a:r>
            <a:r>
              <a:rPr lang="en-US" sz="3000" b="1" i="0" u="none" strike="noStrike" cap="none" dirty="0" err="1">
                <a:solidFill>
                  <a:srgbClr val="FFFFFF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quac-help@uw.edu</a:t>
            </a:r>
            <a:endParaRPr lang="en-US" sz="3000" b="1" i="0" u="none" strike="noStrike" cap="none" dirty="0">
              <a:solidFill>
                <a:srgbClr val="FFFFFF"/>
              </a:solidFill>
              <a:latin typeface="Titillium Web ExtraLight"/>
              <a:ea typeface="Titillium Web ExtraLight"/>
              <a:cs typeface="Titillium Web ExtraLight"/>
              <a:sym typeface="Titillium Web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3269283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"/>
          <p:cNvSpPr txBox="1">
            <a:spLocks noGrp="1"/>
          </p:cNvSpPr>
          <p:nvPr>
            <p:ph type="ctrTitle"/>
          </p:nvPr>
        </p:nvSpPr>
        <p:spPr>
          <a:xfrm>
            <a:off x="79350" y="4722625"/>
            <a:ext cx="1669200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1300" dirty="0">
                <a:latin typeface="Titillium Web Light"/>
                <a:ea typeface="Titillium Web Light"/>
                <a:cs typeface="Titillium Web Light"/>
                <a:sym typeface="Titillium Web Light"/>
              </a:rPr>
              <a:t>SSA 2022</a:t>
            </a:r>
            <a:endParaRPr sz="1300" baseline="30000" dirty="0"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pic>
        <p:nvPicPr>
          <p:cNvPr id="160" name="Google Shape;160;p1"/>
          <p:cNvPicPr preferRelativeResize="0"/>
          <p:nvPr/>
        </p:nvPicPr>
        <p:blipFill rotWithShape="1">
          <a:blip r:embed="rId3">
            <a:alphaModFix/>
          </a:blip>
          <a:srcRect l="-5930" t="-7029" r="5928" b="7028"/>
          <a:stretch/>
        </p:blipFill>
        <p:spPr>
          <a:xfrm>
            <a:off x="2177324" y="-84704"/>
            <a:ext cx="4768000" cy="1742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28350" y="25000"/>
            <a:ext cx="1610609" cy="174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"/>
          <p:cNvSpPr txBox="1">
            <a:spLocks noGrp="1"/>
          </p:cNvSpPr>
          <p:nvPr>
            <p:ph type="ctrTitle"/>
          </p:nvPr>
        </p:nvSpPr>
        <p:spPr>
          <a:xfrm>
            <a:off x="2234925" y="1691500"/>
            <a:ext cx="4675500" cy="6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2300">
                <a:latin typeface="Titillium Web Light"/>
                <a:ea typeface="Titillium Web Light"/>
                <a:cs typeface="Titillium Web Light"/>
                <a:sym typeface="Titillium Web Light"/>
              </a:rPr>
              <a:t>Seismic Quality Assurance Console</a:t>
            </a:r>
            <a:endParaRPr sz="2300" baseline="30000"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pic>
        <p:nvPicPr>
          <p:cNvPr id="163" name="Google Shape;163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43025" y="2404525"/>
            <a:ext cx="2812961" cy="116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43013" y="3857050"/>
            <a:ext cx="3552275" cy="52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43025" y="3530100"/>
            <a:ext cx="2732301" cy="445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57350" y="3064925"/>
            <a:ext cx="837950" cy="91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543025" y="2404525"/>
            <a:ext cx="665000" cy="67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182250" y="2403300"/>
            <a:ext cx="2913050" cy="6783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"/>
          <p:cNvSpPr txBox="1">
            <a:spLocks noGrp="1"/>
          </p:cNvSpPr>
          <p:nvPr>
            <p:ph type="ctrTitle"/>
          </p:nvPr>
        </p:nvSpPr>
        <p:spPr>
          <a:xfrm>
            <a:off x="1748550" y="2506338"/>
            <a:ext cx="980700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70">
                <a:latin typeface="Titillium Web Light"/>
                <a:ea typeface="Titillium Web Light"/>
                <a:cs typeface="Titillium Web Light"/>
                <a:sym typeface="Titillium Web Light"/>
              </a:rPr>
              <a:t>GUI</a:t>
            </a:r>
            <a:endParaRPr sz="1870" baseline="30000"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170" name="Google Shape;170;p1"/>
          <p:cNvSpPr txBox="1">
            <a:spLocks noGrp="1"/>
          </p:cNvSpPr>
          <p:nvPr>
            <p:ph type="ctrTitle"/>
          </p:nvPr>
        </p:nvSpPr>
        <p:spPr>
          <a:xfrm>
            <a:off x="234775" y="3366375"/>
            <a:ext cx="2133000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70">
                <a:latin typeface="Titillium Web Light"/>
                <a:ea typeface="Titillium Web Light"/>
                <a:cs typeface="Titillium Web Light"/>
                <a:sym typeface="Titillium Web Light"/>
              </a:rPr>
              <a:t>django backend API</a:t>
            </a:r>
            <a:endParaRPr sz="1870" baseline="30000"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171" name="Google Shape;171;p1"/>
          <p:cNvSpPr txBox="1">
            <a:spLocks noGrp="1"/>
          </p:cNvSpPr>
          <p:nvPr>
            <p:ph type="ctrTitle"/>
          </p:nvPr>
        </p:nvSpPr>
        <p:spPr>
          <a:xfrm>
            <a:off x="749500" y="3866775"/>
            <a:ext cx="2311800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70">
                <a:latin typeface="Titillium Web Light"/>
                <a:ea typeface="Titillium Web Light"/>
                <a:cs typeface="Titillium Web Light"/>
                <a:sym typeface="Titillium Web Light"/>
              </a:rPr>
              <a:t>simple python read/write scripts</a:t>
            </a:r>
            <a:endParaRPr sz="1870" baseline="30000"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cxnSp>
        <p:nvCxnSpPr>
          <p:cNvPr id="172" name="Google Shape;172;p1"/>
          <p:cNvCxnSpPr/>
          <p:nvPr/>
        </p:nvCxnSpPr>
        <p:spPr>
          <a:xfrm>
            <a:off x="2234925" y="2845275"/>
            <a:ext cx="1687200" cy="57690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3" name="Google Shape;173;p1"/>
          <p:cNvCxnSpPr/>
          <p:nvPr/>
        </p:nvCxnSpPr>
        <p:spPr>
          <a:xfrm>
            <a:off x="2442875" y="3623975"/>
            <a:ext cx="1389600" cy="13440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4" name="Google Shape;174;p1"/>
          <p:cNvCxnSpPr/>
          <p:nvPr/>
        </p:nvCxnSpPr>
        <p:spPr>
          <a:xfrm rot="10800000" flipH="1">
            <a:off x="2709613" y="4195525"/>
            <a:ext cx="1066800" cy="6720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"/>
          <p:cNvSpPr txBox="1"/>
          <p:nvPr/>
        </p:nvSpPr>
        <p:spPr>
          <a:xfrm>
            <a:off x="527225" y="123350"/>
            <a:ext cx="44955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 b="0" i="0" u="none" strike="noStrike" cap="none">
                <a:solidFill>
                  <a:srgbClr val="FFFFFF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What is SQUAC?</a:t>
            </a:r>
            <a:endParaRPr sz="3000" b="0" i="0" u="none" strike="noStrike" cap="none">
              <a:solidFill>
                <a:srgbClr val="FFFFFF"/>
              </a:solidFill>
              <a:latin typeface="Titillium Web ExtraLight"/>
              <a:ea typeface="Titillium Web ExtraLight"/>
              <a:cs typeface="Titillium Web ExtraLight"/>
              <a:sym typeface="Titillium Web ExtraLight"/>
            </a:endParaRPr>
          </a:p>
        </p:txBody>
      </p:sp>
      <p:sp>
        <p:nvSpPr>
          <p:cNvPr id="181" name="Google Shape;181;p2"/>
          <p:cNvSpPr txBox="1"/>
          <p:nvPr/>
        </p:nvSpPr>
        <p:spPr>
          <a:xfrm>
            <a:off x="224125" y="709200"/>
            <a:ext cx="8830200" cy="3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tillium Web"/>
              <a:buChar char="●"/>
            </a:pPr>
            <a:r>
              <a:rPr lang="en" sz="2000" b="1" i="0" u="none" strike="noStrike" cap="none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It’s a fancy metrics database &amp; interface tuned for PNSN</a:t>
            </a:r>
            <a:br>
              <a:rPr lang="en" sz="2000" b="0" i="0" u="none" strike="noStrike" cap="none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endParaRPr sz="2000" b="0" i="0" u="none" strike="noStrike" cap="none" dirty="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"/>
          <p:cNvSpPr txBox="1"/>
          <p:nvPr/>
        </p:nvSpPr>
        <p:spPr>
          <a:xfrm>
            <a:off x="527225" y="123350"/>
            <a:ext cx="44955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 b="0" i="0" u="none" strike="noStrike" cap="none">
                <a:solidFill>
                  <a:srgbClr val="FFFFFF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What is SQUAC?</a:t>
            </a:r>
            <a:endParaRPr sz="3000" b="0" i="0" u="none" strike="noStrike" cap="none">
              <a:solidFill>
                <a:srgbClr val="FFFFFF"/>
              </a:solidFill>
              <a:latin typeface="Titillium Web ExtraLight"/>
              <a:ea typeface="Titillium Web ExtraLight"/>
              <a:cs typeface="Titillium Web ExtraLight"/>
              <a:sym typeface="Titillium Web ExtraLight"/>
            </a:endParaRPr>
          </a:p>
        </p:txBody>
      </p:sp>
      <p:sp>
        <p:nvSpPr>
          <p:cNvPr id="181" name="Google Shape;181;p2"/>
          <p:cNvSpPr txBox="1"/>
          <p:nvPr/>
        </p:nvSpPr>
        <p:spPr>
          <a:xfrm>
            <a:off x="224125" y="709200"/>
            <a:ext cx="8830200" cy="3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tillium Web"/>
              <a:buChar char="●"/>
            </a:pPr>
            <a:r>
              <a:rPr lang="en" sz="2000" b="1" i="0" u="none" strike="noStrike" cap="none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It’s a fancy metrics database &amp; interface tuned for PNSN</a:t>
            </a:r>
            <a:br>
              <a:rPr lang="en" sz="2000" b="0" i="0" u="none" strike="noStrike" cap="none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endParaRPr lang="en-US" sz="2000" b="0" i="0" u="none" strike="noStrike" cap="none" dirty="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457200" lvl="0" indent="-355600">
              <a:buClr>
                <a:schemeClr val="lt1"/>
              </a:buClr>
              <a:buSzPts val="2000"/>
              <a:buFont typeface="Titillium Web"/>
              <a:buChar char="●"/>
            </a:pPr>
            <a:r>
              <a:rPr lang="en-US" sz="2000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Metrics: waveform- N big/small bumps, power, noise floor, peak Acc...</a:t>
            </a:r>
          </a:p>
          <a:p>
            <a:pPr marL="457200" lvl="0">
              <a:spcBef>
                <a:spcPts val="600"/>
              </a:spcBef>
              <a:buSzPts val="2000"/>
            </a:pPr>
            <a:r>
              <a:rPr lang="en-US" sz="2000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                SOH- latency, gaps, completeness at datacenter</a:t>
            </a:r>
          </a:p>
          <a:p>
            <a:pPr marL="457200" lvl="0">
              <a:spcBef>
                <a:spcPts val="600"/>
              </a:spcBef>
              <a:buSzPts val="2000"/>
            </a:pPr>
            <a:r>
              <a:rPr lang="en-US" sz="2000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                Variable granularity: 10 min/hourly/daily/monthly</a:t>
            </a:r>
          </a:p>
          <a:p>
            <a:pPr marL="457200" indent="-355600">
              <a:buClr>
                <a:schemeClr val="lt1"/>
              </a:buClr>
              <a:buSzPts val="2000"/>
              <a:buFont typeface="Titillium Web"/>
              <a:buChar char="●"/>
            </a:pPr>
            <a:r>
              <a:rPr lang="en-US" sz="2000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Contributor source agnostic; currently 8 sources</a:t>
            </a: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tillium Web"/>
              <a:buChar char="●"/>
            </a:pPr>
            <a:endParaRPr lang="en-US" sz="2000" b="0" i="0" u="none" strike="noStrike" cap="none" dirty="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056663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"/>
          <p:cNvSpPr txBox="1"/>
          <p:nvPr/>
        </p:nvSpPr>
        <p:spPr>
          <a:xfrm>
            <a:off x="527225" y="123350"/>
            <a:ext cx="44955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 b="0" i="0" u="none" strike="noStrike" cap="none">
                <a:solidFill>
                  <a:srgbClr val="FFFFFF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What is SQUAC?</a:t>
            </a:r>
            <a:endParaRPr sz="3000" b="0" i="0" u="none" strike="noStrike" cap="none">
              <a:solidFill>
                <a:srgbClr val="FFFFFF"/>
              </a:solidFill>
              <a:latin typeface="Titillium Web ExtraLight"/>
              <a:ea typeface="Titillium Web ExtraLight"/>
              <a:cs typeface="Titillium Web ExtraLight"/>
              <a:sym typeface="Titillium Web ExtraLight"/>
            </a:endParaRPr>
          </a:p>
        </p:txBody>
      </p:sp>
      <p:sp>
        <p:nvSpPr>
          <p:cNvPr id="181" name="Google Shape;181;p2"/>
          <p:cNvSpPr txBox="1"/>
          <p:nvPr/>
        </p:nvSpPr>
        <p:spPr>
          <a:xfrm>
            <a:off x="224125" y="709200"/>
            <a:ext cx="8830200" cy="3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tillium Web"/>
              <a:buChar char="●"/>
            </a:pPr>
            <a:r>
              <a:rPr lang="en" sz="2000" b="1" i="0" u="none" strike="noStrike" cap="none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It’s a fancy metrics database &amp; interface tuned for PNSN</a:t>
            </a:r>
            <a:br>
              <a:rPr lang="en" sz="2000" b="0" i="0" u="none" strike="noStrike" cap="none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endParaRPr lang="en" sz="2000" b="0" i="0" u="none" strike="noStrike" cap="none" dirty="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457200" lvl="0" indent="-355600">
              <a:buClr>
                <a:schemeClr val="lt1"/>
              </a:buClr>
              <a:buSzPts val="2000"/>
              <a:buFont typeface="Titillium Web"/>
              <a:buChar char="●"/>
            </a:pPr>
            <a:r>
              <a:rPr lang="en-US" sz="2000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Metrics: waveform- N big/small bumps, power, noise floor, peak Acc...</a:t>
            </a:r>
          </a:p>
          <a:p>
            <a:pPr marL="457200" lvl="0">
              <a:spcBef>
                <a:spcPts val="600"/>
              </a:spcBef>
              <a:buSzPts val="2000"/>
            </a:pPr>
            <a:r>
              <a:rPr lang="en-US" sz="2000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                SOH- latency, gaps, completeness at datacenter</a:t>
            </a:r>
          </a:p>
          <a:p>
            <a:pPr marL="457200" lvl="0">
              <a:spcBef>
                <a:spcPts val="600"/>
              </a:spcBef>
              <a:buSzPts val="2000"/>
            </a:pPr>
            <a:r>
              <a:rPr lang="en-US" sz="2000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                Variable granularity: 10 min/hourly/daily/monthly</a:t>
            </a:r>
            <a:endParaRPr lang="en-US" sz="2000" b="0" i="0" u="none" strike="noStrike" cap="none" dirty="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457200" indent="-355600">
              <a:buClr>
                <a:schemeClr val="lt1"/>
              </a:buClr>
              <a:buSzPts val="2000"/>
              <a:buFont typeface="Titillium Web"/>
              <a:buChar char="●"/>
            </a:pPr>
            <a:r>
              <a:rPr lang="en-US" sz="2000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Contributor source agnostic; currently 8 sources</a:t>
            </a: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tillium Web"/>
              <a:buChar char="●"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AWS EC2 w RDS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db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, 2-10 servers (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autoscaled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), S3 archive ~$500/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mo</a:t>
            </a:r>
            <a:endParaRPr lang="en-US" sz="2000" b="0" i="0" u="none" strike="noStrike" cap="none" dirty="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tillium Web"/>
              <a:buChar char="●"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~2 Billion measurements (400 GB)</a:t>
            </a: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tillium Web"/>
              <a:buChar char="●"/>
            </a:pPr>
            <a:r>
              <a:rPr lang="en-US" sz="2000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9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Million measurements/day (&gt;100/sec)</a:t>
            </a: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tillium Web"/>
              <a:buChar char="●"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Performance: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Create_or_overwrite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~80 measurements/sec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                                   Read ~500 measurements/sec</a:t>
            </a:r>
          </a:p>
        </p:txBody>
      </p:sp>
    </p:spTree>
    <p:extLst>
      <p:ext uri="{BB962C8B-B14F-4D97-AF65-F5344CB8AC3E}">
        <p14:creationId xmlns:p14="http://schemas.microsoft.com/office/powerpoint/2010/main" val="3789868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"/>
          <p:cNvSpPr txBox="1"/>
          <p:nvPr/>
        </p:nvSpPr>
        <p:spPr>
          <a:xfrm>
            <a:off x="2360725" y="-283111"/>
            <a:ext cx="60147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 b="0" i="0" u="none" strike="noStrike" cap="none" dirty="0">
                <a:solidFill>
                  <a:srgbClr val="FFFFFF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Creating your channel group</a:t>
            </a:r>
            <a:endParaRPr sz="3000" b="0" i="0" u="none" strike="noStrike" cap="none" dirty="0">
              <a:solidFill>
                <a:srgbClr val="FFFFFF"/>
              </a:solidFill>
              <a:latin typeface="Titillium Web ExtraLight"/>
              <a:ea typeface="Titillium Web ExtraLight"/>
              <a:cs typeface="Titillium Web ExtraLight"/>
              <a:sym typeface="Titillium Web ExtraLight"/>
            </a:endParaRP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70BC683-8401-314B-834F-15186EC27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26" y="550539"/>
            <a:ext cx="8158348" cy="442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54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064625"/>
            <a:ext cx="8839200" cy="3266661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"/>
          <p:cNvSpPr txBox="1"/>
          <p:nvPr/>
        </p:nvSpPr>
        <p:spPr>
          <a:xfrm>
            <a:off x="2360725" y="120650"/>
            <a:ext cx="60147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 b="0" i="0" u="none" strike="noStrike" cap="none">
                <a:solidFill>
                  <a:srgbClr val="FFFFFF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Creating your dashboards</a:t>
            </a:r>
            <a:endParaRPr sz="3000" b="0" i="0" u="none" strike="noStrike" cap="none">
              <a:solidFill>
                <a:srgbClr val="FFFFFF"/>
              </a:solidFill>
              <a:latin typeface="Titillium Web ExtraLight"/>
              <a:ea typeface="Titillium Web ExtraLight"/>
              <a:cs typeface="Titillium Web ExtraLight"/>
              <a:sym typeface="Titillium Web ExtraLigh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73025" y="249475"/>
            <a:ext cx="6717025" cy="4388376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4"/>
          <p:cNvSpPr txBox="1"/>
          <p:nvPr/>
        </p:nvSpPr>
        <p:spPr>
          <a:xfrm>
            <a:off x="59525" y="1057019"/>
            <a:ext cx="2113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 dirty="0">
                <a:solidFill>
                  <a:srgbClr val="FFFFFF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Table widget: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br>
              <a:rPr lang="en" sz="1600" b="0" i="0" u="none" strike="noStrike" cap="none" dirty="0">
                <a:solidFill>
                  <a:srgbClr val="FFFFFF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</a:br>
            <a:r>
              <a:rPr lang="en" sz="1600" b="0" i="0" u="none" strike="noStrike" cap="none" dirty="0">
                <a:solidFill>
                  <a:srgbClr val="FFFFFF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Single view of multiple metrics over a time window</a:t>
            </a:r>
            <a:endParaRPr sz="1600" b="0" i="0" u="none" strike="noStrike" cap="none" dirty="0">
              <a:solidFill>
                <a:srgbClr val="FFFFFF"/>
              </a:solidFill>
              <a:latin typeface="Titillium Web ExtraLight"/>
              <a:ea typeface="Titillium Web ExtraLight"/>
              <a:cs typeface="Titillium Web ExtraLight"/>
              <a:sym typeface="Titillium Web ExtraLigh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2212</TotalTime>
  <Words>1180</Words>
  <Application>Microsoft Macintosh PowerPoint</Application>
  <PresentationFormat>On-screen Show (16:9)</PresentationFormat>
  <Paragraphs>185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Titillium Web ExtraLight</vt:lpstr>
      <vt:lpstr>Arial</vt:lpstr>
      <vt:lpstr>Titillium Web</vt:lpstr>
      <vt:lpstr>Titillium Web Light</vt:lpstr>
      <vt:lpstr>Simple Light</vt:lpstr>
      <vt:lpstr>SSA 2022</vt:lpstr>
      <vt:lpstr>SSA 2022</vt:lpstr>
      <vt:lpstr>SSA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SSA 2022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Alex Hutko</cp:lastModifiedBy>
  <cp:revision>31</cp:revision>
  <dcterms:modified xsi:type="dcterms:W3CDTF">2022-04-22T18:42:50Z</dcterms:modified>
</cp:coreProperties>
</file>