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4" r:id="rId1"/>
  </p:sldMasterIdLst>
  <p:notesMasterIdLst>
    <p:notesMasterId r:id="rId21"/>
  </p:notesMasterIdLst>
  <p:sldIdLst>
    <p:sldId id="256" r:id="rId2"/>
    <p:sldId id="439" r:id="rId3"/>
    <p:sldId id="424" r:id="rId4"/>
    <p:sldId id="438" r:id="rId5"/>
    <p:sldId id="432" r:id="rId6"/>
    <p:sldId id="434" r:id="rId7"/>
    <p:sldId id="433" r:id="rId8"/>
    <p:sldId id="395" r:id="rId9"/>
    <p:sldId id="427" r:id="rId10"/>
    <p:sldId id="428" r:id="rId11"/>
    <p:sldId id="430" r:id="rId12"/>
    <p:sldId id="431" r:id="rId13"/>
    <p:sldId id="442" r:id="rId14"/>
    <p:sldId id="425" r:id="rId15"/>
    <p:sldId id="440" r:id="rId16"/>
    <p:sldId id="435" r:id="rId17"/>
    <p:sldId id="436" r:id="rId18"/>
    <p:sldId id="426" r:id="rId19"/>
    <p:sldId id="437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4AE5"/>
    <a:srgbClr val="EF7A24"/>
    <a:srgbClr val="000000"/>
    <a:srgbClr val="FFA350"/>
    <a:srgbClr val="E6C133"/>
    <a:srgbClr val="ACD433"/>
    <a:srgbClr val="CC6BFE"/>
    <a:srgbClr val="FFC58C"/>
    <a:srgbClr val="55D995"/>
    <a:srgbClr val="FEE5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91973"/>
  </p:normalViewPr>
  <p:slideViewPr>
    <p:cSldViewPr snapToGrid="0" snapToObjects="1">
      <p:cViewPr>
        <p:scale>
          <a:sx n="170" d="100"/>
          <a:sy n="170" d="100"/>
        </p:scale>
        <p:origin x="-1752" y="-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289A4-A4BB-C74F-A555-30F18ED0932C}" type="datetimeFigureOut">
              <a:rPr lang="en-US" smtClean="0"/>
              <a:t>11/4/19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1188A-6BFF-6F46-857E-F4630D890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18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1188A-6BFF-6F46-857E-F4630D8904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77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err="1"/>
              <a:t>Bruhat</a:t>
            </a:r>
            <a:r>
              <a:rPr lang="en-US" i="1" dirty="0"/>
              <a:t> and </a:t>
            </a:r>
            <a:r>
              <a:rPr lang="en-US" i="1" dirty="0" err="1"/>
              <a:t>Segall</a:t>
            </a:r>
            <a:r>
              <a:rPr lang="en-US" i="1" dirty="0"/>
              <a:t> (2016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1188A-6BFF-6F46-857E-F4630D8904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91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err="1"/>
              <a:t>Bruhat</a:t>
            </a:r>
            <a:r>
              <a:rPr lang="en-US" i="1" dirty="0"/>
              <a:t> and </a:t>
            </a:r>
            <a:r>
              <a:rPr lang="en-US" i="1" dirty="0" err="1"/>
              <a:t>Segall</a:t>
            </a:r>
            <a:r>
              <a:rPr lang="en-US" i="1" dirty="0"/>
              <a:t> (2016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1188A-6BFF-6F46-857E-F4630D8904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94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1188A-6BFF-6F46-857E-F4630D8904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28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Slow slip may occur both in frictional transitions and zone of high fluid pressure, but fluid pressure is preferred explanation in Cascadia due to presence of the “gap”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1188A-6BFF-6F46-857E-F4630D8904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1188A-6BFF-6F46-857E-F4630D8904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2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1188A-6BFF-6F46-857E-F4630D8904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78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Streaks, Rapid Tremor Reversals, both types of Rapid Tremor Migrations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1188A-6BFF-6F46-857E-F4630D8904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97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1188A-6BFF-6F46-857E-F4630D8904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8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1188A-6BFF-6F46-857E-F4630D8904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71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1188A-6BFF-6F46-857E-F4630D8904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93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1188A-6BFF-6F46-857E-F4630D8904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75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1188A-6BFF-6F46-857E-F4630D8904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30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1"/>
            <a:ext cx="7600776" cy="2497186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7600776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rgbClr val="FEE577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94026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35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75" indent="0">
              <a:buNone/>
              <a:defRPr sz="900"/>
            </a:lvl2pPr>
            <a:lvl3pPr marL="514350" indent="0">
              <a:buNone/>
              <a:defRPr sz="900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616731" y="1343026"/>
            <a:ext cx="742949" cy="228599"/>
          </a:xfrm>
          <a:prstGeom prst="rect">
            <a:avLst/>
          </a:prstGeom>
        </p:spPr>
        <p:txBody>
          <a:bodyPr/>
          <a:lstStyle/>
          <a:p>
            <a:fld id="{2FE005EB-FB99-CD47-8EF8-D66230C652DF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713681" y="2418974"/>
            <a:ext cx="2894846" cy="2286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4406" y="221798"/>
            <a:ext cx="628649" cy="575765"/>
          </a:xfrm>
          <a:prstGeom prst="rect">
            <a:avLst/>
          </a:prstGeom>
        </p:spPr>
        <p:txBody>
          <a:bodyPr/>
          <a:lstStyle/>
          <a:p>
            <a:fld id="{85C16C62-6F7D-F542-9B8D-BBEEC0B5A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15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013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616731" y="1343026"/>
            <a:ext cx="742949" cy="228599"/>
          </a:xfrm>
          <a:prstGeom prst="rect">
            <a:avLst/>
          </a:prstGeom>
        </p:spPr>
        <p:txBody>
          <a:bodyPr/>
          <a:lstStyle/>
          <a:p>
            <a:fld id="{2FE005EB-FB99-CD47-8EF8-D66230C652DF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713681" y="2418974"/>
            <a:ext cx="2894846" cy="2286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21798"/>
            <a:ext cx="628649" cy="575765"/>
          </a:xfrm>
          <a:prstGeom prst="rect">
            <a:avLst/>
          </a:prstGeom>
        </p:spPr>
        <p:txBody>
          <a:bodyPr/>
          <a:lstStyle/>
          <a:p>
            <a:fld id="{85C16C62-6F7D-F542-9B8D-BBEEC0B5A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64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01" y="2828380"/>
            <a:ext cx="5459737" cy="256631"/>
          </a:xfrm>
        </p:spPr>
        <p:txBody>
          <a:bodyPr anchor="t">
            <a:normAutofit/>
          </a:bodyPr>
          <a:lstStyle>
            <a:lvl1pPr marL="0" indent="0">
              <a:buNone/>
              <a:defRPr lang="en-US" sz="788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013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616731" y="1343026"/>
            <a:ext cx="742949" cy="228599"/>
          </a:xfrm>
          <a:prstGeom prst="rect">
            <a:avLst/>
          </a:prstGeom>
        </p:spPr>
        <p:txBody>
          <a:bodyPr/>
          <a:lstStyle/>
          <a:p>
            <a:fld id="{2FE005EB-FB99-CD47-8EF8-D66230C652DF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713681" y="2418974"/>
            <a:ext cx="2894846" cy="2286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21798"/>
            <a:ext cx="628649" cy="575765"/>
          </a:xfrm>
          <a:prstGeom prst="rect">
            <a:avLst/>
          </a:prstGeom>
        </p:spPr>
        <p:txBody>
          <a:bodyPr/>
          <a:lstStyle/>
          <a:p>
            <a:fld id="{85C16C62-6F7D-F542-9B8D-BBEEC0B5A2D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3721" y="728441"/>
            <a:ext cx="601434" cy="1148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6863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7868" y="1960341"/>
            <a:ext cx="601434" cy="1148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6863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4233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343151"/>
            <a:ext cx="6619245" cy="1239885"/>
          </a:xfrm>
        </p:spPr>
        <p:txBody>
          <a:bodyPr anchor="b"/>
          <a:lstStyle>
            <a:lvl1pPr algn="l">
              <a:defRPr sz="225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125" cap="none">
                <a:solidFill>
                  <a:schemeClr val="accent1"/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616731" y="1343026"/>
            <a:ext cx="742949" cy="228599"/>
          </a:xfrm>
          <a:prstGeom prst="rect">
            <a:avLst/>
          </a:prstGeom>
        </p:spPr>
        <p:txBody>
          <a:bodyPr/>
          <a:lstStyle/>
          <a:p>
            <a:fld id="{2FE005EB-FB99-CD47-8EF8-D66230C652DF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713681" y="2418974"/>
            <a:ext cx="2894846" cy="2286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21798"/>
            <a:ext cx="628649" cy="575765"/>
          </a:xfrm>
          <a:prstGeom prst="rect">
            <a:avLst/>
          </a:prstGeom>
        </p:spPr>
        <p:txBody>
          <a:bodyPr/>
          <a:lstStyle/>
          <a:p>
            <a:fld id="{85C16C62-6F7D-F542-9B8D-BBEEC0B5A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75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36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accent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6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accent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6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accent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6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616731" y="1343026"/>
            <a:ext cx="742949" cy="228599"/>
          </a:xfrm>
          <a:prstGeom prst="rect">
            <a:avLst/>
          </a:prstGeom>
        </p:spPr>
        <p:txBody>
          <a:bodyPr/>
          <a:lstStyle/>
          <a:p>
            <a:fld id="{2FE005EB-FB99-CD47-8EF8-D66230C652DF}" type="datetimeFigureOut">
              <a:rPr lang="en-US" smtClean="0"/>
              <a:t>11/4/19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713681" y="2418974"/>
            <a:ext cx="2894846" cy="2286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21798"/>
            <a:ext cx="628649" cy="575765"/>
          </a:xfrm>
          <a:prstGeom prst="rect">
            <a:avLst/>
          </a:prstGeom>
        </p:spPr>
        <p:txBody>
          <a:bodyPr/>
          <a:lstStyle/>
          <a:p>
            <a:fld id="{85C16C62-6F7D-F542-9B8D-BBEEC0B5A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99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36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accent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75" indent="0">
              <a:buNone/>
              <a:defRPr sz="900"/>
            </a:lvl2pPr>
            <a:lvl3pPr marL="514350" indent="0">
              <a:buNone/>
              <a:defRPr sz="900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accent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75" indent="0">
              <a:buNone/>
              <a:defRPr sz="900"/>
            </a:lvl2pPr>
            <a:lvl3pPr marL="514350" indent="0">
              <a:buNone/>
              <a:defRPr sz="900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7" y="3620409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6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accent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6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75" indent="0">
              <a:buNone/>
              <a:defRPr sz="900"/>
            </a:lvl2pPr>
            <a:lvl3pPr marL="514350" indent="0">
              <a:buNone/>
              <a:defRPr sz="900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7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616731" y="1343026"/>
            <a:ext cx="742949" cy="228599"/>
          </a:xfrm>
          <a:prstGeom prst="rect">
            <a:avLst/>
          </a:prstGeom>
        </p:spPr>
        <p:txBody>
          <a:bodyPr/>
          <a:lstStyle/>
          <a:p>
            <a:fld id="{2FE005EB-FB99-CD47-8EF8-D66230C652DF}" type="datetimeFigureOut">
              <a:rPr lang="en-US" smtClean="0"/>
              <a:t>11/4/19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713681" y="2418974"/>
            <a:ext cx="2894846" cy="2286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21798"/>
            <a:ext cx="628649" cy="575765"/>
          </a:xfrm>
          <a:prstGeom prst="rect">
            <a:avLst/>
          </a:prstGeom>
        </p:spPr>
        <p:txBody>
          <a:bodyPr/>
          <a:lstStyle/>
          <a:p>
            <a:fld id="{85C16C62-6F7D-F542-9B8D-BBEEC0B5A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99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616731" y="1343026"/>
            <a:ext cx="742949" cy="228599"/>
          </a:xfrm>
          <a:prstGeom prst="rect">
            <a:avLst/>
          </a:prstGeom>
        </p:spPr>
        <p:txBody>
          <a:bodyPr/>
          <a:lstStyle/>
          <a:p>
            <a:fld id="{2FE005EB-FB99-CD47-8EF8-D66230C652DF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713681" y="2418974"/>
            <a:ext cx="2894846" cy="2286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21798"/>
            <a:ext cx="628649" cy="575765"/>
          </a:xfrm>
          <a:prstGeom prst="rect">
            <a:avLst/>
          </a:prstGeom>
        </p:spPr>
        <p:txBody>
          <a:bodyPr/>
          <a:lstStyle/>
          <a:p>
            <a:fld id="{85C16C62-6F7D-F542-9B8D-BBEEC0B5A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25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60" y="322661"/>
            <a:ext cx="1314451" cy="4369594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616731" y="1343026"/>
            <a:ext cx="742949" cy="228599"/>
          </a:xfrm>
          <a:prstGeom prst="rect">
            <a:avLst/>
          </a:prstGeom>
        </p:spPr>
        <p:txBody>
          <a:bodyPr/>
          <a:lstStyle/>
          <a:p>
            <a:fld id="{2FE005EB-FB99-CD47-8EF8-D66230C652DF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713681" y="2418974"/>
            <a:ext cx="2894846" cy="2286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21798"/>
            <a:ext cx="628649" cy="575765"/>
          </a:xfrm>
          <a:prstGeom prst="rect">
            <a:avLst/>
          </a:prstGeom>
        </p:spPr>
        <p:txBody>
          <a:bodyPr/>
          <a:lstStyle/>
          <a:p>
            <a:fld id="{85C16C62-6F7D-F542-9B8D-BBEEC0B5A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60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EE577"/>
              </a:buClr>
              <a:defRPr/>
            </a:lvl1pPr>
            <a:lvl2pPr>
              <a:buClr>
                <a:srgbClr val="FEE577"/>
              </a:buClr>
              <a:defRPr/>
            </a:lvl2pPr>
            <a:lvl3pPr>
              <a:buClr>
                <a:srgbClr val="FEE577"/>
              </a:buClr>
              <a:defRPr/>
            </a:lvl3pPr>
            <a:lvl4pPr>
              <a:buClr>
                <a:srgbClr val="FEE577"/>
              </a:buClr>
              <a:defRPr/>
            </a:lvl4pPr>
            <a:lvl5pPr>
              <a:buClr>
                <a:srgbClr val="FEE577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616731" y="1343026"/>
            <a:ext cx="742949" cy="228599"/>
          </a:xfrm>
          <a:prstGeom prst="rect">
            <a:avLst/>
          </a:prstGeom>
        </p:spPr>
        <p:txBody>
          <a:bodyPr/>
          <a:lstStyle/>
          <a:p>
            <a:fld id="{2FE005EB-FB99-CD47-8EF8-D66230C652DF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713681" y="2418974"/>
            <a:ext cx="2894846" cy="2286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21798"/>
            <a:ext cx="628649" cy="575765"/>
          </a:xfrm>
          <a:prstGeom prst="rect">
            <a:avLst/>
          </a:prstGeom>
        </p:spPr>
        <p:txBody>
          <a:bodyPr/>
          <a:lstStyle/>
          <a:p>
            <a:fld id="{85C16C62-6F7D-F542-9B8D-BBEEC0B5A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7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2146301"/>
            <a:ext cx="6619243" cy="1436735"/>
          </a:xfrm>
        </p:spPr>
        <p:txBody>
          <a:bodyPr anchor="b"/>
          <a:lstStyle>
            <a:lvl1pPr algn="l">
              <a:defRPr sz="225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125" cap="all">
                <a:solidFill>
                  <a:schemeClr val="accent6">
                    <a:lumMod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616731" y="1343026"/>
            <a:ext cx="742949" cy="228599"/>
          </a:xfrm>
          <a:prstGeom prst="rect">
            <a:avLst/>
          </a:prstGeom>
        </p:spPr>
        <p:txBody>
          <a:bodyPr/>
          <a:lstStyle/>
          <a:p>
            <a:fld id="{2FE005EB-FB99-CD47-8EF8-D66230C652DF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713681" y="2418974"/>
            <a:ext cx="2894846" cy="2286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21798"/>
            <a:ext cx="628649" cy="575765"/>
          </a:xfrm>
          <a:prstGeom prst="rect">
            <a:avLst/>
          </a:prstGeom>
        </p:spPr>
        <p:txBody>
          <a:bodyPr/>
          <a:lstStyle/>
          <a:p>
            <a:fld id="{85C16C62-6F7D-F542-9B8D-BBEEC0B5A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02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3"/>
            <a:ext cx="3297254" cy="3146822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70"/>
            <a:ext cx="3297256" cy="3150184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616731" y="1343026"/>
            <a:ext cx="742949" cy="228599"/>
          </a:xfrm>
          <a:prstGeom prst="rect">
            <a:avLst/>
          </a:prstGeom>
        </p:spPr>
        <p:txBody>
          <a:bodyPr/>
          <a:lstStyle/>
          <a:p>
            <a:fld id="{2FE005EB-FB99-CD47-8EF8-D66230C652DF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713681" y="2418974"/>
            <a:ext cx="2894846" cy="2286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4406" y="221798"/>
            <a:ext cx="628649" cy="575765"/>
          </a:xfrm>
          <a:prstGeom prst="rect">
            <a:avLst/>
          </a:prstGeom>
        </p:spPr>
        <p:txBody>
          <a:bodyPr/>
          <a:lstStyle/>
          <a:p>
            <a:fld id="{85C16C62-6F7D-F542-9B8D-BBEEC0B5A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0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accent6">
                    <a:lumMod val="75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accent6">
                    <a:lumMod val="75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616731" y="1343026"/>
            <a:ext cx="742949" cy="228599"/>
          </a:xfrm>
          <a:prstGeom prst="rect">
            <a:avLst/>
          </a:prstGeom>
        </p:spPr>
        <p:txBody>
          <a:bodyPr/>
          <a:lstStyle/>
          <a:p>
            <a:fld id="{2FE005EB-FB99-CD47-8EF8-D66230C652DF}" type="datetimeFigureOut">
              <a:rPr lang="en-US" smtClean="0"/>
              <a:t>11/4/19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713681" y="2418974"/>
            <a:ext cx="2894846" cy="2286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4406" y="221798"/>
            <a:ext cx="628649" cy="575765"/>
          </a:xfrm>
          <a:prstGeom prst="rect">
            <a:avLst/>
          </a:prstGeom>
        </p:spPr>
        <p:txBody>
          <a:bodyPr/>
          <a:lstStyle/>
          <a:p>
            <a:fld id="{85C16C62-6F7D-F542-9B8D-BBEEC0B5A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38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 rot="5400000">
            <a:off x="7616731" y="1343026"/>
            <a:ext cx="742949" cy="228599"/>
          </a:xfrm>
          <a:prstGeom prst="rect">
            <a:avLst/>
          </a:prstGeom>
        </p:spPr>
        <p:txBody>
          <a:bodyPr/>
          <a:lstStyle/>
          <a:p>
            <a:fld id="{2FE005EB-FB99-CD47-8EF8-D66230C652DF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6713681" y="2418974"/>
            <a:ext cx="2894846" cy="2286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64406" y="221798"/>
            <a:ext cx="628649" cy="575765"/>
          </a:xfrm>
          <a:prstGeom prst="rect">
            <a:avLst/>
          </a:prstGeom>
        </p:spPr>
        <p:txBody>
          <a:bodyPr/>
          <a:lstStyle/>
          <a:p>
            <a:fld id="{85C16C62-6F7D-F542-9B8D-BBEEC0B5A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46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616731" y="1343026"/>
            <a:ext cx="742949" cy="228599"/>
          </a:xfrm>
          <a:prstGeom prst="rect">
            <a:avLst/>
          </a:prstGeom>
        </p:spPr>
        <p:txBody>
          <a:bodyPr/>
          <a:lstStyle/>
          <a:p>
            <a:fld id="{2FE005EB-FB99-CD47-8EF8-D66230C652DF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713681" y="2418974"/>
            <a:ext cx="2894846" cy="2286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64406" y="221798"/>
            <a:ext cx="628649" cy="575765"/>
          </a:xfrm>
          <a:prstGeom prst="rect">
            <a:avLst/>
          </a:prstGeom>
        </p:spPr>
        <p:txBody>
          <a:bodyPr/>
          <a:lstStyle/>
          <a:p>
            <a:fld id="{85C16C62-6F7D-F542-9B8D-BBEEC0B5A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26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2550798" cy="1085850"/>
          </a:xfrm>
        </p:spPr>
        <p:txBody>
          <a:bodyPr anchor="b"/>
          <a:lstStyle>
            <a:lvl1pPr algn="l">
              <a:defRPr sz="135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2346961"/>
            <a:ext cx="2550797" cy="2171699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616731" y="1343026"/>
            <a:ext cx="742949" cy="228599"/>
          </a:xfrm>
          <a:prstGeom prst="rect">
            <a:avLst/>
          </a:prstGeom>
        </p:spPr>
        <p:txBody>
          <a:bodyPr/>
          <a:lstStyle/>
          <a:p>
            <a:fld id="{2FE005EB-FB99-CD47-8EF8-D66230C652DF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713681" y="2418974"/>
            <a:ext cx="2894846" cy="2286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4406" y="221798"/>
            <a:ext cx="628649" cy="575765"/>
          </a:xfrm>
          <a:prstGeom prst="rect">
            <a:avLst/>
          </a:prstGeom>
        </p:spPr>
        <p:txBody>
          <a:bodyPr/>
          <a:lstStyle/>
          <a:p>
            <a:fld id="{85C16C62-6F7D-F542-9B8D-BBEEC0B5A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33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025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75" indent="0">
              <a:buNone/>
              <a:defRPr sz="900"/>
            </a:lvl2pPr>
            <a:lvl3pPr marL="514350" indent="0">
              <a:buNone/>
              <a:defRPr sz="900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616731" y="1343026"/>
            <a:ext cx="742949" cy="228599"/>
          </a:xfrm>
          <a:prstGeom prst="rect">
            <a:avLst/>
          </a:prstGeom>
        </p:spPr>
        <p:txBody>
          <a:bodyPr/>
          <a:lstStyle/>
          <a:p>
            <a:fld id="{2FE005EB-FB99-CD47-8EF8-D66230C652DF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713681" y="2418974"/>
            <a:ext cx="2894846" cy="2286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4406" y="221798"/>
            <a:ext cx="628649" cy="575765"/>
          </a:xfrm>
          <a:prstGeom prst="rect">
            <a:avLst/>
          </a:prstGeom>
        </p:spPr>
        <p:txBody>
          <a:bodyPr/>
          <a:lstStyle/>
          <a:p>
            <a:fld id="{85C16C62-6F7D-F542-9B8D-BBEEC0B5A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30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564AE"/>
            </a:gs>
            <a:gs pos="23000">
              <a:srgbClr val="35649E"/>
            </a:gs>
            <a:gs pos="69000">
              <a:schemeClr val="bg2">
                <a:lumMod val="75000"/>
              </a:schemeClr>
            </a:gs>
            <a:gs pos="97000">
              <a:schemeClr val="bg2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1" y="2002265"/>
            <a:ext cx="3027759" cy="31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169261"/>
            <a:ext cx="1141809" cy="1774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5999560" y="1"/>
            <a:ext cx="1202540" cy="85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6456760" y="4572000"/>
            <a:ext cx="745301" cy="571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887" y="168088"/>
            <a:ext cx="829893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65" y="1368238"/>
            <a:ext cx="8272555" cy="3419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4821" y="4787412"/>
            <a:ext cx="572297" cy="3560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575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16C62-6F7D-F542-9B8D-BBEEC0B5A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27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</p:sldLayoutIdLst>
  <p:txStyles>
    <p:titleStyle>
      <a:lvl1pPr algn="l" defTabSz="257175" rtl="0" eaLnBrk="1" latinLnBrk="0" hangingPunct="1">
        <a:spcBef>
          <a:spcPct val="0"/>
        </a:spcBef>
        <a:buNone/>
        <a:defRPr sz="2363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92881" indent="-192881" algn="l" defTabSz="257175" rtl="0" eaLnBrk="1" latinLnBrk="0" hangingPunct="1">
        <a:spcBef>
          <a:spcPts val="563"/>
        </a:spcBef>
        <a:spcAft>
          <a:spcPts val="0"/>
        </a:spcAft>
        <a:buClr>
          <a:srgbClr val="FEE577"/>
        </a:buClr>
        <a:buSzPct val="80000"/>
        <a:buFont typeface="Wingdings 3" charset="2"/>
        <a:buChar char=""/>
        <a:defRPr sz="1125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417910" indent="-160735" algn="l" defTabSz="257175" rtl="0" eaLnBrk="1" latinLnBrk="0" hangingPunct="1">
        <a:spcBef>
          <a:spcPts val="563"/>
        </a:spcBef>
        <a:spcAft>
          <a:spcPts val="0"/>
        </a:spcAft>
        <a:buClr>
          <a:srgbClr val="FEE577"/>
        </a:buClr>
        <a:buSzPct val="80000"/>
        <a:buFont typeface="Wingdings 3" charset="2"/>
        <a:buChar char=""/>
        <a:defRPr sz="1013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642938" indent="-128588" algn="l" defTabSz="257175" rtl="0" eaLnBrk="1" latinLnBrk="0" hangingPunct="1">
        <a:spcBef>
          <a:spcPts val="563"/>
        </a:spcBef>
        <a:spcAft>
          <a:spcPts val="0"/>
        </a:spcAft>
        <a:buClr>
          <a:srgbClr val="FEE577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900113" indent="-128588" algn="l" defTabSz="257175" rtl="0" eaLnBrk="1" latinLnBrk="0" hangingPunct="1">
        <a:spcBef>
          <a:spcPts val="563"/>
        </a:spcBef>
        <a:spcAft>
          <a:spcPts val="0"/>
        </a:spcAft>
        <a:buClr>
          <a:srgbClr val="FEE577"/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157288" indent="-128588" algn="l" defTabSz="257175" rtl="0" eaLnBrk="1" latinLnBrk="0" hangingPunct="1">
        <a:spcBef>
          <a:spcPts val="563"/>
        </a:spcBef>
        <a:spcAft>
          <a:spcPts val="0"/>
        </a:spcAft>
        <a:buClr>
          <a:srgbClr val="FEE577"/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414463" indent="-128588" algn="l" defTabSz="257175" rtl="0" eaLnBrk="1" latinLnBrk="0" hangingPunct="1">
        <a:spcBef>
          <a:spcPts val="56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1671638" indent="-128588" algn="l" defTabSz="257175" rtl="0" eaLnBrk="1" latinLnBrk="0" hangingPunct="1">
        <a:spcBef>
          <a:spcPts val="56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1928813" indent="-128588" algn="l" defTabSz="257175" rtl="0" eaLnBrk="1" latinLnBrk="0" hangingPunct="1">
        <a:spcBef>
          <a:spcPts val="56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185988" indent="-128588" algn="l" defTabSz="257175" rtl="0" eaLnBrk="1" latinLnBrk="0" hangingPunct="1">
        <a:spcBef>
          <a:spcPts val="56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511F8-A574-FB40-A083-DFB2BB1D2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6554" y="1355272"/>
            <a:ext cx="5608864" cy="685800"/>
          </a:xfrm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 w="69850" h="254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Slow Slip in Cascadia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983D1D-A495-3649-9CBC-F1730542A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4289" y="2526318"/>
            <a:ext cx="4252597" cy="1074132"/>
          </a:xfrm>
        </p:spPr>
        <p:txBody>
          <a:bodyPr>
            <a:normAutofit/>
          </a:bodyPr>
          <a:lstStyle/>
          <a:p>
            <a:r>
              <a:rPr lang="en-US" sz="2100" cap="none" dirty="0">
                <a:solidFill>
                  <a:srgbClr val="FEE671"/>
                </a:solidFill>
              </a:rPr>
              <a:t>Noel M. Bartlow</a:t>
            </a:r>
          </a:p>
          <a:p>
            <a:r>
              <a:rPr lang="en-US" sz="1350" cap="none" dirty="0">
                <a:solidFill>
                  <a:srgbClr val="FEE671"/>
                </a:solidFill>
              </a:rPr>
              <a:t>University of California – Berkeley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319A95-E221-6542-BC69-4197CAB6C1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054" y="4586288"/>
            <a:ext cx="1826947" cy="55721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100000">
                <a:srgbClr val="FEE994"/>
              </a:gs>
            </a:gsLst>
            <a:lin ang="162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3818134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FE7FD-E894-0347-B07F-72A018B2A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tremor, exactly?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2198B-BE24-DB4A-9852-BFAB328B5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796075"/>
            <a:ext cx="8634714" cy="3419174"/>
          </a:xfrm>
        </p:spPr>
        <p:txBody>
          <a:bodyPr/>
          <a:lstStyle/>
          <a:p>
            <a:r>
              <a:rPr lang="en-US" sz="1400" dirty="0"/>
              <a:t>Mechanical explanations:</a:t>
            </a:r>
          </a:p>
          <a:p>
            <a:pPr lvl="1"/>
            <a:r>
              <a:rPr lang="en-US" sz="1400" dirty="0"/>
              <a:t>1) Discrete slip surface featuring small, velocity-weakening asperities surrounded by slow slip region.  Asperities “pop” seismically when loaded by surrounding slow slip, producing LFEs</a:t>
            </a:r>
          </a:p>
          <a:p>
            <a:pPr lvl="2"/>
            <a:r>
              <a:rPr lang="en-US" sz="1400" dirty="0"/>
              <a:t>Physics based models usually assume this</a:t>
            </a:r>
          </a:p>
          <a:p>
            <a:pPr marL="51435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65AF53-BF8E-5045-B9CD-D76ED985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682" y="2571750"/>
            <a:ext cx="5878851" cy="1975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B42A26-D12B-E84A-9F6C-C1C021886388}"/>
              </a:ext>
            </a:extLst>
          </p:cNvPr>
          <p:cNvSpPr txBox="1"/>
          <p:nvPr/>
        </p:nvSpPr>
        <p:spPr>
          <a:xfrm>
            <a:off x="2356865" y="2136330"/>
            <a:ext cx="4170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Preferred model of </a:t>
            </a:r>
            <a:r>
              <a:rPr lang="en-US" sz="900" i="1" dirty="0" err="1"/>
              <a:t>Chestler</a:t>
            </a:r>
            <a:r>
              <a:rPr lang="en-US" sz="900" i="1" dirty="0"/>
              <a:t> and Creager, 2017 based on estimates of LFE slip , individual LFE patch sizes, and LFE family sizes</a:t>
            </a:r>
            <a:endParaRPr lang="en-US" sz="9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4B7ABD-BEAF-284C-BFDD-4D13625F5C9D}"/>
              </a:ext>
            </a:extLst>
          </p:cNvPr>
          <p:cNvSpPr/>
          <p:nvPr/>
        </p:nvSpPr>
        <p:spPr>
          <a:xfrm>
            <a:off x="5062991" y="2557612"/>
            <a:ext cx="2351542" cy="2007745"/>
          </a:xfrm>
          <a:prstGeom prst="rect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012989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FE7FD-E894-0347-B07F-72A018B2A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tremor, exactly?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2198B-BE24-DB4A-9852-BFAB328B5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87" y="718239"/>
            <a:ext cx="8412226" cy="3419174"/>
          </a:xfrm>
        </p:spPr>
        <p:txBody>
          <a:bodyPr>
            <a:normAutofit/>
          </a:bodyPr>
          <a:lstStyle/>
          <a:p>
            <a:r>
              <a:rPr lang="en-US" sz="1600" dirty="0"/>
              <a:t>Mechanical explanations:</a:t>
            </a:r>
          </a:p>
          <a:p>
            <a:pPr lvl="1"/>
            <a:r>
              <a:rPr lang="en-US" sz="1200" dirty="0"/>
              <a:t>2) Ductile flow within within a narrow distributed shear zone is slow slip.  </a:t>
            </a:r>
          </a:p>
          <a:p>
            <a:pPr lvl="2"/>
            <a:r>
              <a:rPr lang="en-US" sz="1100" dirty="0"/>
              <a:t>(a)LFEs occur as frictional failure of brittle lenses within ductile matrix. Maybe inconsistent with LFE focal mechanisms or observed interactions between LFEs</a:t>
            </a:r>
          </a:p>
          <a:p>
            <a:pPr lvl="2"/>
            <a:r>
              <a:rPr lang="en-US" sz="1100" dirty="0"/>
              <a:t>(b) LFEs occur as frictional failure along foliations and/or contacts between lenses and the matrix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9AA2F-AF2E-E04B-8284-193083F878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537" y="2888663"/>
            <a:ext cx="2666048" cy="17852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984EBF-0F72-8B45-942B-D7CCBA5AD50F}"/>
              </a:ext>
            </a:extLst>
          </p:cNvPr>
          <p:cNvSpPr txBox="1"/>
          <p:nvPr/>
        </p:nvSpPr>
        <p:spPr>
          <a:xfrm>
            <a:off x="1629434" y="4767663"/>
            <a:ext cx="23431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Hayman et al. (2014), Geology</a:t>
            </a:r>
            <a:endParaRPr lang="en-US" sz="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3B7098-3A88-7442-8357-F88A9B42A4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"/>
          <a:stretch/>
        </p:blipFill>
        <p:spPr>
          <a:xfrm>
            <a:off x="4346614" y="2140161"/>
            <a:ext cx="3427229" cy="2571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011F55-5C2E-514F-8073-B660371454A0}"/>
              </a:ext>
            </a:extLst>
          </p:cNvPr>
          <p:cNvSpPr txBox="1"/>
          <p:nvPr/>
        </p:nvSpPr>
        <p:spPr>
          <a:xfrm>
            <a:off x="4888653" y="4795738"/>
            <a:ext cx="23431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err="1"/>
              <a:t>Fagereng</a:t>
            </a:r>
            <a:r>
              <a:rPr lang="en-US" sz="900" i="1" dirty="0"/>
              <a:t> et al. (2014), GRL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519817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F72BB-AFF0-674A-AAA4-B7E25DC65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relationship between tremor and slip?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230E9-5AC9-D740-9D3A-FFD507189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558" y="862163"/>
            <a:ext cx="8272555" cy="3419174"/>
          </a:xfrm>
        </p:spPr>
        <p:txBody>
          <a:bodyPr/>
          <a:lstStyle/>
          <a:p>
            <a:r>
              <a:rPr lang="en-US" sz="1600" dirty="0"/>
              <a:t>Does slip extend updip of tremor?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89FC2-77DD-4D4C-9176-DEAD238E65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97115" y="677557"/>
            <a:ext cx="2954108" cy="4297855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0B9BC-3561-5646-BCF3-0972516D51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945" y="2442322"/>
            <a:ext cx="3579719" cy="24913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B08B4A-E048-7841-BC66-C2474F6E870E}"/>
              </a:ext>
            </a:extLst>
          </p:cNvPr>
          <p:cNvSpPr/>
          <p:nvPr/>
        </p:nvSpPr>
        <p:spPr>
          <a:xfrm>
            <a:off x="1574919" y="2150447"/>
            <a:ext cx="12811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/>
              <a:t>Hall et al. (2017), G</a:t>
            </a:r>
            <a:r>
              <a:rPr lang="en-US" sz="900" i="1" baseline="30000" dirty="0"/>
              <a:t>3</a:t>
            </a:r>
            <a:endParaRPr lang="en-US" sz="9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CABA28-E034-894D-AFEA-385F1869F88A}"/>
              </a:ext>
            </a:extLst>
          </p:cNvPr>
          <p:cNvSpPr/>
          <p:nvPr/>
        </p:nvSpPr>
        <p:spPr>
          <a:xfrm rot="16200000">
            <a:off x="4394640" y="1624702"/>
            <a:ext cx="119616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/>
              <a:t>Bartlow, in revision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48385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F72BB-AFF0-674A-AAA4-B7E25DC65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relationship between tremor and slip?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230E9-5AC9-D740-9D3A-FFD507189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048" y="772376"/>
            <a:ext cx="6204416" cy="3419174"/>
          </a:xfrm>
        </p:spPr>
        <p:txBody>
          <a:bodyPr/>
          <a:lstStyle/>
          <a:p>
            <a:endParaRPr lang="en-US" dirty="0"/>
          </a:p>
          <a:p>
            <a:r>
              <a:rPr lang="en-US" sz="1600" dirty="0"/>
              <a:t>Does tremor lead peak slip?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1932E4-73CD-A64A-BB5B-7181B1D264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610" y="1436240"/>
            <a:ext cx="6105646" cy="3707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3E37B0-2649-9042-9033-28066AC73042}"/>
              </a:ext>
            </a:extLst>
          </p:cNvPr>
          <p:cNvSpPr txBox="1"/>
          <p:nvPr/>
        </p:nvSpPr>
        <p:spPr>
          <a:xfrm>
            <a:off x="3914118" y="1194347"/>
            <a:ext cx="2723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2010 ETS event</a:t>
            </a:r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3F41D8-AE18-2A4E-B126-C7E14E51F532}"/>
              </a:ext>
            </a:extLst>
          </p:cNvPr>
          <p:cNvSpPr txBox="1"/>
          <p:nvPr/>
        </p:nvSpPr>
        <p:spPr>
          <a:xfrm rot="16200000">
            <a:off x="436439" y="3215758"/>
            <a:ext cx="27239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Hall et al. (2019), G</a:t>
            </a:r>
            <a:r>
              <a:rPr lang="en-US" sz="900" i="1" baseline="30000" dirty="0"/>
              <a:t>3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32299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015F2-1306-8C44-9B44-2E5E0675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ETS relative to the locked zone?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33A1C-F952-7548-8448-E330952D7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181" y="698377"/>
            <a:ext cx="8185636" cy="3419174"/>
          </a:xfrm>
        </p:spPr>
        <p:txBody>
          <a:bodyPr>
            <a:normAutofit/>
          </a:bodyPr>
          <a:lstStyle/>
          <a:p>
            <a:r>
              <a:rPr lang="en-US" sz="1400" dirty="0"/>
              <a:t>Comparisons of tremor and locking models show a “gap” between the ETS zone and the bottom of the strongly locked zone</a:t>
            </a:r>
          </a:p>
          <a:p>
            <a:r>
              <a:rPr lang="en-US" sz="1400" i="1" dirty="0" err="1"/>
              <a:t>Bruhat</a:t>
            </a:r>
            <a:r>
              <a:rPr lang="en-US" sz="1400" i="1" dirty="0"/>
              <a:t> and </a:t>
            </a:r>
            <a:r>
              <a:rPr lang="en-US" sz="1400" i="1" dirty="0" err="1"/>
              <a:t>Segall</a:t>
            </a:r>
            <a:r>
              <a:rPr lang="en-US" sz="1400" i="1" dirty="0"/>
              <a:t> (2016), JGR</a:t>
            </a:r>
            <a:r>
              <a:rPr lang="en-US" sz="1400" dirty="0"/>
              <a:t> found that the </a:t>
            </a:r>
          </a:p>
          <a:p>
            <a:pPr marL="0" indent="0">
              <a:buNone/>
            </a:pPr>
            <a:r>
              <a:rPr lang="en-US" sz="1400" dirty="0"/>
              <a:t>“gap” is necessary to fit the long-term GPS </a:t>
            </a:r>
          </a:p>
          <a:p>
            <a:pPr marL="0" indent="0">
              <a:buNone/>
            </a:pPr>
            <a:r>
              <a:rPr lang="en-US" sz="1400" dirty="0"/>
              <a:t>velocities, coastal leveling data, and ETS </a:t>
            </a:r>
          </a:p>
          <a:p>
            <a:pPr marL="0" indent="0">
              <a:buNone/>
            </a:pPr>
            <a:r>
              <a:rPr lang="en-US" sz="1400" dirty="0"/>
              <a:t>offsets in the northern segment. </a:t>
            </a:r>
            <a:endParaRPr lang="en-US" sz="14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DC5333-B00D-A844-911F-2F3B3C63DE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435" y="2544120"/>
            <a:ext cx="3102209" cy="2492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DE78DD-E548-D04D-B2E7-E493E6C5AA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644" y="4068816"/>
            <a:ext cx="3531776" cy="984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8991AB-7034-4546-880E-A4443BC4E3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3224" y="1341625"/>
            <a:ext cx="2392340" cy="216243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2695F6-153E-304E-83A0-C58F12E6C75F}"/>
              </a:ext>
            </a:extLst>
          </p:cNvPr>
          <p:cNvCxnSpPr/>
          <p:nvPr/>
        </p:nvCxnSpPr>
        <p:spPr>
          <a:xfrm flipV="1">
            <a:off x="1880235" y="3934778"/>
            <a:ext cx="0" cy="908685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64A0E0-1030-1247-AEF1-FAEACA13E67F}"/>
              </a:ext>
            </a:extLst>
          </p:cNvPr>
          <p:cNvCxnSpPr/>
          <p:nvPr/>
        </p:nvCxnSpPr>
        <p:spPr>
          <a:xfrm flipV="1">
            <a:off x="2234565" y="3934778"/>
            <a:ext cx="0" cy="908685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485AEF8-BB13-CB4E-9709-9C1F83D534B1}"/>
              </a:ext>
            </a:extLst>
          </p:cNvPr>
          <p:cNvSpPr txBox="1"/>
          <p:nvPr/>
        </p:nvSpPr>
        <p:spPr>
          <a:xfrm>
            <a:off x="1888195" y="4157341"/>
            <a:ext cx="48809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rgbClr val="C00000"/>
                </a:solidFill>
              </a:rPr>
              <a:t>ETS zone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DD5715-43D6-7249-B4D0-7EC75B85F3E3}"/>
              </a:ext>
            </a:extLst>
          </p:cNvPr>
          <p:cNvSpPr/>
          <p:nvPr/>
        </p:nvSpPr>
        <p:spPr>
          <a:xfrm>
            <a:off x="4413611" y="3801026"/>
            <a:ext cx="18357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 err="1"/>
              <a:t>Bruhat</a:t>
            </a:r>
            <a:r>
              <a:rPr lang="en-US" sz="900" i="1" dirty="0"/>
              <a:t> and </a:t>
            </a:r>
            <a:r>
              <a:rPr lang="en-US" sz="900" i="1" dirty="0" err="1"/>
              <a:t>Segall</a:t>
            </a:r>
            <a:r>
              <a:rPr lang="en-US" sz="900" i="1" dirty="0"/>
              <a:t> (2016), JGR</a:t>
            </a:r>
            <a:endParaRPr lang="en-US" sz="9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3A3F73-52D0-434D-8E5C-A4ED8EBAA341}"/>
              </a:ext>
            </a:extLst>
          </p:cNvPr>
          <p:cNvSpPr/>
          <p:nvPr/>
        </p:nvSpPr>
        <p:spPr>
          <a:xfrm>
            <a:off x="5392597" y="1103855"/>
            <a:ext cx="24673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/>
              <a:t>Wang and </a:t>
            </a:r>
            <a:r>
              <a:rPr lang="en-US" sz="900" i="1" dirty="0" err="1"/>
              <a:t>Trehu</a:t>
            </a:r>
            <a:r>
              <a:rPr lang="en-US" sz="900" i="1" dirty="0"/>
              <a:t> (2016), J. Geodynamics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80308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015F2-1306-8C44-9B44-2E5E0675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ETS relative to the locked zone?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3A3F73-52D0-434D-8E5C-A4ED8EBAA341}"/>
              </a:ext>
            </a:extLst>
          </p:cNvPr>
          <p:cNvSpPr/>
          <p:nvPr/>
        </p:nvSpPr>
        <p:spPr>
          <a:xfrm>
            <a:off x="1297136" y="2864993"/>
            <a:ext cx="173832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/>
              <a:t>Comparison with locking model of </a:t>
            </a:r>
            <a:r>
              <a:rPr lang="en-US" sz="1050" i="1" dirty="0" err="1"/>
              <a:t>Schmalzle</a:t>
            </a:r>
            <a:r>
              <a:rPr lang="en-US" sz="1050" i="1" dirty="0"/>
              <a:t> et el. (2014)</a:t>
            </a:r>
            <a:endParaRPr lang="en-US" sz="105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2849EF-67F9-E34B-8CBD-6F44F8006D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73788" y="693287"/>
            <a:ext cx="3125748" cy="45475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891A61-D2E7-204A-975F-E146C87A9B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000" l="9827" r="89774">
                        <a14:foregroundMark x1="63612" y1="17143" x2="69588" y2="30476"/>
                        <a14:foregroundMark x1="69588" y1="30476" x2="72510" y2="89524"/>
                        <a14:foregroundMark x1="63334" y1="16933" x2="66431" y2="15937"/>
                        <a14:foregroundMark x1="70945" y1="19983" x2="72272" y2="21923"/>
                        <a14:foregroundMark x1="73971" y1="82857" x2="75963" y2="91429"/>
                        <a14:foregroundMark x1="75963" y1="91429" x2="73440" y2="91905"/>
                        <a14:foregroundMark x1="71979" y1="22143" x2="75033" y2="30714"/>
                        <a14:foregroundMark x1="74445" y1="38095" x2="74369" y2="39048"/>
                        <a14:foregroundMark x1="75033" y1="30714" x2="74483" y2="37619"/>
                        <a14:foregroundMark x1="72112" y1="21667" x2="75564" y2="29048"/>
                        <a14:foregroundMark x1="75564" y1="29048" x2="75337" y2="37619"/>
                        <a14:foregroundMark x1="74635" y1="44762" x2="75963" y2="54524"/>
                        <a14:foregroundMark x1="75963" y1="54524" x2="74502" y2="63571"/>
                        <a14:foregroundMark x1="74502" y1="63571" x2="74369" y2="63571"/>
                        <a14:foregroundMark x1="75697" y1="85000" x2="76228" y2="87857"/>
                        <a14:foregroundMark x1="76627" y1="85952" x2="77025" y2="85952"/>
                        <a14:backgroundMark x1="31076" y1="30714" x2="24436" y2="59762"/>
                        <a14:backgroundMark x1="24436" y1="59762" x2="30810" y2="20238"/>
                        <a14:backgroundMark x1="30810" y1="20238" x2="25631" y2="22857"/>
                        <a14:backgroundMark x1="25631" y1="22857" x2="34794" y2="15952"/>
                        <a14:backgroundMark x1="34794" y1="15952" x2="34927" y2="26190"/>
                        <a14:backgroundMark x1="34927" y1="26190" x2="36786" y2="30714"/>
                        <a14:backgroundMark x1="70518" y1="92857" x2="70784" y2="92381"/>
                        <a14:backgroundMark x1="71182" y1="93571" x2="73440" y2="94524"/>
                        <a14:backgroundMark x1="72908" y1="94524" x2="72908" y2="95238"/>
                        <a14:backgroundMark x1="77068" y1="94333" x2="78486" y2="94524"/>
                        <a14:backgroundMark x1="73174" y1="93810" x2="74218" y2="93950"/>
                        <a14:backgroundMark x1="74747" y1="95341" x2="73041" y2="95714"/>
                        <a14:backgroundMark x1="78486" y1="94524" x2="77244" y2="94795"/>
                        <a14:backgroundMark x1="73041" y1="95714" x2="73041" y2="94524"/>
                        <a14:backgroundMark x1="63878" y1="9286" x2="73705" y2="18095"/>
                        <a14:backgroundMark x1="77748" y1="32003" x2="78619" y2="35000"/>
                        <a14:backgroundMark x1="76838" y1="28875" x2="76922" y2="29163"/>
                        <a14:backgroundMark x1="73705" y1="18095" x2="75882" y2="25585"/>
                        <a14:backgroundMark x1="77962" y1="86858" x2="77955" y2="87381"/>
                        <a14:backgroundMark x1="78008" y1="83183" x2="77991" y2="84534"/>
                        <a14:backgroundMark x1="78619" y1="35000" x2="78016" y2="82536"/>
                        <a14:backgroundMark x1="78299" y1="86186" x2="82337" y2="72143"/>
                        <a14:backgroundMark x1="77955" y1="87381" x2="78134" y2="86758"/>
                        <a14:backgroundMark x1="82337" y1="72143" x2="79283" y2="20476"/>
                        <a14:backgroundMark x1="79283" y1="20476" x2="80744" y2="30952"/>
                        <a14:backgroundMark x1="80744" y1="30952" x2="80345" y2="9524"/>
                        <a14:backgroundMark x1="80345" y1="9524" x2="75166" y2="6667"/>
                        <a14:backgroundMark x1="75166" y1="6667" x2="64542" y2="7381"/>
                        <a14:backgroundMark x1="64542" y1="7381" x2="63878" y2="8333"/>
                        <a14:backgroundMark x1="77158" y1="88095" x2="76627" y2="91190"/>
                        <a14:backgroundMark x1="77955" y1="89524" x2="78752" y2="86905"/>
                        <a14:backgroundMark x1="74900" y1="41429" x2="76361" y2="29048"/>
                        <a14:backgroundMark x1="75432" y1="37619" x2="75432" y2="38095"/>
                        <a14:backgroundMark x1="74900" y1="39048" x2="75697" y2="39048"/>
                        <a14:backgroundMark x1="62417" y1="17857" x2="62815" y2="180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52310" y="888899"/>
            <a:ext cx="7034222" cy="39234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AE3F56-2FBC-9049-AC58-D5B279F9BF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3132" y="3644248"/>
            <a:ext cx="518860" cy="116812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A5E1AC8-09C6-4740-A3F3-ADDB75D4A2A0}"/>
              </a:ext>
            </a:extLst>
          </p:cNvPr>
          <p:cNvSpPr/>
          <p:nvPr/>
        </p:nvSpPr>
        <p:spPr>
          <a:xfrm rot="16200000">
            <a:off x="5926239" y="2841143"/>
            <a:ext cx="119616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/>
              <a:t>Bartlow, in revision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53989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127A5-3437-4543-8AC6-4F70B1B56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gives rise to ETS events, mechanically?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4A05C-06AB-344B-B727-0B837E439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180" y="763929"/>
            <a:ext cx="8086085" cy="4379571"/>
          </a:xfrm>
        </p:spPr>
        <p:txBody>
          <a:bodyPr>
            <a:normAutofit/>
          </a:bodyPr>
          <a:lstStyle/>
          <a:p>
            <a:r>
              <a:rPr lang="en-US" sz="1600" dirty="0"/>
              <a:t>At the downdip edge of the locked zone, there is an expected transition from velocity weakening to velocity strengthening behavior</a:t>
            </a:r>
          </a:p>
          <a:p>
            <a:pPr lvl="1"/>
            <a:r>
              <a:rPr lang="en-US" sz="1200" dirty="0"/>
              <a:t>More-or-less equivalent to brittle-ductile transition</a:t>
            </a:r>
          </a:p>
          <a:p>
            <a:r>
              <a:rPr lang="en-US" sz="1600" dirty="0"/>
              <a:t>Slow slip expected in the conditionally stable region between velocity strengthening (locked) and velocity weakening (creeping) regions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Does not explain the “gap” between ETS and locked zone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D8A27C-DA88-5144-959B-29C13EDBB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889" y="2290943"/>
            <a:ext cx="2070892" cy="1959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BA183F-D9AA-FD40-A615-AC6E6F002B68}"/>
              </a:ext>
            </a:extLst>
          </p:cNvPr>
          <p:cNvSpPr txBox="1"/>
          <p:nvPr/>
        </p:nvSpPr>
        <p:spPr>
          <a:xfrm rot="16200000">
            <a:off x="4182864" y="2779887"/>
            <a:ext cx="23431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err="1"/>
              <a:t>Gomberg</a:t>
            </a:r>
            <a:r>
              <a:rPr lang="en-US" sz="900" i="1" dirty="0"/>
              <a:t> et al. (2016), GRL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244392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127A5-3437-4543-8AC6-4F70B1B56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gives rise to ETS events, mechanically?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4A05C-06AB-344B-B727-0B837E439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70" y="879677"/>
            <a:ext cx="4670385" cy="4095736"/>
          </a:xfrm>
        </p:spPr>
        <p:txBody>
          <a:bodyPr>
            <a:normAutofit/>
          </a:bodyPr>
          <a:lstStyle/>
          <a:p>
            <a:r>
              <a:rPr lang="en-US" sz="1600" dirty="0"/>
              <a:t>Another explanation: Fluids!</a:t>
            </a:r>
          </a:p>
          <a:p>
            <a:pPr lvl="1"/>
            <a:r>
              <a:rPr lang="en-US" sz="1600" dirty="0"/>
              <a:t>From dehydration reactions</a:t>
            </a:r>
          </a:p>
          <a:p>
            <a:pPr lvl="1"/>
            <a:r>
              <a:rPr lang="en-US" sz="1600" dirty="0"/>
              <a:t>Fluids may release updip in ”porosity waves” which may drive ETS recurrence (</a:t>
            </a:r>
            <a:r>
              <a:rPr lang="en-US" sz="1600" i="1" dirty="0"/>
              <a:t>Skarbek and Rempel (2016), G</a:t>
            </a:r>
            <a:r>
              <a:rPr lang="en-US" sz="1600" i="1" baseline="30000" dirty="0"/>
              <a:t>3</a:t>
            </a:r>
            <a:r>
              <a:rPr lang="en-US" sz="1600" i="1" dirty="0"/>
              <a:t>)</a:t>
            </a:r>
            <a:endParaRPr lang="en-US" sz="1600" dirty="0"/>
          </a:p>
          <a:p>
            <a:r>
              <a:rPr lang="en-US" sz="1600" dirty="0"/>
              <a:t>Dilatancy during slip causes pore pressures to decrease, increasing resistance to slip and keeping it slow (</a:t>
            </a:r>
            <a:r>
              <a:rPr lang="en-US" sz="1600" i="1" dirty="0"/>
              <a:t>e.g. </a:t>
            </a:r>
            <a:r>
              <a:rPr lang="en-US" sz="1600" i="1" dirty="0" err="1"/>
              <a:t>Segall</a:t>
            </a:r>
            <a:r>
              <a:rPr lang="en-US" sz="1600" i="1" dirty="0"/>
              <a:t> et al. (2010), JGR)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5522D-5EDD-7D4F-8EED-D9214E2B5B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119" y="1177616"/>
            <a:ext cx="2691874" cy="29048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5B179E-20C8-5245-B743-1B26B6A33D0E}"/>
              </a:ext>
            </a:extLst>
          </p:cNvPr>
          <p:cNvSpPr/>
          <p:nvPr/>
        </p:nvSpPr>
        <p:spPr>
          <a:xfrm>
            <a:off x="5829492" y="4203142"/>
            <a:ext cx="221887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/>
              <a:t>Skarbek and Rempel (2016), G</a:t>
            </a:r>
            <a:r>
              <a:rPr lang="en-US" sz="1050" i="1" baseline="30000" dirty="0"/>
              <a:t>3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108905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50BC5-1CAD-DD42-8F98-C4064610C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ETS modulate earthquake probabilities?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59582-5E8C-734B-BC85-27EDF6016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056" y="775504"/>
            <a:ext cx="6925667" cy="4033777"/>
          </a:xfrm>
        </p:spPr>
        <p:txBody>
          <a:bodyPr>
            <a:normAutofit/>
          </a:bodyPr>
          <a:lstStyle/>
          <a:p>
            <a:r>
              <a:rPr lang="en-US" sz="1600" dirty="0"/>
              <a:t>Stress from ETS events loads locked zone</a:t>
            </a:r>
          </a:p>
          <a:p>
            <a:r>
              <a:rPr lang="en-US" sz="1600" dirty="0"/>
              <a:t>Without a “gap”, earthquakes in numerical models start with slow slip events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Previous studies of the effect of ETS stress on earthquake probabilities did not account for the gap</a:t>
            </a:r>
          </a:p>
          <a:p>
            <a:r>
              <a:rPr lang="en-US" sz="1600" dirty="0"/>
              <a:t>This question should be re-examined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890627-D063-6542-8C04-A877D6EA1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726" y="1700308"/>
            <a:ext cx="4364018" cy="21054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BD3F17-5873-C241-A2D3-8A66109BB064}"/>
              </a:ext>
            </a:extLst>
          </p:cNvPr>
          <p:cNvSpPr/>
          <p:nvPr/>
        </p:nvSpPr>
        <p:spPr>
          <a:xfrm rot="16200000">
            <a:off x="5797916" y="2662751"/>
            <a:ext cx="217880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 err="1"/>
              <a:t>Segall</a:t>
            </a:r>
            <a:r>
              <a:rPr lang="en-US" sz="1050" i="1" dirty="0"/>
              <a:t> and Bradley (2012), GRL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782511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3E7BC-0DCF-A741-8D26-7CA4FB1BB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Coupling changes updip from ETS zone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9FD68-6230-8945-B4AB-6B9AAF651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159" y="862163"/>
            <a:ext cx="8009682" cy="3419174"/>
          </a:xfrm>
        </p:spPr>
        <p:txBody>
          <a:bodyPr>
            <a:normAutofit/>
          </a:bodyPr>
          <a:lstStyle/>
          <a:p>
            <a:r>
              <a:rPr lang="en-US" sz="1600" dirty="0"/>
              <a:t>In southern Cascadia, we recently found dynamically induced coupling changed updip from the ETS zone, in the “gap”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084CE2-667B-744B-8328-74866B7949D5}"/>
              </a:ext>
            </a:extLst>
          </p:cNvPr>
          <p:cNvSpPr/>
          <p:nvPr/>
        </p:nvSpPr>
        <p:spPr>
          <a:xfrm>
            <a:off x="5190757" y="4367830"/>
            <a:ext cx="16417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 err="1"/>
              <a:t>Materna</a:t>
            </a:r>
            <a:r>
              <a:rPr lang="en-US" sz="900" i="1" dirty="0"/>
              <a:t> et al. (2019), GRL</a:t>
            </a:r>
            <a:endParaRPr lang="en-US" sz="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DE4A5A-CB77-C24F-8CB7-36506AD5D9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768" y="2311007"/>
            <a:ext cx="4079593" cy="19703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30FFB1-3DA7-9E47-8587-1DCB5A9DDF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1" y="1620456"/>
            <a:ext cx="5004875" cy="318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87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7F0BB-DDFA-AA4B-BF6C-EB0B0285D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4AE78-5D39-6249-BC77-39ADAA54F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181" y="862163"/>
            <a:ext cx="8074510" cy="3419174"/>
          </a:xfrm>
        </p:spPr>
        <p:txBody>
          <a:bodyPr/>
          <a:lstStyle/>
          <a:p>
            <a:r>
              <a:rPr lang="en-US" sz="1400" dirty="0"/>
              <a:t>Slow slip events, sometimes called slow earthquakes, are fault slip that happens too slowly to emit seismic waves</a:t>
            </a:r>
          </a:p>
          <a:p>
            <a:pPr lvl="1"/>
            <a:r>
              <a:rPr lang="en-US" sz="1100" dirty="0"/>
              <a:t>Durations range from hours to decades</a:t>
            </a:r>
          </a:p>
          <a:p>
            <a:r>
              <a:rPr lang="en-US" sz="1400" dirty="0"/>
              <a:t>Found in subduction zones around the world, and on large strike-slip faults where they are sometimes called creep events</a:t>
            </a:r>
          </a:p>
          <a:p>
            <a:r>
              <a:rPr lang="en-US" sz="1400" dirty="0"/>
              <a:t>Slow slip found to</a:t>
            </a:r>
          </a:p>
          <a:p>
            <a:pPr marL="0" indent="0">
              <a:buNone/>
            </a:pPr>
            <a:r>
              <a:rPr lang="en-US" sz="1400" dirty="0"/>
              <a:t>precede large megathrust </a:t>
            </a:r>
          </a:p>
          <a:p>
            <a:pPr marL="0" indent="0">
              <a:buNone/>
            </a:pPr>
            <a:r>
              <a:rPr lang="en-US" sz="1400" dirty="0"/>
              <a:t>earthquakes in Japan and </a:t>
            </a:r>
          </a:p>
          <a:p>
            <a:pPr marL="0" indent="0">
              <a:buNone/>
            </a:pPr>
            <a:r>
              <a:rPr lang="en-US" sz="1400" dirty="0"/>
              <a:t>Chile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66050-BD9A-FD45-8BD6-1237879C0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088" y="2274206"/>
            <a:ext cx="4167292" cy="2368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8D6351-12FD-1E4F-BB54-32D2890AC198}"/>
              </a:ext>
            </a:extLst>
          </p:cNvPr>
          <p:cNvSpPr txBox="1"/>
          <p:nvPr/>
        </p:nvSpPr>
        <p:spPr>
          <a:xfrm>
            <a:off x="4893197" y="4767663"/>
            <a:ext cx="26369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Schwartz and </a:t>
            </a:r>
            <a:r>
              <a:rPr lang="en-US" sz="900" i="1" dirty="0" err="1"/>
              <a:t>Rokosky</a:t>
            </a:r>
            <a:r>
              <a:rPr lang="en-US" sz="900" i="1" dirty="0"/>
              <a:t> (2007), Rev. </a:t>
            </a:r>
            <a:r>
              <a:rPr lang="en-US" sz="900" i="1" dirty="0" err="1"/>
              <a:t>Geoph</a:t>
            </a:r>
            <a:r>
              <a:rPr lang="en-US" sz="900" i="1" dirty="0"/>
              <a:t>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53068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2AC53-AAFC-8C4D-8C9F-4A324313C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ETS in Cascadia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ADC16-DC0C-ED40-A5ED-F6D0B2C79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87" y="693286"/>
            <a:ext cx="7956310" cy="3419174"/>
          </a:xfrm>
        </p:spPr>
        <p:txBody>
          <a:bodyPr/>
          <a:lstStyle/>
          <a:p>
            <a:r>
              <a:rPr lang="en-US" sz="1400" dirty="0"/>
              <a:t>Slow Slip in Cascadia occurs with tectonic tremor, together termed Episodic Tremor and Slip or ETS.  Tremor represents less than 0.1% of energy released.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664FA7-11FB-FD4D-8BC4-20E1F476DA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778" y="1425354"/>
            <a:ext cx="2871238" cy="3399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5C5FE1-3664-C54D-BD1D-7EBFEBDAAF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397" y="1444567"/>
            <a:ext cx="2772669" cy="33806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59B91F-AC59-724C-A6C6-7DAED6EE5253}"/>
              </a:ext>
            </a:extLst>
          </p:cNvPr>
          <p:cNvSpPr txBox="1"/>
          <p:nvPr/>
        </p:nvSpPr>
        <p:spPr>
          <a:xfrm>
            <a:off x="3545157" y="4871537"/>
            <a:ext cx="23431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Bartlow et al. (2011), GRL</a:t>
            </a:r>
            <a:endParaRPr lang="en-US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28699B-9D52-D843-9ADA-C30E44AD8BFF}"/>
              </a:ext>
            </a:extLst>
          </p:cNvPr>
          <p:cNvSpPr txBox="1"/>
          <p:nvPr/>
        </p:nvSpPr>
        <p:spPr>
          <a:xfrm>
            <a:off x="6631154" y="4825170"/>
            <a:ext cx="23431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Bartlow et al., unpublished</a:t>
            </a:r>
            <a:endParaRPr lang="en-US" sz="9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993045-B36D-4C47-851A-B0F97A141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4" y="1935804"/>
            <a:ext cx="3244887" cy="19697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E3364D-4DE0-2844-A3EF-AE12AD0C1C7A}"/>
              </a:ext>
            </a:extLst>
          </p:cNvPr>
          <p:cNvSpPr txBox="1"/>
          <p:nvPr/>
        </p:nvSpPr>
        <p:spPr>
          <a:xfrm>
            <a:off x="567049" y="3905552"/>
            <a:ext cx="23431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Rogers and </a:t>
            </a:r>
            <a:r>
              <a:rPr lang="en-US" sz="900" i="1" dirty="0" err="1"/>
              <a:t>Dragert</a:t>
            </a:r>
            <a:r>
              <a:rPr lang="en-US" sz="900" i="1" dirty="0"/>
              <a:t> (2003), Science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44367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E0DE-9BE5-5B41-BF8C-9CFCFA631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ETS in Cascadia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3E9B5-CB8F-5E44-9B2F-5AA74BD3B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309" y="862163"/>
            <a:ext cx="7031523" cy="3419174"/>
          </a:xfrm>
        </p:spPr>
        <p:txBody>
          <a:bodyPr>
            <a:normAutofit/>
          </a:bodyPr>
          <a:lstStyle/>
          <a:p>
            <a:r>
              <a:rPr lang="en-US" sz="1400" dirty="0"/>
              <a:t>ETS occurs at regular intervals which vary along strike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1D8AED-017D-E944-8C38-50D2EC7FCA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78" y="2396937"/>
            <a:ext cx="5760720" cy="2746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BDAE63-8134-5246-8B95-2D59336A457B}"/>
              </a:ext>
            </a:extLst>
          </p:cNvPr>
          <p:cNvSpPr txBox="1"/>
          <p:nvPr/>
        </p:nvSpPr>
        <p:spPr>
          <a:xfrm rot="16200000">
            <a:off x="-621022" y="3619171"/>
            <a:ext cx="234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Catalog modified by Aaron </a:t>
            </a:r>
            <a:r>
              <a:rPr lang="en-US" sz="900" i="1" dirty="0" err="1"/>
              <a:t>Wech</a:t>
            </a:r>
            <a:r>
              <a:rPr lang="en-US" sz="900" i="1" dirty="0"/>
              <a:t> from </a:t>
            </a:r>
            <a:r>
              <a:rPr lang="en-US" sz="900" i="1" dirty="0" err="1"/>
              <a:t>pnsn.org</a:t>
            </a:r>
            <a:r>
              <a:rPr lang="en-US" sz="900" i="1" dirty="0"/>
              <a:t>/tremor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A546AC-312B-0747-9AC3-E5A9D7FA2E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399" y="0"/>
            <a:ext cx="2475280" cy="34778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81A28F-88E7-A048-86F9-6A074066F714}"/>
              </a:ext>
            </a:extLst>
          </p:cNvPr>
          <p:cNvSpPr txBox="1"/>
          <p:nvPr/>
        </p:nvSpPr>
        <p:spPr>
          <a:xfrm rot="16200000">
            <a:off x="5133380" y="1021818"/>
            <a:ext cx="23431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Brudzinski and Allen (2007), Geology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159203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2AC53-AAFC-8C4D-8C9F-4A324313C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ETS in Cascadia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ADC16-DC0C-ED40-A5ED-F6D0B2C79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33" y="928868"/>
            <a:ext cx="8039786" cy="3145421"/>
          </a:xfrm>
        </p:spPr>
        <p:txBody>
          <a:bodyPr/>
          <a:lstStyle/>
          <a:p>
            <a:r>
              <a:rPr lang="en-US" sz="1400" dirty="0"/>
              <a:t>ETS tremor shows smaller scale variations in both space and time</a:t>
            </a:r>
          </a:p>
          <a:p>
            <a:r>
              <a:rPr lang="en-US" sz="1400" dirty="0"/>
              <a:t>Tremor occurs repeatedly in the same areas, pointing to something structural</a:t>
            </a:r>
          </a:p>
          <a:p>
            <a:endParaRPr lang="en-US" sz="12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BC468-C000-5E42-9354-3965F635E8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16" y="2127190"/>
            <a:ext cx="3383265" cy="2552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5C1025-FF05-4746-B28F-BC8CB08B1ED1}"/>
              </a:ext>
            </a:extLst>
          </p:cNvPr>
          <p:cNvSpPr txBox="1"/>
          <p:nvPr/>
        </p:nvSpPr>
        <p:spPr>
          <a:xfrm>
            <a:off x="551674" y="4767663"/>
            <a:ext cx="2627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LFE families from </a:t>
            </a:r>
            <a:r>
              <a:rPr lang="en-US" sz="900" i="1" dirty="0" err="1"/>
              <a:t>Chestler</a:t>
            </a:r>
            <a:r>
              <a:rPr lang="en-US" sz="900" i="1" dirty="0"/>
              <a:t> and Creager, 2017</a:t>
            </a:r>
            <a:endParaRPr lang="en-US" sz="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DC1ED-1F7D-C340-837C-4961BFEF7D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11078"/>
            <a:ext cx="3220142" cy="1691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594D7B-498D-3C4B-AF6B-5B796932A361}"/>
              </a:ext>
            </a:extLst>
          </p:cNvPr>
          <p:cNvSpPr txBox="1"/>
          <p:nvPr/>
        </p:nvSpPr>
        <p:spPr>
          <a:xfrm>
            <a:off x="4472116" y="3180246"/>
            <a:ext cx="36604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Rapid Tremor Reversals, Houston et al. (2011), Nat. </a:t>
            </a:r>
            <a:r>
              <a:rPr lang="en-US" sz="900" i="1" dirty="0" err="1"/>
              <a:t>Geosci</a:t>
            </a:r>
            <a:r>
              <a:rPr lang="en-US" sz="900" i="1" dirty="0"/>
              <a:t>.</a:t>
            </a:r>
            <a:endParaRPr lang="en-US" sz="9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F87AE7-811F-734E-A06E-C19403F14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892" y="1956074"/>
            <a:ext cx="3831512" cy="10620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AC3E5E-AB37-C146-A099-407365D259F2}"/>
              </a:ext>
            </a:extLst>
          </p:cNvPr>
          <p:cNvSpPr txBox="1"/>
          <p:nvPr/>
        </p:nvSpPr>
        <p:spPr>
          <a:xfrm>
            <a:off x="4144739" y="1677684"/>
            <a:ext cx="41383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Different “flavors” of rapid tremor migrations, Ghosh et al. (2012), JGR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459822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F9F54-6983-494D-B8D7-A96B82B75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ETS in Cascadia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97D68-C8A5-2144-B8F6-AB3C2CED5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181" y="693286"/>
            <a:ext cx="7187496" cy="3419174"/>
          </a:xfrm>
        </p:spPr>
        <p:txBody>
          <a:bodyPr/>
          <a:lstStyle/>
          <a:p>
            <a:r>
              <a:rPr lang="en-US" sz="1200" dirty="0"/>
              <a:t>Shallow tremor is more episodic, deep tremor is more continuous</a:t>
            </a:r>
          </a:p>
          <a:p>
            <a:r>
              <a:rPr lang="en-US" sz="1200" dirty="0"/>
              <a:t>ETS nucleates on the downdip edge of the ETS zone, propagates updip until it fills the ETS zone, then propagates along strike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90672-077C-154B-BF57-19F85DA26D3F}"/>
              </a:ext>
            </a:extLst>
          </p:cNvPr>
          <p:cNvSpPr txBox="1"/>
          <p:nvPr/>
        </p:nvSpPr>
        <p:spPr>
          <a:xfrm>
            <a:off x="1716278" y="2318315"/>
            <a:ext cx="35614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err="1"/>
              <a:t>Wech</a:t>
            </a:r>
            <a:r>
              <a:rPr lang="en-US" sz="900" i="1" dirty="0"/>
              <a:t> and Creager (2011), Nature </a:t>
            </a:r>
            <a:r>
              <a:rPr lang="en-US" sz="900" i="1" dirty="0" err="1"/>
              <a:t>Geosci</a:t>
            </a:r>
            <a:r>
              <a:rPr lang="en-US" sz="900" i="1" dirty="0"/>
              <a:t>.</a:t>
            </a:r>
            <a:endParaRPr lang="en-US" sz="9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277978-15DC-3848-92F5-05643CD60147}"/>
              </a:ext>
            </a:extLst>
          </p:cNvPr>
          <p:cNvGrpSpPr/>
          <p:nvPr/>
        </p:nvGrpSpPr>
        <p:grpSpPr>
          <a:xfrm>
            <a:off x="0" y="2654203"/>
            <a:ext cx="6566763" cy="2413460"/>
            <a:chOff x="365887" y="4193914"/>
            <a:chExt cx="5907063" cy="21710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C7C891-3BD7-E34A-B19E-B8A0DAD0B0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5887" y="4193914"/>
              <a:ext cx="5907063" cy="190722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FB950C-F4C5-F04F-A0E0-AEB9D4D5747C}"/>
                </a:ext>
              </a:extLst>
            </p:cNvPr>
            <p:cNvSpPr txBox="1"/>
            <p:nvPr/>
          </p:nvSpPr>
          <p:spPr>
            <a:xfrm>
              <a:off x="1407864" y="6057140"/>
              <a:ext cx="3546588" cy="30777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Increasing downdip distance, depth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093270B-E0E8-1E4C-9A56-3E3B8D255EFF}"/>
                </a:ext>
              </a:extLst>
            </p:cNvPr>
            <p:cNvCxnSpPr/>
            <p:nvPr/>
          </p:nvCxnSpPr>
          <p:spPr>
            <a:xfrm>
              <a:off x="4355333" y="6195639"/>
              <a:ext cx="457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DA6B1B9-7D4D-A14F-A8D8-817F768AD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407" y="1217794"/>
            <a:ext cx="1986087" cy="19465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EB1161-006B-9249-A264-ACA64FFB7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9253" y="3164335"/>
            <a:ext cx="2519273" cy="19475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9A6428-E10D-FE44-846A-78D94FB895E8}"/>
              </a:ext>
            </a:extLst>
          </p:cNvPr>
          <p:cNvSpPr txBox="1"/>
          <p:nvPr/>
        </p:nvSpPr>
        <p:spPr>
          <a:xfrm rot="16200000">
            <a:off x="6144268" y="2049521"/>
            <a:ext cx="16701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err="1"/>
              <a:t>Pnsn.org</a:t>
            </a:r>
            <a:r>
              <a:rPr lang="en-US" sz="900" i="1" dirty="0"/>
              <a:t>/tremor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56727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F9F54-6983-494D-B8D7-A96B82B75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ETS in Cascadia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97D68-C8A5-2144-B8F6-AB3C2CED5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181" y="693286"/>
            <a:ext cx="8185638" cy="3419174"/>
          </a:xfrm>
        </p:spPr>
        <p:txBody>
          <a:bodyPr/>
          <a:lstStyle/>
          <a:p>
            <a:r>
              <a:rPr lang="en-US" sz="1400" dirty="0"/>
              <a:t>ETS nucleates on the downdip edge of the ETS zone, propagates updip (unbounded growth) until it fills the ETS zone, then propagates along strike (bounded growth)</a:t>
            </a:r>
          </a:p>
          <a:p>
            <a:r>
              <a:rPr lang="en-US" sz="1400" dirty="0"/>
              <a:t>Events may “die” anywhere in </a:t>
            </a:r>
          </a:p>
          <a:p>
            <a:pPr marL="0" indent="0">
              <a:buNone/>
            </a:pPr>
            <a:r>
              <a:rPr lang="en-US" sz="1400" dirty="0"/>
              <a:t>this process, giving rise to </a:t>
            </a:r>
          </a:p>
          <a:p>
            <a:pPr marL="0" indent="0">
              <a:buNone/>
            </a:pPr>
            <a:r>
              <a:rPr lang="en-US" sz="1400" dirty="0"/>
              <a:t>a distribution of sizes</a:t>
            </a:r>
          </a:p>
          <a:p>
            <a:r>
              <a:rPr lang="en-US" sz="1400" dirty="0"/>
              <a:t>Moment scales as T</a:t>
            </a:r>
            <a:r>
              <a:rPr lang="en-US" sz="1400" baseline="30000" dirty="0"/>
              <a:t>3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r>
              <a:rPr lang="en-US" sz="1400" dirty="0"/>
              <a:t>(unbounded)  or T (bounded), </a:t>
            </a:r>
          </a:p>
          <a:p>
            <a:pPr marL="0" indent="0">
              <a:buNone/>
            </a:pPr>
            <a:r>
              <a:rPr lang="en-US" sz="1400" dirty="0"/>
              <a:t>assuming growth </a:t>
            </a:r>
          </a:p>
          <a:p>
            <a:pPr marL="0" indent="0">
              <a:buNone/>
            </a:pPr>
            <a:r>
              <a:rPr lang="en-US" sz="1400" dirty="0"/>
              <a:t>at constant stress drop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F71526-B530-6944-BCBF-82540952B7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886" y="1305903"/>
            <a:ext cx="4493527" cy="3756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F089E5-1D8D-134E-B0BE-DEDDB146FC35}"/>
              </a:ext>
            </a:extLst>
          </p:cNvPr>
          <p:cNvSpPr txBox="1"/>
          <p:nvPr/>
        </p:nvSpPr>
        <p:spPr>
          <a:xfrm rot="16200000">
            <a:off x="3222974" y="3607597"/>
            <a:ext cx="18292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err="1"/>
              <a:t>Gomberg</a:t>
            </a:r>
            <a:r>
              <a:rPr lang="en-US" sz="900" i="1" dirty="0"/>
              <a:t> et al. (2016), GRL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80058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E230C-DECF-7E4E-93DF-FE4194974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Cascadia in Context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BB86E5-D6CD-A54C-A22D-1FF91CE41FB3}"/>
              </a:ext>
            </a:extLst>
          </p:cNvPr>
          <p:cNvSpPr txBox="1"/>
          <p:nvPr/>
        </p:nvSpPr>
        <p:spPr>
          <a:xfrm rot="16200000">
            <a:off x="3357940" y="3390168"/>
            <a:ext cx="23431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Nishikawa et al. (2019), Science</a:t>
            </a:r>
            <a:endParaRPr lang="en-US" sz="9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128215-5113-CF40-8689-D5FBEA0CE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87" y="710324"/>
            <a:ext cx="5888512" cy="1885950"/>
          </a:xfrm>
        </p:spPr>
        <p:txBody>
          <a:bodyPr>
            <a:normAutofit/>
          </a:bodyPr>
          <a:lstStyle/>
          <a:p>
            <a:r>
              <a:rPr lang="en-US" sz="1200" dirty="0"/>
              <a:t>Similar to Nankai, Japan, Cascadia’s ”sister” subduction zone</a:t>
            </a:r>
          </a:p>
          <a:p>
            <a:r>
              <a:rPr lang="en-US" sz="1200" dirty="0"/>
              <a:t>Northern Japan also appears to have ETS, but shallower</a:t>
            </a:r>
          </a:p>
          <a:p>
            <a:r>
              <a:rPr lang="en-US" sz="1200" dirty="0"/>
              <a:t>Evidence for ETS-like events in parts of Alaska and Mexico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D2AF46-618E-6D41-AD2A-A22DC37C9A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0248" y="1653300"/>
            <a:ext cx="3205391" cy="3490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A6FBAB-386A-7D45-A509-171796C7C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158" y="0"/>
            <a:ext cx="1783595" cy="514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353B7A-34C7-6C46-B03A-3596A289C4BF}"/>
              </a:ext>
            </a:extLst>
          </p:cNvPr>
          <p:cNvSpPr txBox="1"/>
          <p:nvPr/>
        </p:nvSpPr>
        <p:spPr>
          <a:xfrm rot="16200000">
            <a:off x="4693259" y="3390168"/>
            <a:ext cx="23431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Hirose and </a:t>
            </a:r>
            <a:r>
              <a:rPr lang="en-US" sz="900" i="1" dirty="0" err="1"/>
              <a:t>Obara</a:t>
            </a:r>
            <a:r>
              <a:rPr lang="en-US" sz="900" i="1" dirty="0"/>
              <a:t> (2010), JGR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46141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FE7FD-E894-0347-B07F-72A018B2A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tremor, exactly?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2198B-BE24-DB4A-9852-BFAB328B5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87" y="867302"/>
            <a:ext cx="8296152" cy="3408895"/>
          </a:xfrm>
        </p:spPr>
        <p:txBody>
          <a:bodyPr/>
          <a:lstStyle/>
          <a:p>
            <a:r>
              <a:rPr lang="en-US" sz="1400" dirty="0"/>
              <a:t>Composed of individual Low-frequency earthquakes (LFEs) which can be found by template matching</a:t>
            </a:r>
          </a:p>
          <a:p>
            <a:pPr lvl="1"/>
            <a:r>
              <a:rPr lang="en-US" sz="1100" dirty="0"/>
              <a:t>Focal mechanisms are consistent with plate interface slip</a:t>
            </a:r>
          </a:p>
          <a:p>
            <a:pPr lvl="1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144EC0-5685-4847-893F-B963A4A120D3}"/>
              </a:ext>
            </a:extLst>
          </p:cNvPr>
          <p:cNvGrpSpPr/>
          <p:nvPr/>
        </p:nvGrpSpPr>
        <p:grpSpPr>
          <a:xfrm>
            <a:off x="3096227" y="1716353"/>
            <a:ext cx="3455138" cy="3374934"/>
            <a:chOff x="2604303" y="2288471"/>
            <a:chExt cx="4606850" cy="44999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CE4B567-4043-334B-B94F-211704273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4303" y="2550081"/>
              <a:ext cx="4606850" cy="423830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6363C8-CF77-B943-A5B7-B066318986B8}"/>
                </a:ext>
              </a:extLst>
            </p:cNvPr>
            <p:cNvSpPr txBox="1"/>
            <p:nvPr/>
          </p:nvSpPr>
          <p:spPr>
            <a:xfrm>
              <a:off x="2604303" y="2288471"/>
              <a:ext cx="4606850" cy="292388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r>
                <a:rPr lang="en-US" sz="825" dirty="0">
                  <a:solidFill>
                    <a:schemeClr val="bg1"/>
                  </a:solidFill>
                </a:rPr>
                <a:t>           LFE P first arrival                        LFE S moment tensor inversion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7F7069-F674-204F-BB11-001FD5C343B8}"/>
                </a:ext>
              </a:extLst>
            </p:cNvPr>
            <p:cNvSpPr txBox="1"/>
            <p:nvPr/>
          </p:nvSpPr>
          <p:spPr>
            <a:xfrm>
              <a:off x="2604303" y="4538427"/>
              <a:ext cx="460685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dirty="0">
                  <a:solidFill>
                    <a:schemeClr val="bg1"/>
                  </a:solidFill>
                </a:rPr>
                <a:t>     Slow Slip moment tensor             megathrust moment tensor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E3F9623-F9C4-C040-BE42-AAD7CEB21E51}"/>
              </a:ext>
            </a:extLst>
          </p:cNvPr>
          <p:cNvSpPr txBox="1"/>
          <p:nvPr/>
        </p:nvSpPr>
        <p:spPr>
          <a:xfrm rot="16200000">
            <a:off x="1689822" y="3218471"/>
            <a:ext cx="23431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Shelly et al. (2017), Nature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0221414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pan_SSE_talk_Bartlow" id="{0BDB2C13-03EE-6F45-9596-627F1C825FFA}" vid="{3FE23997-2B28-4A4A-ACB5-CEE1D8FD0B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151014</TotalTime>
  <Words>1099</Words>
  <Application>Microsoft Macintosh PowerPoint</Application>
  <PresentationFormat>On-screen Show (16:9)</PresentationFormat>
  <Paragraphs>150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Wingdings 3</vt:lpstr>
      <vt:lpstr>Ion</vt:lpstr>
      <vt:lpstr>Slow Slip in Cascadia</vt:lpstr>
      <vt:lpstr>Introduction</vt:lpstr>
      <vt:lpstr>ETS in Cascadia</vt:lpstr>
      <vt:lpstr>ETS in Cascadia</vt:lpstr>
      <vt:lpstr>ETS in Cascadia</vt:lpstr>
      <vt:lpstr>ETS in Cascadia</vt:lpstr>
      <vt:lpstr>ETS in Cascadia</vt:lpstr>
      <vt:lpstr>Cascadia in Context</vt:lpstr>
      <vt:lpstr>What is tremor, exactly?</vt:lpstr>
      <vt:lpstr>What is tremor, exactly?</vt:lpstr>
      <vt:lpstr>What is tremor, exactly?</vt:lpstr>
      <vt:lpstr>What is the relationship between tremor and slip?</vt:lpstr>
      <vt:lpstr>What is the relationship between tremor and slip?</vt:lpstr>
      <vt:lpstr>Where is ETS relative to the locked zone?</vt:lpstr>
      <vt:lpstr>Where is ETS relative to the locked zone?</vt:lpstr>
      <vt:lpstr>What gives rise to ETS events, mechanically?</vt:lpstr>
      <vt:lpstr>What gives rise to ETS events, mechanically?</vt:lpstr>
      <vt:lpstr>How does ETS modulate earthquake probabilities?</vt:lpstr>
      <vt:lpstr>Coupling changes updip from ETS zone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Update 4/25/18</dc:title>
  <dc:creator>Noel Bartlow</dc:creator>
  <cp:lastModifiedBy>Noel Bartlow</cp:lastModifiedBy>
  <cp:revision>398</cp:revision>
  <cp:lastPrinted>2019-02-12T01:19:52Z</cp:lastPrinted>
  <dcterms:created xsi:type="dcterms:W3CDTF">2018-04-25T19:02:12Z</dcterms:created>
  <dcterms:modified xsi:type="dcterms:W3CDTF">2019-11-05T15:09:03Z</dcterms:modified>
</cp:coreProperties>
</file>