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ppt/notesSlides/notesSlide8.xml" ContentType="application/vnd.openxmlformats-officedocument.presentationml.notesSlide+xml"/>
  <Override PartName="/ppt/tags/tag2.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3.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6"/>
  </p:notesMasterIdLst>
  <p:sldIdLst>
    <p:sldId id="256" r:id="rId2"/>
    <p:sldId id="497" r:id="rId3"/>
    <p:sldId id="498" r:id="rId4"/>
    <p:sldId id="507" r:id="rId5"/>
    <p:sldId id="493" r:id="rId6"/>
    <p:sldId id="499" r:id="rId7"/>
    <p:sldId id="488" r:id="rId8"/>
    <p:sldId id="489" r:id="rId9"/>
    <p:sldId id="504" r:id="rId10"/>
    <p:sldId id="269" r:id="rId11"/>
    <p:sldId id="495" r:id="rId12"/>
    <p:sldId id="505" r:id="rId13"/>
    <p:sldId id="491" r:id="rId14"/>
    <p:sldId id="270" r:id="rId15"/>
    <p:sldId id="500" r:id="rId16"/>
    <p:sldId id="501" r:id="rId17"/>
    <p:sldId id="484" r:id="rId18"/>
    <p:sldId id="267" r:id="rId19"/>
    <p:sldId id="502" r:id="rId20"/>
    <p:sldId id="506" r:id="rId21"/>
    <p:sldId id="483" r:id="rId22"/>
    <p:sldId id="479" r:id="rId23"/>
    <p:sldId id="486" r:id="rId24"/>
    <p:sldId id="268"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9FF"/>
    <a:srgbClr val="009200"/>
    <a:srgbClr val="C570F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11"/>
    <p:restoredTop sz="88516"/>
  </p:normalViewPr>
  <p:slideViewPr>
    <p:cSldViewPr snapToGrid="0" snapToObjects="1">
      <p:cViewPr varScale="1">
        <p:scale>
          <a:sx n="117" d="100"/>
          <a:sy n="117" d="100"/>
        </p:scale>
        <p:origin x="200" y="480"/>
      </p:cViewPr>
      <p:guideLst/>
    </p:cSldViewPr>
  </p:slideViewPr>
  <p:notesTextViewPr>
    <p:cViewPr>
      <p:scale>
        <a:sx n="70" d="100"/>
        <a:sy n="7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1A6920-CB47-E04A-89F1-EB1AF2A016D0}" type="datetimeFigureOut">
              <a:rPr lang="en-US" smtClean="0"/>
              <a:t>11/3/19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15E60F-1344-2342-987F-F9A00BE234F6}" type="slidenum">
              <a:rPr lang="en-US" smtClean="0"/>
              <a:t>‹#›</a:t>
            </a:fld>
            <a:endParaRPr lang="en-US"/>
          </a:p>
        </p:txBody>
      </p:sp>
    </p:spTree>
    <p:extLst>
      <p:ext uri="{BB962C8B-B14F-4D97-AF65-F5344CB8AC3E}">
        <p14:creationId xmlns:p14="http://schemas.microsoft.com/office/powerpoint/2010/main" val="36338531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Since this conference is focused on earthquakes, I’m going to mainly focus on summarizing the latest science about the generation of tsunamis and how earthquake models affect tsunamis</a:t>
            </a:r>
          </a:p>
          <a:p>
            <a:endParaRPr lang="en-US" b="0" dirty="0"/>
          </a:p>
          <a:p>
            <a:endParaRPr lang="en-US" b="0" dirty="0"/>
          </a:p>
        </p:txBody>
      </p:sp>
      <p:sp>
        <p:nvSpPr>
          <p:cNvPr id="4" name="Slide Number Placeholder 3"/>
          <p:cNvSpPr>
            <a:spLocks noGrp="1"/>
          </p:cNvSpPr>
          <p:nvPr>
            <p:ph type="sldNum" sz="quarter" idx="5"/>
          </p:nvPr>
        </p:nvSpPr>
        <p:spPr/>
        <p:txBody>
          <a:bodyPr/>
          <a:lstStyle/>
          <a:p>
            <a:fld id="{0815E60F-1344-2342-987F-F9A00BE234F6}" type="slidenum">
              <a:rPr lang="en-US" smtClean="0"/>
              <a:t>1</a:t>
            </a:fld>
            <a:endParaRPr lang="en-US"/>
          </a:p>
        </p:txBody>
      </p:sp>
    </p:spTree>
    <p:extLst>
      <p:ext uri="{BB962C8B-B14F-4D97-AF65-F5344CB8AC3E}">
        <p14:creationId xmlns:p14="http://schemas.microsoft.com/office/powerpoint/2010/main" val="41931777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Lotto et al., 2018 modeled pore pressure changes</a:t>
            </a:r>
          </a:p>
        </p:txBody>
      </p:sp>
      <p:sp>
        <p:nvSpPr>
          <p:cNvPr id="4" name="Slide Number Placeholder 3"/>
          <p:cNvSpPr>
            <a:spLocks noGrp="1"/>
          </p:cNvSpPr>
          <p:nvPr>
            <p:ph type="sldNum" sz="quarter" idx="5"/>
          </p:nvPr>
        </p:nvSpPr>
        <p:spPr/>
        <p:txBody>
          <a:bodyPr/>
          <a:lstStyle/>
          <a:p>
            <a:fld id="{0815E60F-1344-2342-987F-F9A00BE234F6}" type="slidenum">
              <a:rPr lang="en-US" smtClean="0"/>
              <a:t>12</a:t>
            </a:fld>
            <a:endParaRPr lang="en-US"/>
          </a:p>
        </p:txBody>
      </p:sp>
    </p:spTree>
    <p:extLst>
      <p:ext uri="{BB962C8B-B14F-4D97-AF65-F5344CB8AC3E}">
        <p14:creationId xmlns:p14="http://schemas.microsoft.com/office/powerpoint/2010/main" val="22404580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From Lotto et al., 2018: “Rupture in Cascadia is buried beneath the seafloor, but causes a tsunami that is highly complex due to the rough seafloor bathymetry.”</a:t>
            </a:r>
          </a:p>
          <a:p>
            <a:r>
              <a:rPr lang="en-US" sz="1200" kern="1200" dirty="0">
                <a:solidFill>
                  <a:schemeClr val="tx1"/>
                </a:solidFill>
                <a:effectLst/>
                <a:latin typeface="+mn-lt"/>
                <a:ea typeface="+mn-ea"/>
                <a:cs typeface="+mn-cs"/>
              </a:rPr>
              <a:t>“ To the extent that its bathymetric ridges are coherent along strike we expect them to play a major role in tsunami generation”</a:t>
            </a:r>
          </a:p>
        </p:txBody>
      </p:sp>
      <p:sp>
        <p:nvSpPr>
          <p:cNvPr id="4" name="Slide Number Placeholder 3"/>
          <p:cNvSpPr>
            <a:spLocks noGrp="1"/>
          </p:cNvSpPr>
          <p:nvPr>
            <p:ph type="sldNum" sz="quarter" idx="5"/>
          </p:nvPr>
        </p:nvSpPr>
        <p:spPr/>
        <p:txBody>
          <a:bodyPr/>
          <a:lstStyle/>
          <a:p>
            <a:fld id="{0815E60F-1344-2342-987F-F9A00BE234F6}" type="slidenum">
              <a:rPr lang="en-US" smtClean="0"/>
              <a:t>13</a:t>
            </a:fld>
            <a:endParaRPr lang="en-US"/>
          </a:p>
        </p:txBody>
      </p:sp>
    </p:spTree>
    <p:extLst>
      <p:ext uri="{BB962C8B-B14F-4D97-AF65-F5344CB8AC3E}">
        <p14:creationId xmlns:p14="http://schemas.microsoft.com/office/powerpoint/2010/main" val="40303994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Rupture velocity and duration is generally not an issue, but because Cascadia can have 800+km long rupture… Williamson et al., 2018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Figure caption: </a:t>
            </a:r>
            <a:r>
              <a:rPr lang="en-US" dirty="0" err="1"/>
              <a:t>Satake</a:t>
            </a:r>
            <a:r>
              <a:rPr lang="en-US" dirty="0"/>
              <a:t> et al., 2013 “</a:t>
            </a:r>
            <a:r>
              <a:rPr lang="en-US" altLang="en-US" sz="1200" dirty="0">
                <a:latin typeface="Helvetica" pitchFamily="2" charset="0"/>
              </a:rPr>
              <a:t>(a) Locations of measured tsunami heights compared with (b) coastal tsunami heights computed from delayed slip and (c) instantaneous slip: circles, inundation heights; squares, tsunami heights in port (Tsuji et al., 2011). The rectangles in the map (a) show the area for inundation computations.”</a:t>
            </a:r>
          </a:p>
        </p:txBody>
      </p:sp>
      <p:sp>
        <p:nvSpPr>
          <p:cNvPr id="4" name="Slide Number Placeholder 3"/>
          <p:cNvSpPr>
            <a:spLocks noGrp="1"/>
          </p:cNvSpPr>
          <p:nvPr>
            <p:ph type="sldNum" sz="quarter" idx="5"/>
          </p:nvPr>
        </p:nvSpPr>
        <p:spPr/>
        <p:txBody>
          <a:bodyPr/>
          <a:lstStyle/>
          <a:p>
            <a:fld id="{0815E60F-1344-2342-987F-F9A00BE234F6}" type="slidenum">
              <a:rPr lang="en-US" smtClean="0"/>
              <a:t>14</a:t>
            </a:fld>
            <a:endParaRPr lang="en-US"/>
          </a:p>
        </p:txBody>
      </p:sp>
    </p:spTree>
    <p:extLst>
      <p:ext uri="{BB962C8B-B14F-4D97-AF65-F5344CB8AC3E}">
        <p14:creationId xmlns:p14="http://schemas.microsoft.com/office/powerpoint/2010/main" val="41133713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other source models, but I’m particularly interested in their use for studying tsunamis</a:t>
            </a:r>
          </a:p>
        </p:txBody>
      </p:sp>
      <p:sp>
        <p:nvSpPr>
          <p:cNvPr id="4" name="Slide Number Placeholder 3"/>
          <p:cNvSpPr>
            <a:spLocks noGrp="1"/>
          </p:cNvSpPr>
          <p:nvPr>
            <p:ph type="sldNum" sz="quarter" idx="5"/>
          </p:nvPr>
        </p:nvSpPr>
        <p:spPr/>
        <p:txBody>
          <a:bodyPr/>
          <a:lstStyle/>
          <a:p>
            <a:fld id="{0815E60F-1344-2342-987F-F9A00BE234F6}" type="slidenum">
              <a:rPr lang="en-US" smtClean="0"/>
              <a:t>15</a:t>
            </a:fld>
            <a:endParaRPr lang="en-US"/>
          </a:p>
        </p:txBody>
      </p:sp>
    </p:spTree>
    <p:extLst>
      <p:ext uri="{BB962C8B-B14F-4D97-AF65-F5344CB8AC3E}">
        <p14:creationId xmlns:p14="http://schemas.microsoft.com/office/powerpoint/2010/main" val="10302290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Larger than 1700 (and longer inter-event time than since 1700), but not considered the largest in the geological record for Cascadia</a:t>
            </a:r>
          </a:p>
          <a:p>
            <a:endParaRPr lang="en-US" dirty="0"/>
          </a:p>
          <a:p>
            <a:r>
              <a:rPr lang="en-US" dirty="0"/>
              <a:t>Also the source used for NOAA’s inundation models available online</a:t>
            </a:r>
          </a:p>
        </p:txBody>
      </p:sp>
      <p:sp>
        <p:nvSpPr>
          <p:cNvPr id="4" name="Slide Number Placeholder 3"/>
          <p:cNvSpPr>
            <a:spLocks noGrp="1"/>
          </p:cNvSpPr>
          <p:nvPr>
            <p:ph type="sldNum" sz="quarter" idx="5"/>
          </p:nvPr>
        </p:nvSpPr>
        <p:spPr/>
        <p:txBody>
          <a:bodyPr/>
          <a:lstStyle/>
          <a:p>
            <a:fld id="{0815E60F-1344-2342-987F-F9A00BE234F6}" type="slidenum">
              <a:rPr lang="en-US" smtClean="0"/>
              <a:t>16</a:t>
            </a:fld>
            <a:endParaRPr lang="en-US"/>
          </a:p>
        </p:txBody>
      </p:sp>
    </p:spTree>
    <p:extLst>
      <p:ext uri="{BB962C8B-B14F-4D97-AF65-F5344CB8AC3E}">
        <p14:creationId xmlns:p14="http://schemas.microsoft.com/office/powerpoint/2010/main" val="1590453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Developed to test GNSS solutions in real time</a:t>
            </a:r>
          </a:p>
          <a:p>
            <a:r>
              <a:rPr lang="en-US" dirty="0"/>
              <a:t>Include timing, variable rupture</a:t>
            </a:r>
          </a:p>
        </p:txBody>
      </p:sp>
      <p:sp>
        <p:nvSpPr>
          <p:cNvPr id="4" name="Slide Number Placeholder 3"/>
          <p:cNvSpPr>
            <a:spLocks noGrp="1"/>
          </p:cNvSpPr>
          <p:nvPr>
            <p:ph type="sldNum" sz="quarter" idx="5"/>
          </p:nvPr>
        </p:nvSpPr>
        <p:spPr/>
        <p:txBody>
          <a:bodyPr/>
          <a:lstStyle/>
          <a:p>
            <a:fld id="{0815E60F-1344-2342-987F-F9A00BE234F6}" type="slidenum">
              <a:rPr lang="en-US" smtClean="0"/>
              <a:t>18</a:t>
            </a:fld>
            <a:endParaRPr lang="en-US"/>
          </a:p>
        </p:txBody>
      </p:sp>
    </p:spTree>
    <p:extLst>
      <p:ext uri="{BB962C8B-B14F-4D97-AF65-F5344CB8AC3E}">
        <p14:creationId xmlns:p14="http://schemas.microsoft.com/office/powerpoint/2010/main" val="30065081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15E60F-1344-2342-987F-F9A00BE234F6}" type="slidenum">
              <a:rPr lang="en-US" smtClean="0"/>
              <a:t>20</a:t>
            </a:fld>
            <a:endParaRPr lang="en-US"/>
          </a:p>
        </p:txBody>
      </p:sp>
    </p:spTree>
    <p:extLst>
      <p:ext uri="{BB962C8B-B14F-4D97-AF65-F5344CB8AC3E}">
        <p14:creationId xmlns:p14="http://schemas.microsoft.com/office/powerpoint/2010/main" val="31549877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Associated with ongoing projects to advance earthquake early warning </a:t>
            </a:r>
          </a:p>
        </p:txBody>
      </p:sp>
      <p:sp>
        <p:nvSpPr>
          <p:cNvPr id="4" name="Slide Number Placeholder 3"/>
          <p:cNvSpPr>
            <a:spLocks noGrp="1"/>
          </p:cNvSpPr>
          <p:nvPr>
            <p:ph type="sldNum" sz="quarter" idx="5"/>
          </p:nvPr>
        </p:nvSpPr>
        <p:spPr/>
        <p:txBody>
          <a:bodyPr/>
          <a:lstStyle/>
          <a:p>
            <a:fld id="{0815E60F-1344-2342-987F-F9A00BE234F6}" type="slidenum">
              <a:rPr lang="en-US" smtClean="0"/>
              <a:t>22</a:t>
            </a:fld>
            <a:endParaRPr lang="en-US"/>
          </a:p>
        </p:txBody>
      </p:sp>
    </p:spTree>
    <p:extLst>
      <p:ext uri="{BB962C8B-B14F-4D97-AF65-F5344CB8AC3E}">
        <p14:creationId xmlns:p14="http://schemas.microsoft.com/office/powerpoint/2010/main" val="18463959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so much we can’t predict about what the next event will be like, that our effort should be focused on creating the infrastructure to observe the tsunami immediately (</a:t>
            </a:r>
            <a:r>
              <a:rPr lang="en-US" i="1" dirty="0"/>
              <a:t>i.e. ignore the earthquake</a:t>
            </a:r>
            <a:r>
              <a:rPr lang="en-US" dirty="0"/>
              <a:t>) and rapidly predict what the coastal impact will be</a:t>
            </a:r>
          </a:p>
          <a:p>
            <a:pPr lvl="1"/>
            <a:r>
              <a:rPr lang="en-US" dirty="0"/>
              <a:t>Offshore GPS, Offshore buoys, etc.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Note from Randy: </a:t>
            </a:r>
            <a:r>
              <a:rPr lang="en-US" i="1" dirty="0" err="1"/>
              <a:t>Xinsheng</a:t>
            </a:r>
            <a:r>
              <a:rPr lang="en-US" i="1" dirty="0"/>
              <a:t> was hoping to apply some machine learning techniques using this as training data to try to generate a fast forecast model that could take new observations at the entrance to the Strait and produce a rapid forecast for many places around the sound. </a:t>
            </a:r>
          </a:p>
          <a:p>
            <a:endParaRPr lang="en-US" dirty="0"/>
          </a:p>
        </p:txBody>
      </p:sp>
      <p:sp>
        <p:nvSpPr>
          <p:cNvPr id="4" name="Slide Number Placeholder 3"/>
          <p:cNvSpPr>
            <a:spLocks noGrp="1"/>
          </p:cNvSpPr>
          <p:nvPr>
            <p:ph type="sldNum" sz="quarter" idx="5"/>
          </p:nvPr>
        </p:nvSpPr>
        <p:spPr/>
        <p:txBody>
          <a:bodyPr/>
          <a:lstStyle/>
          <a:p>
            <a:fld id="{0815E60F-1344-2342-987F-F9A00BE234F6}" type="slidenum">
              <a:rPr lang="en-US" smtClean="0"/>
              <a:t>23</a:t>
            </a:fld>
            <a:endParaRPr lang="en-US"/>
          </a:p>
        </p:txBody>
      </p:sp>
    </p:spTree>
    <p:extLst>
      <p:ext uri="{BB962C8B-B14F-4D97-AF65-F5344CB8AC3E}">
        <p14:creationId xmlns:p14="http://schemas.microsoft.com/office/powerpoint/2010/main" val="35401464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15E60F-1344-2342-987F-F9A00BE234F6}" type="slidenum">
              <a:rPr lang="en-US" smtClean="0"/>
              <a:t>24</a:t>
            </a:fld>
            <a:endParaRPr lang="en-US"/>
          </a:p>
        </p:txBody>
      </p:sp>
    </p:spTree>
    <p:extLst>
      <p:ext uri="{BB962C8B-B14F-4D97-AF65-F5344CB8AC3E}">
        <p14:creationId xmlns:p14="http://schemas.microsoft.com/office/powerpoint/2010/main" val="11793404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0815E60F-1344-2342-987F-F9A00BE234F6}" type="slidenum">
              <a:rPr lang="en-US" smtClean="0"/>
              <a:t>4</a:t>
            </a:fld>
            <a:endParaRPr lang="en-US"/>
          </a:p>
        </p:txBody>
      </p:sp>
    </p:spTree>
    <p:extLst>
      <p:ext uri="{BB962C8B-B14F-4D97-AF65-F5344CB8AC3E}">
        <p14:creationId xmlns:p14="http://schemas.microsoft.com/office/powerpoint/2010/main" val="12752483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Understanding how the earthquake translates into the tsunami is important for interpreting what the tsunami will be like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Especially considering our earthquake models are themselves representations of what actually happened (or will happen)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Often slip to seafloor deformation is a fairly standard approach (</a:t>
            </a:r>
            <a:r>
              <a:rPr lang="en-US" sz="1200" i="1" dirty="0"/>
              <a:t>using Okada, 1985</a:t>
            </a:r>
            <a:r>
              <a:rPr lang="en-US" sz="1200" dirty="0"/>
              <a:t>) and may consider seafloor deformation to be equal to sea surface deformation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0815E60F-1344-2342-987F-F9A00BE234F6}" type="slidenum">
              <a:rPr lang="en-US" smtClean="0"/>
              <a:t>5</a:t>
            </a:fld>
            <a:endParaRPr lang="en-US"/>
          </a:p>
        </p:txBody>
      </p:sp>
    </p:spTree>
    <p:extLst>
      <p:ext uri="{BB962C8B-B14F-4D97-AF65-F5344CB8AC3E}">
        <p14:creationId xmlns:p14="http://schemas.microsoft.com/office/powerpoint/2010/main" val="18656566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 course the earthquake IS complex, but how does our representation of that slip affect our expectations of the tsunami.</a:t>
            </a:r>
          </a:p>
          <a:p>
            <a:r>
              <a:rPr lang="en-US" dirty="0"/>
              <a:t>“We found that a uniform slip scenario predicts much lower tsunami amplitudes and generally less coastal subsidence than scenarios that assume bell-shaped distributions of slip” (Carvajal and </a:t>
            </a:r>
            <a:r>
              <a:rPr lang="en-US" dirty="0" err="1"/>
              <a:t>Gubler</a:t>
            </a:r>
            <a:r>
              <a:rPr lang="en-US" dirty="0"/>
              <a:t>, 2017)</a:t>
            </a:r>
          </a:p>
        </p:txBody>
      </p:sp>
      <p:sp>
        <p:nvSpPr>
          <p:cNvPr id="4" name="Slide Number Placeholder 3"/>
          <p:cNvSpPr>
            <a:spLocks noGrp="1"/>
          </p:cNvSpPr>
          <p:nvPr>
            <p:ph type="sldNum" sz="quarter" idx="5"/>
          </p:nvPr>
        </p:nvSpPr>
        <p:spPr/>
        <p:txBody>
          <a:bodyPr/>
          <a:lstStyle/>
          <a:p>
            <a:fld id="{0815E60F-1344-2342-987F-F9A00BE234F6}" type="slidenum">
              <a:rPr lang="en-US" smtClean="0"/>
              <a:t>6</a:t>
            </a:fld>
            <a:endParaRPr lang="en-US"/>
          </a:p>
        </p:txBody>
      </p:sp>
    </p:spTree>
    <p:extLst>
      <p:ext uri="{BB962C8B-B14F-4D97-AF65-F5344CB8AC3E}">
        <p14:creationId xmlns:p14="http://schemas.microsoft.com/office/powerpoint/2010/main" val="5941379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200 stochastic earthquake sources height at the coast</a:t>
            </a:r>
          </a:p>
          <a:p>
            <a:r>
              <a:rPr lang="en-US" sz="1200" kern="1200" dirty="0">
                <a:solidFill>
                  <a:schemeClr val="tx1"/>
                </a:solidFill>
                <a:effectLst/>
                <a:latin typeface="+mn-lt"/>
                <a:ea typeface="+mn-ea"/>
                <a:cs typeface="+mn-cs"/>
              </a:rPr>
              <a:t>Quote from </a:t>
            </a:r>
            <a:r>
              <a:rPr lang="en-US" sz="1200" kern="1200" dirty="0" err="1">
                <a:solidFill>
                  <a:schemeClr val="tx1"/>
                </a:solidFill>
                <a:effectLst/>
                <a:latin typeface="+mn-lt"/>
                <a:ea typeface="+mn-ea"/>
                <a:cs typeface="+mn-cs"/>
              </a:rPr>
              <a:t>Melgar</a:t>
            </a:r>
            <a:r>
              <a:rPr lang="en-US" sz="1200" kern="1200" dirty="0">
                <a:solidFill>
                  <a:schemeClr val="tx1"/>
                </a:solidFill>
                <a:effectLst/>
                <a:latin typeface="+mn-lt"/>
                <a:ea typeface="+mn-ea"/>
                <a:cs typeface="+mn-cs"/>
              </a:rPr>
              <a:t> et al., 2019: “For example, at … 220 km along shore, the homogenous model predicts a value of 6.5 m for an M9 earthquake, meanwhile, the heterogeneous models predict that the range of expected tsunami amplitudes for that magnitude is between 2.5 and 18 m.”</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815E60F-1344-2342-987F-F9A00BE234F6}" type="slidenum">
              <a:rPr lang="en-US" smtClean="0"/>
              <a:t>7</a:t>
            </a:fld>
            <a:endParaRPr lang="en-US"/>
          </a:p>
        </p:txBody>
      </p:sp>
    </p:spTree>
    <p:extLst>
      <p:ext uri="{BB962C8B-B14F-4D97-AF65-F5344CB8AC3E}">
        <p14:creationId xmlns:p14="http://schemas.microsoft.com/office/powerpoint/2010/main" val="19685938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An et al. (2018), by analyzing a number of recent significant tsunamis, suggest that a source that is deliberately forced to be more compact than the earthquake could be used as a good practical solution and force higher tsunami amplitudes</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815E60F-1344-2342-987F-F9A00BE234F6}" type="slidenum">
              <a:rPr lang="en-US" smtClean="0"/>
              <a:t>8</a:t>
            </a:fld>
            <a:endParaRPr lang="en-US"/>
          </a:p>
        </p:txBody>
      </p:sp>
    </p:spTree>
    <p:extLst>
      <p:ext uri="{BB962C8B-B14F-4D97-AF65-F5344CB8AC3E}">
        <p14:creationId xmlns:p14="http://schemas.microsoft.com/office/powerpoint/2010/main" val="10709053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(Tsunami earthquake)</a:t>
            </a:r>
          </a:p>
          <a:p>
            <a:r>
              <a:rPr lang="en-US" dirty="0"/>
              <a:t>Nearest on land GPS receiver is 120 km away</a:t>
            </a:r>
          </a:p>
          <a:p>
            <a:r>
              <a:rPr lang="en-US" dirty="0"/>
              <a:t>Less shaking produced from shallower rupture so can be missed in seismic signals</a:t>
            </a:r>
          </a:p>
        </p:txBody>
      </p:sp>
      <p:sp>
        <p:nvSpPr>
          <p:cNvPr id="4" name="Slide Number Placeholder 3"/>
          <p:cNvSpPr>
            <a:spLocks noGrp="1"/>
          </p:cNvSpPr>
          <p:nvPr>
            <p:ph type="sldNum" sz="quarter" idx="5"/>
          </p:nvPr>
        </p:nvSpPr>
        <p:spPr/>
        <p:txBody>
          <a:bodyPr/>
          <a:lstStyle/>
          <a:p>
            <a:fld id="{0815E60F-1344-2342-987F-F9A00BE234F6}" type="slidenum">
              <a:rPr lang="en-US" smtClean="0"/>
              <a:t>9</a:t>
            </a:fld>
            <a:endParaRPr lang="en-US"/>
          </a:p>
        </p:txBody>
      </p:sp>
    </p:spTree>
    <p:extLst>
      <p:ext uri="{BB962C8B-B14F-4D97-AF65-F5344CB8AC3E}">
        <p14:creationId xmlns:p14="http://schemas.microsoft.com/office/powerpoint/2010/main" val="41404414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15E60F-1344-2342-987F-F9A00BE234F6}" type="slidenum">
              <a:rPr lang="en-US" smtClean="0"/>
              <a:t>10</a:t>
            </a:fld>
            <a:endParaRPr lang="en-US"/>
          </a:p>
        </p:txBody>
      </p:sp>
    </p:spTree>
    <p:extLst>
      <p:ext uri="{BB962C8B-B14F-4D97-AF65-F5344CB8AC3E}">
        <p14:creationId xmlns:p14="http://schemas.microsoft.com/office/powerpoint/2010/main" val="21584425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Quoted from </a:t>
            </a:r>
            <a:r>
              <a:rPr lang="en-US" dirty="0" err="1"/>
              <a:t>Satake</a:t>
            </a:r>
            <a:r>
              <a:rPr lang="en-US" dirty="0"/>
              <a:t> et al., 2013: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very large slip (approximately 25 m) in the deep part off Miyagi at a location similar to the previous 869 </a:t>
            </a:r>
            <a:r>
              <a:rPr lang="en-US" dirty="0" err="1"/>
              <a:t>Jogan</a:t>
            </a:r>
            <a:r>
              <a:rPr lang="en-US" dirty="0"/>
              <a:t> earthquake model was responsible for the initial rise of tsunami waveforms and the recorded tsunami inundation in the Sendai and </a:t>
            </a:r>
            <a:r>
              <a:rPr lang="en-US" dirty="0" err="1"/>
              <a:t>Ishinomaki</a:t>
            </a:r>
            <a:r>
              <a:rPr lang="en-US" dirty="0"/>
              <a:t> plains. A huge slip, up to 69 m, occurred in the shallow part near the trench axis 3 min after the rupture initiation. This delayed shallow rupture extended for 400 km with more than a 10‐m slip, at a location similar to the 1896 </a:t>
            </a:r>
            <a:r>
              <a:rPr lang="en-US" dirty="0" err="1"/>
              <a:t>Sanriku</a:t>
            </a:r>
            <a:r>
              <a:rPr lang="en-US" dirty="0"/>
              <a:t> tsunami earthquake, and was responsible for the peak amplitudes of the tsunami waveforms and the maximum tsunami heights measured on the northern </a:t>
            </a:r>
            <a:r>
              <a:rPr lang="en-US" dirty="0" err="1"/>
              <a:t>Sanriku</a:t>
            </a:r>
            <a:r>
              <a:rPr lang="en-US" dirty="0"/>
              <a:t> coast (</a:t>
            </a:r>
            <a:r>
              <a:rPr lang="en-US" dirty="0" err="1"/>
              <a:t>Satake</a:t>
            </a:r>
            <a:r>
              <a:rPr lang="en-US" dirty="0"/>
              <a:t> et al., 2013)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Helvetica" pitchFamily="2" charset="0"/>
              </a:rPr>
              <a:t>Figure caption for black and white figure (part b deleted): The computed tsunami inundation areas in (a) the Sendai Plain and (b) the </a:t>
            </a:r>
            <a:r>
              <a:rPr lang="en-US" altLang="en-US" dirty="0" err="1">
                <a:latin typeface="Helvetica" pitchFamily="2" charset="0"/>
              </a:rPr>
              <a:t>Ishinomaki</a:t>
            </a:r>
            <a:r>
              <a:rPr lang="en-US" altLang="en-US" dirty="0">
                <a:latin typeface="Helvetica" pitchFamily="2" charset="0"/>
              </a:rPr>
              <a:t> Plain from the deep, shallow, and composite (the 2011) slips. The inundation area is defined as the land grids where the flow depth is &gt;0.5  m. The inundation areas from the deep slip (gray) and the 2011 slip (lighter gray) models are almost identical, whereas the inundation area from the shallow slip (darker gray) is much smaller. Also shown (as thick solid curves) are the observed tsunami inundation areas estimated by GSI (Nakajima and </a:t>
            </a:r>
            <a:r>
              <a:rPr lang="en-US" altLang="en-US" dirty="0" err="1">
                <a:latin typeface="Helvetica" pitchFamily="2" charset="0"/>
              </a:rPr>
              <a:t>Koarai</a:t>
            </a:r>
            <a:r>
              <a:rPr lang="en-US" altLang="en-US" dirty="0">
                <a:latin typeface="Helvetica" pitchFamily="2" charset="0"/>
              </a:rPr>
              <a:t>, 2011).</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0815E60F-1344-2342-987F-F9A00BE234F6}" type="slidenum">
              <a:rPr lang="en-US" smtClean="0"/>
              <a:t>11</a:t>
            </a:fld>
            <a:endParaRPr lang="en-US"/>
          </a:p>
        </p:txBody>
      </p:sp>
    </p:spTree>
    <p:extLst>
      <p:ext uri="{BB962C8B-B14F-4D97-AF65-F5344CB8AC3E}">
        <p14:creationId xmlns:p14="http://schemas.microsoft.com/office/powerpoint/2010/main" val="40753919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8D270-1A17-5047-9B00-9CD6B31F8F8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03D4A72-832F-5648-9B4B-DB99DCDDF83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0359D33-06DC-3043-AC8D-BD6682D59992}"/>
              </a:ext>
            </a:extLst>
          </p:cNvPr>
          <p:cNvSpPr>
            <a:spLocks noGrp="1"/>
          </p:cNvSpPr>
          <p:nvPr>
            <p:ph type="dt" sz="half" idx="10"/>
          </p:nvPr>
        </p:nvSpPr>
        <p:spPr/>
        <p:txBody>
          <a:bodyPr/>
          <a:lstStyle/>
          <a:p>
            <a:fld id="{249E3716-75A9-0F46-B3BB-E0CB1039D0FE}" type="datetimeFigureOut">
              <a:rPr lang="en-US" smtClean="0"/>
              <a:t>11/3/19</a:t>
            </a:fld>
            <a:endParaRPr lang="en-US"/>
          </a:p>
        </p:txBody>
      </p:sp>
      <p:sp>
        <p:nvSpPr>
          <p:cNvPr id="5" name="Footer Placeholder 4">
            <a:extLst>
              <a:ext uri="{FF2B5EF4-FFF2-40B4-BE49-F238E27FC236}">
                <a16:creationId xmlns:a16="http://schemas.microsoft.com/office/drawing/2014/main" id="{EE74F15F-1381-7E4C-88DD-1E603380B2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B52BED-1CDB-B84D-8D09-344A6F2799C0}"/>
              </a:ext>
            </a:extLst>
          </p:cNvPr>
          <p:cNvSpPr>
            <a:spLocks noGrp="1"/>
          </p:cNvSpPr>
          <p:nvPr>
            <p:ph type="sldNum" sz="quarter" idx="12"/>
          </p:nvPr>
        </p:nvSpPr>
        <p:spPr/>
        <p:txBody>
          <a:bodyPr/>
          <a:lstStyle/>
          <a:p>
            <a:fld id="{85DE415B-0B96-4440-8172-09659E9702A6}" type="slidenum">
              <a:rPr lang="en-US" smtClean="0"/>
              <a:t>‹#›</a:t>
            </a:fld>
            <a:endParaRPr lang="en-US"/>
          </a:p>
        </p:txBody>
      </p:sp>
    </p:spTree>
    <p:extLst>
      <p:ext uri="{BB962C8B-B14F-4D97-AF65-F5344CB8AC3E}">
        <p14:creationId xmlns:p14="http://schemas.microsoft.com/office/powerpoint/2010/main" val="35930573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FA5E5-A3B3-0548-B7CF-D06AD58E95F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2D13734-CD19-A647-80B3-C24B43E0A4E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08FABD-264D-BF49-9EAB-9F280EB68CF3}"/>
              </a:ext>
            </a:extLst>
          </p:cNvPr>
          <p:cNvSpPr>
            <a:spLocks noGrp="1"/>
          </p:cNvSpPr>
          <p:nvPr>
            <p:ph type="dt" sz="half" idx="10"/>
          </p:nvPr>
        </p:nvSpPr>
        <p:spPr/>
        <p:txBody>
          <a:bodyPr/>
          <a:lstStyle/>
          <a:p>
            <a:fld id="{249E3716-75A9-0F46-B3BB-E0CB1039D0FE}" type="datetimeFigureOut">
              <a:rPr lang="en-US" smtClean="0"/>
              <a:t>11/3/19</a:t>
            </a:fld>
            <a:endParaRPr lang="en-US"/>
          </a:p>
        </p:txBody>
      </p:sp>
      <p:sp>
        <p:nvSpPr>
          <p:cNvPr id="5" name="Footer Placeholder 4">
            <a:extLst>
              <a:ext uri="{FF2B5EF4-FFF2-40B4-BE49-F238E27FC236}">
                <a16:creationId xmlns:a16="http://schemas.microsoft.com/office/drawing/2014/main" id="{BAA346C2-82AD-F745-9D4B-FAD9D82F96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98CF7D-209A-6B4E-962E-23783FD7F175}"/>
              </a:ext>
            </a:extLst>
          </p:cNvPr>
          <p:cNvSpPr>
            <a:spLocks noGrp="1"/>
          </p:cNvSpPr>
          <p:nvPr>
            <p:ph type="sldNum" sz="quarter" idx="12"/>
          </p:nvPr>
        </p:nvSpPr>
        <p:spPr/>
        <p:txBody>
          <a:bodyPr/>
          <a:lstStyle/>
          <a:p>
            <a:fld id="{85DE415B-0B96-4440-8172-09659E9702A6}" type="slidenum">
              <a:rPr lang="en-US" smtClean="0"/>
              <a:t>‹#›</a:t>
            </a:fld>
            <a:endParaRPr lang="en-US"/>
          </a:p>
        </p:txBody>
      </p:sp>
    </p:spTree>
    <p:extLst>
      <p:ext uri="{BB962C8B-B14F-4D97-AF65-F5344CB8AC3E}">
        <p14:creationId xmlns:p14="http://schemas.microsoft.com/office/powerpoint/2010/main" val="42582305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FBEC617-5288-624B-8900-EFA643B4FCF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1071CF6-EBDB-184A-8C02-1E95538B8C2C}"/>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89445F-F423-EC4F-9CDE-A605637427E3}"/>
              </a:ext>
            </a:extLst>
          </p:cNvPr>
          <p:cNvSpPr>
            <a:spLocks noGrp="1"/>
          </p:cNvSpPr>
          <p:nvPr>
            <p:ph type="dt" sz="half" idx="10"/>
          </p:nvPr>
        </p:nvSpPr>
        <p:spPr/>
        <p:txBody>
          <a:bodyPr/>
          <a:lstStyle/>
          <a:p>
            <a:fld id="{249E3716-75A9-0F46-B3BB-E0CB1039D0FE}" type="datetimeFigureOut">
              <a:rPr lang="en-US" smtClean="0"/>
              <a:t>11/3/19</a:t>
            </a:fld>
            <a:endParaRPr lang="en-US"/>
          </a:p>
        </p:txBody>
      </p:sp>
      <p:sp>
        <p:nvSpPr>
          <p:cNvPr id="5" name="Footer Placeholder 4">
            <a:extLst>
              <a:ext uri="{FF2B5EF4-FFF2-40B4-BE49-F238E27FC236}">
                <a16:creationId xmlns:a16="http://schemas.microsoft.com/office/drawing/2014/main" id="{E54BE12D-C1A0-6B45-9755-C782E0FCD8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F12244-CD6C-6947-B50A-6943CF1BE040}"/>
              </a:ext>
            </a:extLst>
          </p:cNvPr>
          <p:cNvSpPr>
            <a:spLocks noGrp="1"/>
          </p:cNvSpPr>
          <p:nvPr>
            <p:ph type="sldNum" sz="quarter" idx="12"/>
          </p:nvPr>
        </p:nvSpPr>
        <p:spPr/>
        <p:txBody>
          <a:bodyPr/>
          <a:lstStyle/>
          <a:p>
            <a:fld id="{85DE415B-0B96-4440-8172-09659E9702A6}" type="slidenum">
              <a:rPr lang="en-US" smtClean="0"/>
              <a:t>‹#›</a:t>
            </a:fld>
            <a:endParaRPr lang="en-US"/>
          </a:p>
        </p:txBody>
      </p:sp>
    </p:spTree>
    <p:extLst>
      <p:ext uri="{BB962C8B-B14F-4D97-AF65-F5344CB8AC3E}">
        <p14:creationId xmlns:p14="http://schemas.microsoft.com/office/powerpoint/2010/main" val="30653966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30D08-CF1B-F14D-9E4B-05ACB2C457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3FDC2A7-D9F5-9E45-923E-FE866AD9611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80D9B9-24BB-EB42-A7AE-74FF07694647}"/>
              </a:ext>
            </a:extLst>
          </p:cNvPr>
          <p:cNvSpPr>
            <a:spLocks noGrp="1"/>
          </p:cNvSpPr>
          <p:nvPr>
            <p:ph type="dt" sz="half" idx="10"/>
          </p:nvPr>
        </p:nvSpPr>
        <p:spPr/>
        <p:txBody>
          <a:bodyPr/>
          <a:lstStyle/>
          <a:p>
            <a:fld id="{249E3716-75A9-0F46-B3BB-E0CB1039D0FE}" type="datetimeFigureOut">
              <a:rPr lang="en-US" smtClean="0"/>
              <a:t>11/3/19</a:t>
            </a:fld>
            <a:endParaRPr lang="en-US"/>
          </a:p>
        </p:txBody>
      </p:sp>
      <p:sp>
        <p:nvSpPr>
          <p:cNvPr id="5" name="Footer Placeholder 4">
            <a:extLst>
              <a:ext uri="{FF2B5EF4-FFF2-40B4-BE49-F238E27FC236}">
                <a16:creationId xmlns:a16="http://schemas.microsoft.com/office/drawing/2014/main" id="{E614B427-347D-DD44-93C2-E1E76DE994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97100B-3EF9-E544-A955-D6733868D3F2}"/>
              </a:ext>
            </a:extLst>
          </p:cNvPr>
          <p:cNvSpPr>
            <a:spLocks noGrp="1"/>
          </p:cNvSpPr>
          <p:nvPr>
            <p:ph type="sldNum" sz="quarter" idx="12"/>
          </p:nvPr>
        </p:nvSpPr>
        <p:spPr/>
        <p:txBody>
          <a:bodyPr/>
          <a:lstStyle/>
          <a:p>
            <a:fld id="{85DE415B-0B96-4440-8172-09659E9702A6}" type="slidenum">
              <a:rPr lang="en-US" smtClean="0"/>
              <a:t>‹#›</a:t>
            </a:fld>
            <a:endParaRPr lang="en-US"/>
          </a:p>
        </p:txBody>
      </p:sp>
    </p:spTree>
    <p:extLst>
      <p:ext uri="{BB962C8B-B14F-4D97-AF65-F5344CB8AC3E}">
        <p14:creationId xmlns:p14="http://schemas.microsoft.com/office/powerpoint/2010/main" val="2487054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50BB8B-1CC4-DE4F-ADC9-A329497C84E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1950D48-92D7-6645-AFD7-33A84EFAE6B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5DC1D64-FCCE-8E46-8C70-4B45F00D7B6F}"/>
              </a:ext>
            </a:extLst>
          </p:cNvPr>
          <p:cNvSpPr>
            <a:spLocks noGrp="1"/>
          </p:cNvSpPr>
          <p:nvPr>
            <p:ph type="dt" sz="half" idx="10"/>
          </p:nvPr>
        </p:nvSpPr>
        <p:spPr/>
        <p:txBody>
          <a:bodyPr/>
          <a:lstStyle/>
          <a:p>
            <a:fld id="{249E3716-75A9-0F46-B3BB-E0CB1039D0FE}" type="datetimeFigureOut">
              <a:rPr lang="en-US" smtClean="0"/>
              <a:t>11/3/19</a:t>
            </a:fld>
            <a:endParaRPr lang="en-US"/>
          </a:p>
        </p:txBody>
      </p:sp>
      <p:sp>
        <p:nvSpPr>
          <p:cNvPr id="5" name="Footer Placeholder 4">
            <a:extLst>
              <a:ext uri="{FF2B5EF4-FFF2-40B4-BE49-F238E27FC236}">
                <a16:creationId xmlns:a16="http://schemas.microsoft.com/office/drawing/2014/main" id="{1FCB0631-1204-B24C-AE28-6F68C932EB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455122-A562-684C-9FD3-86DA63DFC688}"/>
              </a:ext>
            </a:extLst>
          </p:cNvPr>
          <p:cNvSpPr>
            <a:spLocks noGrp="1"/>
          </p:cNvSpPr>
          <p:nvPr>
            <p:ph type="sldNum" sz="quarter" idx="12"/>
          </p:nvPr>
        </p:nvSpPr>
        <p:spPr/>
        <p:txBody>
          <a:bodyPr/>
          <a:lstStyle/>
          <a:p>
            <a:fld id="{85DE415B-0B96-4440-8172-09659E9702A6}" type="slidenum">
              <a:rPr lang="en-US" smtClean="0"/>
              <a:t>‹#›</a:t>
            </a:fld>
            <a:endParaRPr lang="en-US"/>
          </a:p>
        </p:txBody>
      </p:sp>
    </p:spTree>
    <p:extLst>
      <p:ext uri="{BB962C8B-B14F-4D97-AF65-F5344CB8AC3E}">
        <p14:creationId xmlns:p14="http://schemas.microsoft.com/office/powerpoint/2010/main" val="6401779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1C696-C901-B249-8642-C9B7A7DFD57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436727-1840-8449-8D7A-782340E9FA8F}"/>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733B875-33F7-914F-8F42-5A89E3A5E6A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2A61131-5A91-8E42-96A0-2C27193B6C52}"/>
              </a:ext>
            </a:extLst>
          </p:cNvPr>
          <p:cNvSpPr>
            <a:spLocks noGrp="1"/>
          </p:cNvSpPr>
          <p:nvPr>
            <p:ph type="dt" sz="half" idx="10"/>
          </p:nvPr>
        </p:nvSpPr>
        <p:spPr/>
        <p:txBody>
          <a:bodyPr/>
          <a:lstStyle/>
          <a:p>
            <a:fld id="{249E3716-75A9-0F46-B3BB-E0CB1039D0FE}" type="datetimeFigureOut">
              <a:rPr lang="en-US" smtClean="0"/>
              <a:t>11/3/19</a:t>
            </a:fld>
            <a:endParaRPr lang="en-US"/>
          </a:p>
        </p:txBody>
      </p:sp>
      <p:sp>
        <p:nvSpPr>
          <p:cNvPr id="6" name="Footer Placeholder 5">
            <a:extLst>
              <a:ext uri="{FF2B5EF4-FFF2-40B4-BE49-F238E27FC236}">
                <a16:creationId xmlns:a16="http://schemas.microsoft.com/office/drawing/2014/main" id="{56784434-9A83-C84B-B768-E4070A2855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2FBCA9-B644-6A48-A3B6-35A50489EBA8}"/>
              </a:ext>
            </a:extLst>
          </p:cNvPr>
          <p:cNvSpPr>
            <a:spLocks noGrp="1"/>
          </p:cNvSpPr>
          <p:nvPr>
            <p:ph type="sldNum" sz="quarter" idx="12"/>
          </p:nvPr>
        </p:nvSpPr>
        <p:spPr/>
        <p:txBody>
          <a:bodyPr/>
          <a:lstStyle/>
          <a:p>
            <a:fld id="{85DE415B-0B96-4440-8172-09659E9702A6}" type="slidenum">
              <a:rPr lang="en-US" smtClean="0"/>
              <a:t>‹#›</a:t>
            </a:fld>
            <a:endParaRPr lang="en-US"/>
          </a:p>
        </p:txBody>
      </p:sp>
    </p:spTree>
    <p:extLst>
      <p:ext uri="{BB962C8B-B14F-4D97-AF65-F5344CB8AC3E}">
        <p14:creationId xmlns:p14="http://schemas.microsoft.com/office/powerpoint/2010/main" val="20843402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B008A6-CDC6-BE49-9EBA-CEE78170B7C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3A5F7D4-00DC-4547-98C0-76423DFB5A8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66C03CB-1E67-B049-A5B5-9F8D39A3BD5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7F0ACB9-6278-A54C-9E0F-296A5E2A87E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2FC7A17-367D-5F48-A97C-94E552D7374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E20479-0AB0-4F41-9284-6FE9543AF1BE}"/>
              </a:ext>
            </a:extLst>
          </p:cNvPr>
          <p:cNvSpPr>
            <a:spLocks noGrp="1"/>
          </p:cNvSpPr>
          <p:nvPr>
            <p:ph type="dt" sz="half" idx="10"/>
          </p:nvPr>
        </p:nvSpPr>
        <p:spPr/>
        <p:txBody>
          <a:bodyPr/>
          <a:lstStyle/>
          <a:p>
            <a:fld id="{249E3716-75A9-0F46-B3BB-E0CB1039D0FE}" type="datetimeFigureOut">
              <a:rPr lang="en-US" smtClean="0"/>
              <a:t>11/3/19</a:t>
            </a:fld>
            <a:endParaRPr lang="en-US"/>
          </a:p>
        </p:txBody>
      </p:sp>
      <p:sp>
        <p:nvSpPr>
          <p:cNvPr id="8" name="Footer Placeholder 7">
            <a:extLst>
              <a:ext uri="{FF2B5EF4-FFF2-40B4-BE49-F238E27FC236}">
                <a16:creationId xmlns:a16="http://schemas.microsoft.com/office/drawing/2014/main" id="{AD515AE7-140E-7D4F-A1B0-E74F33BAF88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A7A23B1-0486-2F4A-BA18-623F8B1E6F0E}"/>
              </a:ext>
            </a:extLst>
          </p:cNvPr>
          <p:cNvSpPr>
            <a:spLocks noGrp="1"/>
          </p:cNvSpPr>
          <p:nvPr>
            <p:ph type="sldNum" sz="quarter" idx="12"/>
          </p:nvPr>
        </p:nvSpPr>
        <p:spPr/>
        <p:txBody>
          <a:bodyPr/>
          <a:lstStyle/>
          <a:p>
            <a:fld id="{85DE415B-0B96-4440-8172-09659E9702A6}" type="slidenum">
              <a:rPr lang="en-US" smtClean="0"/>
              <a:t>‹#›</a:t>
            </a:fld>
            <a:endParaRPr lang="en-US"/>
          </a:p>
        </p:txBody>
      </p:sp>
    </p:spTree>
    <p:extLst>
      <p:ext uri="{BB962C8B-B14F-4D97-AF65-F5344CB8AC3E}">
        <p14:creationId xmlns:p14="http://schemas.microsoft.com/office/powerpoint/2010/main" val="21352593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9B84A-16D2-AC41-9880-E11C1C80460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5014820-99B9-914F-80AC-52EED2717514}"/>
              </a:ext>
            </a:extLst>
          </p:cNvPr>
          <p:cNvSpPr>
            <a:spLocks noGrp="1"/>
          </p:cNvSpPr>
          <p:nvPr>
            <p:ph type="dt" sz="half" idx="10"/>
          </p:nvPr>
        </p:nvSpPr>
        <p:spPr/>
        <p:txBody>
          <a:bodyPr/>
          <a:lstStyle/>
          <a:p>
            <a:fld id="{249E3716-75A9-0F46-B3BB-E0CB1039D0FE}" type="datetimeFigureOut">
              <a:rPr lang="en-US" smtClean="0"/>
              <a:t>11/3/19</a:t>
            </a:fld>
            <a:endParaRPr lang="en-US"/>
          </a:p>
        </p:txBody>
      </p:sp>
      <p:sp>
        <p:nvSpPr>
          <p:cNvPr id="4" name="Footer Placeholder 3">
            <a:extLst>
              <a:ext uri="{FF2B5EF4-FFF2-40B4-BE49-F238E27FC236}">
                <a16:creationId xmlns:a16="http://schemas.microsoft.com/office/drawing/2014/main" id="{B65A1AB3-4FA8-364D-9410-E0DB350AC63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A185339-BC0C-5D4B-888D-F910241505B1}"/>
              </a:ext>
            </a:extLst>
          </p:cNvPr>
          <p:cNvSpPr>
            <a:spLocks noGrp="1"/>
          </p:cNvSpPr>
          <p:nvPr>
            <p:ph type="sldNum" sz="quarter" idx="12"/>
          </p:nvPr>
        </p:nvSpPr>
        <p:spPr/>
        <p:txBody>
          <a:bodyPr/>
          <a:lstStyle/>
          <a:p>
            <a:fld id="{85DE415B-0B96-4440-8172-09659E9702A6}" type="slidenum">
              <a:rPr lang="en-US" smtClean="0"/>
              <a:t>‹#›</a:t>
            </a:fld>
            <a:endParaRPr lang="en-US"/>
          </a:p>
        </p:txBody>
      </p:sp>
    </p:spTree>
    <p:extLst>
      <p:ext uri="{BB962C8B-B14F-4D97-AF65-F5344CB8AC3E}">
        <p14:creationId xmlns:p14="http://schemas.microsoft.com/office/powerpoint/2010/main" val="12048310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0120440-1077-2E46-ACBB-926B68C3EC5C}"/>
              </a:ext>
            </a:extLst>
          </p:cNvPr>
          <p:cNvSpPr>
            <a:spLocks noGrp="1"/>
          </p:cNvSpPr>
          <p:nvPr>
            <p:ph type="dt" sz="half" idx="10"/>
          </p:nvPr>
        </p:nvSpPr>
        <p:spPr/>
        <p:txBody>
          <a:bodyPr/>
          <a:lstStyle/>
          <a:p>
            <a:fld id="{249E3716-75A9-0F46-B3BB-E0CB1039D0FE}" type="datetimeFigureOut">
              <a:rPr lang="en-US" smtClean="0"/>
              <a:t>11/3/19</a:t>
            </a:fld>
            <a:endParaRPr lang="en-US"/>
          </a:p>
        </p:txBody>
      </p:sp>
      <p:sp>
        <p:nvSpPr>
          <p:cNvPr id="3" name="Footer Placeholder 2">
            <a:extLst>
              <a:ext uri="{FF2B5EF4-FFF2-40B4-BE49-F238E27FC236}">
                <a16:creationId xmlns:a16="http://schemas.microsoft.com/office/drawing/2014/main" id="{59F40075-0523-0747-A6CC-72D1F4E3791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4845B80-0F73-4A4C-A72B-DEE77E1399E6}"/>
              </a:ext>
            </a:extLst>
          </p:cNvPr>
          <p:cNvSpPr>
            <a:spLocks noGrp="1"/>
          </p:cNvSpPr>
          <p:nvPr>
            <p:ph type="sldNum" sz="quarter" idx="12"/>
          </p:nvPr>
        </p:nvSpPr>
        <p:spPr/>
        <p:txBody>
          <a:bodyPr/>
          <a:lstStyle/>
          <a:p>
            <a:fld id="{85DE415B-0B96-4440-8172-09659E9702A6}" type="slidenum">
              <a:rPr lang="en-US" smtClean="0"/>
              <a:t>‹#›</a:t>
            </a:fld>
            <a:endParaRPr lang="en-US"/>
          </a:p>
        </p:txBody>
      </p:sp>
    </p:spTree>
    <p:extLst>
      <p:ext uri="{BB962C8B-B14F-4D97-AF65-F5344CB8AC3E}">
        <p14:creationId xmlns:p14="http://schemas.microsoft.com/office/powerpoint/2010/main" val="33724766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93834-255D-FD4B-9C32-89ED29DCA03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13858D8-7666-5F46-AB03-9669D55AC1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1B361EB-7B03-CB40-94BB-2BA311A092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F9A7288-89DD-B64E-BD93-2483FC23D665}"/>
              </a:ext>
            </a:extLst>
          </p:cNvPr>
          <p:cNvSpPr>
            <a:spLocks noGrp="1"/>
          </p:cNvSpPr>
          <p:nvPr>
            <p:ph type="dt" sz="half" idx="10"/>
          </p:nvPr>
        </p:nvSpPr>
        <p:spPr/>
        <p:txBody>
          <a:bodyPr/>
          <a:lstStyle/>
          <a:p>
            <a:fld id="{249E3716-75A9-0F46-B3BB-E0CB1039D0FE}" type="datetimeFigureOut">
              <a:rPr lang="en-US" smtClean="0"/>
              <a:t>11/3/19</a:t>
            </a:fld>
            <a:endParaRPr lang="en-US"/>
          </a:p>
        </p:txBody>
      </p:sp>
      <p:sp>
        <p:nvSpPr>
          <p:cNvPr id="6" name="Footer Placeholder 5">
            <a:extLst>
              <a:ext uri="{FF2B5EF4-FFF2-40B4-BE49-F238E27FC236}">
                <a16:creationId xmlns:a16="http://schemas.microsoft.com/office/drawing/2014/main" id="{1343AB6A-A5CE-564E-BC7A-92F0C13F53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C1E6AF6-1907-6145-95FE-008076814BC9}"/>
              </a:ext>
            </a:extLst>
          </p:cNvPr>
          <p:cNvSpPr>
            <a:spLocks noGrp="1"/>
          </p:cNvSpPr>
          <p:nvPr>
            <p:ph type="sldNum" sz="quarter" idx="12"/>
          </p:nvPr>
        </p:nvSpPr>
        <p:spPr/>
        <p:txBody>
          <a:bodyPr/>
          <a:lstStyle/>
          <a:p>
            <a:fld id="{85DE415B-0B96-4440-8172-09659E9702A6}" type="slidenum">
              <a:rPr lang="en-US" smtClean="0"/>
              <a:t>‹#›</a:t>
            </a:fld>
            <a:endParaRPr lang="en-US"/>
          </a:p>
        </p:txBody>
      </p:sp>
    </p:spTree>
    <p:extLst>
      <p:ext uri="{BB962C8B-B14F-4D97-AF65-F5344CB8AC3E}">
        <p14:creationId xmlns:p14="http://schemas.microsoft.com/office/powerpoint/2010/main" val="14257700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5AECE3-5CD1-6F45-B7E1-0D1E16C02D4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1F643E4-7956-0544-A994-CB0270F7EC6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7D462D6-AE01-E540-8E33-BE29B0F777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C9CD840-0BE0-994D-B5B7-02E8794970C8}"/>
              </a:ext>
            </a:extLst>
          </p:cNvPr>
          <p:cNvSpPr>
            <a:spLocks noGrp="1"/>
          </p:cNvSpPr>
          <p:nvPr>
            <p:ph type="dt" sz="half" idx="10"/>
          </p:nvPr>
        </p:nvSpPr>
        <p:spPr/>
        <p:txBody>
          <a:bodyPr/>
          <a:lstStyle/>
          <a:p>
            <a:fld id="{249E3716-75A9-0F46-B3BB-E0CB1039D0FE}" type="datetimeFigureOut">
              <a:rPr lang="en-US" smtClean="0"/>
              <a:t>11/3/19</a:t>
            </a:fld>
            <a:endParaRPr lang="en-US"/>
          </a:p>
        </p:txBody>
      </p:sp>
      <p:sp>
        <p:nvSpPr>
          <p:cNvPr id="6" name="Footer Placeholder 5">
            <a:extLst>
              <a:ext uri="{FF2B5EF4-FFF2-40B4-BE49-F238E27FC236}">
                <a16:creationId xmlns:a16="http://schemas.microsoft.com/office/drawing/2014/main" id="{390A078B-9907-6042-9F8C-7DCE993991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F03371-624E-6844-865E-76B9CF28EA13}"/>
              </a:ext>
            </a:extLst>
          </p:cNvPr>
          <p:cNvSpPr>
            <a:spLocks noGrp="1"/>
          </p:cNvSpPr>
          <p:nvPr>
            <p:ph type="sldNum" sz="quarter" idx="12"/>
          </p:nvPr>
        </p:nvSpPr>
        <p:spPr/>
        <p:txBody>
          <a:bodyPr/>
          <a:lstStyle/>
          <a:p>
            <a:fld id="{85DE415B-0B96-4440-8172-09659E9702A6}" type="slidenum">
              <a:rPr lang="en-US" smtClean="0"/>
              <a:t>‹#›</a:t>
            </a:fld>
            <a:endParaRPr lang="en-US"/>
          </a:p>
        </p:txBody>
      </p:sp>
    </p:spTree>
    <p:extLst>
      <p:ext uri="{BB962C8B-B14F-4D97-AF65-F5344CB8AC3E}">
        <p14:creationId xmlns:p14="http://schemas.microsoft.com/office/powerpoint/2010/main" val="17518211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609EE36-AE51-3244-B3C9-367286D6EB3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C504158-E11D-4649-88F9-47F7DDC9BB1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523598-3B8E-054C-98C0-E7514C05C97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9E3716-75A9-0F46-B3BB-E0CB1039D0FE}" type="datetimeFigureOut">
              <a:rPr lang="en-US" smtClean="0"/>
              <a:t>11/3/19</a:t>
            </a:fld>
            <a:endParaRPr lang="en-US"/>
          </a:p>
        </p:txBody>
      </p:sp>
      <p:sp>
        <p:nvSpPr>
          <p:cNvPr id="5" name="Footer Placeholder 4">
            <a:extLst>
              <a:ext uri="{FF2B5EF4-FFF2-40B4-BE49-F238E27FC236}">
                <a16:creationId xmlns:a16="http://schemas.microsoft.com/office/drawing/2014/main" id="{0E175503-C563-4147-B6CA-A6DBBF8464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93F15F6-73F0-564D-A42C-82F026F39E7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DE415B-0B96-4440-8172-09659E9702A6}" type="slidenum">
              <a:rPr lang="en-US" smtClean="0"/>
              <a:t>‹#›</a:t>
            </a:fld>
            <a:endParaRPr lang="en-US"/>
          </a:p>
        </p:txBody>
      </p:sp>
    </p:spTree>
    <p:extLst>
      <p:ext uri="{BB962C8B-B14F-4D97-AF65-F5344CB8AC3E}">
        <p14:creationId xmlns:p14="http://schemas.microsoft.com/office/powerpoint/2010/main" val="39192122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9.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9.jpe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doi.org/10.1785/0120120122"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25781-847B-8F4B-A49C-D5BE98615525}"/>
              </a:ext>
            </a:extLst>
          </p:cNvPr>
          <p:cNvSpPr>
            <a:spLocks noGrp="1"/>
          </p:cNvSpPr>
          <p:nvPr>
            <p:ph type="ctrTitle"/>
          </p:nvPr>
        </p:nvSpPr>
        <p:spPr>
          <a:xfrm>
            <a:off x="1099468" y="3691923"/>
            <a:ext cx="9968350" cy="1769762"/>
          </a:xfrm>
        </p:spPr>
        <p:txBody>
          <a:bodyPr/>
          <a:lstStyle/>
          <a:p>
            <a:r>
              <a:rPr lang="en-US" i="1" dirty="0"/>
              <a:t>Tsunami generation, propagation and impacts </a:t>
            </a:r>
            <a:endParaRPr lang="en-US" dirty="0"/>
          </a:p>
        </p:txBody>
      </p:sp>
      <p:sp>
        <p:nvSpPr>
          <p:cNvPr id="3" name="Subtitle 2">
            <a:extLst>
              <a:ext uri="{FF2B5EF4-FFF2-40B4-BE49-F238E27FC236}">
                <a16:creationId xmlns:a16="http://schemas.microsoft.com/office/drawing/2014/main" id="{828A24C7-E4D2-C24E-A769-D5E390393E4A}"/>
              </a:ext>
            </a:extLst>
          </p:cNvPr>
          <p:cNvSpPr>
            <a:spLocks noGrp="1"/>
          </p:cNvSpPr>
          <p:nvPr>
            <p:ph type="subTitle" idx="1"/>
          </p:nvPr>
        </p:nvSpPr>
        <p:spPr>
          <a:xfrm>
            <a:off x="1511643" y="5461685"/>
            <a:ext cx="9144000" cy="1130643"/>
          </a:xfrm>
        </p:spPr>
        <p:txBody>
          <a:bodyPr>
            <a:normAutofit/>
          </a:bodyPr>
          <a:lstStyle/>
          <a:p>
            <a:r>
              <a:rPr lang="en-US" sz="3600" b="1" dirty="0">
                <a:solidFill>
                  <a:srgbClr val="C00000"/>
                </a:solidFill>
              </a:rPr>
              <a:t>Bre MacInnes</a:t>
            </a:r>
          </a:p>
          <a:p>
            <a:r>
              <a:rPr lang="en-US" sz="2800" i="1" dirty="0"/>
              <a:t>Central Washington University</a:t>
            </a:r>
          </a:p>
        </p:txBody>
      </p:sp>
      <p:pic>
        <p:nvPicPr>
          <p:cNvPr id="6" name="Picture 5">
            <a:extLst>
              <a:ext uri="{FF2B5EF4-FFF2-40B4-BE49-F238E27FC236}">
                <a16:creationId xmlns:a16="http://schemas.microsoft.com/office/drawing/2014/main" id="{1CE99D54-F93A-FA46-8A45-3574AFB990FA}"/>
              </a:ext>
            </a:extLst>
          </p:cNvPr>
          <p:cNvPicPr>
            <a:picLocks noChangeAspect="1"/>
          </p:cNvPicPr>
          <p:nvPr/>
        </p:nvPicPr>
        <p:blipFill>
          <a:blip r:embed="rId3"/>
          <a:stretch>
            <a:fillRect/>
          </a:stretch>
        </p:blipFill>
        <p:spPr>
          <a:xfrm>
            <a:off x="2919101" y="473420"/>
            <a:ext cx="6329083" cy="2900830"/>
          </a:xfrm>
          <a:prstGeom prst="rect">
            <a:avLst/>
          </a:prstGeom>
        </p:spPr>
      </p:pic>
    </p:spTree>
    <p:extLst>
      <p:ext uri="{BB962C8B-B14F-4D97-AF65-F5344CB8AC3E}">
        <p14:creationId xmlns:p14="http://schemas.microsoft.com/office/powerpoint/2010/main" val="694185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48D1DBE5-474B-614B-82FC-804D1DE2DE40}"/>
              </a:ext>
            </a:extLst>
          </p:cNvPr>
          <p:cNvSpPr txBox="1"/>
          <p:nvPr/>
        </p:nvSpPr>
        <p:spPr>
          <a:xfrm>
            <a:off x="412124" y="522237"/>
            <a:ext cx="6400800" cy="1200329"/>
          </a:xfrm>
          <a:prstGeom prst="rect">
            <a:avLst/>
          </a:prstGeom>
          <a:noFill/>
        </p:spPr>
        <p:txBody>
          <a:bodyPr wrap="square" rtlCol="0">
            <a:spAutoFit/>
          </a:bodyPr>
          <a:lstStyle/>
          <a:p>
            <a:pPr algn="ctr"/>
            <a:r>
              <a:rPr lang="en-US" sz="3600" dirty="0"/>
              <a:t>2011 Tohoku tsunami was the result of two locations of slip</a:t>
            </a:r>
          </a:p>
        </p:txBody>
      </p:sp>
      <p:grpSp>
        <p:nvGrpSpPr>
          <p:cNvPr id="3" name="Group 2">
            <a:extLst>
              <a:ext uri="{FF2B5EF4-FFF2-40B4-BE49-F238E27FC236}">
                <a16:creationId xmlns:a16="http://schemas.microsoft.com/office/drawing/2014/main" id="{2048946A-1F05-E74E-8FD9-1FBC75276FC7}"/>
              </a:ext>
            </a:extLst>
          </p:cNvPr>
          <p:cNvGrpSpPr/>
          <p:nvPr/>
        </p:nvGrpSpPr>
        <p:grpSpPr>
          <a:xfrm>
            <a:off x="7315199" y="364863"/>
            <a:ext cx="4741329" cy="6493137"/>
            <a:chOff x="7437952" y="-15112"/>
            <a:chExt cx="4981832" cy="6822500"/>
          </a:xfrm>
        </p:grpSpPr>
        <p:grpSp>
          <p:nvGrpSpPr>
            <p:cNvPr id="10" name="Group 9">
              <a:extLst>
                <a:ext uri="{FF2B5EF4-FFF2-40B4-BE49-F238E27FC236}">
                  <a16:creationId xmlns:a16="http://schemas.microsoft.com/office/drawing/2014/main" id="{6135595E-A133-C547-BFF5-45936BA3D145}"/>
                </a:ext>
              </a:extLst>
            </p:cNvPr>
            <p:cNvGrpSpPr/>
            <p:nvPr/>
          </p:nvGrpSpPr>
          <p:grpSpPr>
            <a:xfrm>
              <a:off x="7437952" y="-15112"/>
              <a:ext cx="4981832" cy="6822500"/>
              <a:chOff x="6868641" y="0"/>
              <a:chExt cx="4981832" cy="6822500"/>
            </a:xfrm>
          </p:grpSpPr>
          <p:grpSp>
            <p:nvGrpSpPr>
              <p:cNvPr id="8" name="Group 7">
                <a:extLst>
                  <a:ext uri="{FF2B5EF4-FFF2-40B4-BE49-F238E27FC236}">
                    <a16:creationId xmlns:a16="http://schemas.microsoft.com/office/drawing/2014/main" id="{1588D4D3-EBFB-9244-A0CB-472A87D1FF72}"/>
                  </a:ext>
                </a:extLst>
              </p:cNvPr>
              <p:cNvGrpSpPr/>
              <p:nvPr/>
            </p:nvGrpSpPr>
            <p:grpSpPr>
              <a:xfrm>
                <a:off x="7080765" y="0"/>
                <a:ext cx="4769708" cy="6822500"/>
                <a:chOff x="6796216" y="0"/>
                <a:chExt cx="4769708" cy="6822500"/>
              </a:xfrm>
            </p:grpSpPr>
            <p:pic>
              <p:nvPicPr>
                <p:cNvPr id="7" name="New picture">
                  <a:extLst>
                    <a:ext uri="{FF2B5EF4-FFF2-40B4-BE49-F238E27FC236}">
                      <a16:creationId xmlns:a16="http://schemas.microsoft.com/office/drawing/2014/main" id="{4AF84F9B-2891-364A-B2EC-C6CEC78BDE32}"/>
                    </a:ext>
                  </a:extLst>
                </p:cNvPr>
                <p:cNvPicPr>
                  <a:picLocks noChangeAspect="1" noChangeArrowheads="1"/>
                </p:cNvPicPr>
                <p:nvPr>
                  <p:custDataLst>
                    <p:tags r:id="rId1"/>
                  </p:custDataLst>
                </p:nvPr>
              </p:nvPicPr>
              <p:blipFill rotWithShape="1">
                <a:blip r:embed="rId4">
                  <a:extLst>
                    <a:ext uri="{28A0092B-C50C-407E-A947-70E740481C1C}">
                      <a14:useLocalDpi xmlns:a14="http://schemas.microsoft.com/office/drawing/2010/main" val="0"/>
                    </a:ext>
                  </a:extLst>
                </a:blip>
                <a:srcRect r="45689"/>
                <a:stretch/>
              </p:blipFill>
              <p:spPr bwMode="auto">
                <a:xfrm>
                  <a:off x="6796216" y="147638"/>
                  <a:ext cx="4557584" cy="667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pic>
            <p:sp>
              <p:nvSpPr>
                <p:cNvPr id="5" name="Rectangle 4">
                  <a:extLst>
                    <a:ext uri="{FF2B5EF4-FFF2-40B4-BE49-F238E27FC236}">
                      <a16:creationId xmlns:a16="http://schemas.microsoft.com/office/drawing/2014/main" id="{83CF2DF7-DFF9-5846-A86B-A90574B03EDF}"/>
                    </a:ext>
                  </a:extLst>
                </p:cNvPr>
                <p:cNvSpPr/>
                <p:nvPr/>
              </p:nvSpPr>
              <p:spPr>
                <a:xfrm>
                  <a:off x="10923373" y="0"/>
                  <a:ext cx="642551" cy="5066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Rectangle 8">
                <a:extLst>
                  <a:ext uri="{FF2B5EF4-FFF2-40B4-BE49-F238E27FC236}">
                    <a16:creationId xmlns:a16="http://schemas.microsoft.com/office/drawing/2014/main" id="{441C48D6-E344-C240-A650-38C5BD680D3D}"/>
                  </a:ext>
                </a:extLst>
              </p:cNvPr>
              <p:cNvSpPr/>
              <p:nvPr/>
            </p:nvSpPr>
            <p:spPr>
              <a:xfrm>
                <a:off x="6868641" y="0"/>
                <a:ext cx="582827" cy="5066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32">
              <a:extLst>
                <a:ext uri="{FF2B5EF4-FFF2-40B4-BE49-F238E27FC236}">
                  <a16:creationId xmlns:a16="http://schemas.microsoft.com/office/drawing/2014/main" id="{86CA8FA1-487E-1048-BB2B-F44D1366AFF1}"/>
                </a:ext>
              </a:extLst>
            </p:cNvPr>
            <p:cNvGrpSpPr/>
            <p:nvPr/>
          </p:nvGrpSpPr>
          <p:grpSpPr>
            <a:xfrm>
              <a:off x="8977626" y="1640540"/>
              <a:ext cx="2328065" cy="2931459"/>
              <a:chOff x="8977626" y="1640540"/>
              <a:chExt cx="2328065" cy="2931459"/>
            </a:xfrm>
          </p:grpSpPr>
          <p:sp>
            <p:nvSpPr>
              <p:cNvPr id="31" name="Oval 30">
                <a:extLst>
                  <a:ext uri="{FF2B5EF4-FFF2-40B4-BE49-F238E27FC236}">
                    <a16:creationId xmlns:a16="http://schemas.microsoft.com/office/drawing/2014/main" id="{7EE22FC6-E46D-8D4E-A1FC-72962595C686}"/>
                  </a:ext>
                </a:extLst>
              </p:cNvPr>
              <p:cNvSpPr/>
              <p:nvPr/>
            </p:nvSpPr>
            <p:spPr>
              <a:xfrm rot="775806">
                <a:off x="10243374" y="1640540"/>
                <a:ext cx="1062317" cy="2931459"/>
              </a:xfrm>
              <a:prstGeom prst="ellipse">
                <a:avLst/>
              </a:prstGeom>
              <a:noFill/>
              <a:ln w="381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BDDA6231-7E9A-ED42-859D-82D6EC91F6EB}"/>
                  </a:ext>
                </a:extLst>
              </p:cNvPr>
              <p:cNvSpPr/>
              <p:nvPr/>
            </p:nvSpPr>
            <p:spPr>
              <a:xfrm rot="775806">
                <a:off x="8977626" y="2149183"/>
                <a:ext cx="1532915" cy="2184884"/>
              </a:xfrm>
              <a:prstGeom prst="ellipse">
                <a:avLst/>
              </a:prstGeom>
              <a:noFill/>
              <a:ln w="38100">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 name="TextBox 1">
            <a:extLst>
              <a:ext uri="{FF2B5EF4-FFF2-40B4-BE49-F238E27FC236}">
                <a16:creationId xmlns:a16="http://schemas.microsoft.com/office/drawing/2014/main" id="{75E84D70-C9B9-0448-80D4-A867278C059C}"/>
              </a:ext>
            </a:extLst>
          </p:cNvPr>
          <p:cNvSpPr txBox="1"/>
          <p:nvPr/>
        </p:nvSpPr>
        <p:spPr>
          <a:xfrm>
            <a:off x="592428" y="2434107"/>
            <a:ext cx="6470186" cy="2554545"/>
          </a:xfrm>
          <a:prstGeom prst="rect">
            <a:avLst/>
          </a:prstGeom>
          <a:noFill/>
        </p:spPr>
        <p:txBody>
          <a:bodyPr wrap="square" rtlCol="0">
            <a:spAutoFit/>
          </a:bodyPr>
          <a:lstStyle/>
          <a:p>
            <a:pPr marL="285750" indent="-285750">
              <a:buFont typeface="Arial" panose="020B0604020202020204" pitchFamily="34" charset="0"/>
              <a:buChar char="•"/>
            </a:pPr>
            <a:r>
              <a:rPr lang="en-US" sz="3200" dirty="0"/>
              <a:t>Complex solution needed</a:t>
            </a:r>
          </a:p>
          <a:p>
            <a:pPr marL="285750" indent="-285750">
              <a:buFont typeface="Arial" panose="020B0604020202020204" pitchFamily="34" charset="0"/>
              <a:buChar char="•"/>
            </a:pPr>
            <a:endParaRPr lang="en-US" sz="3200" dirty="0"/>
          </a:p>
          <a:p>
            <a:pPr marL="285750" indent="-285750">
              <a:buFont typeface="Arial" panose="020B0604020202020204" pitchFamily="34" charset="0"/>
              <a:buChar char="•"/>
            </a:pPr>
            <a:endParaRPr lang="en-US" sz="3200" dirty="0"/>
          </a:p>
          <a:p>
            <a:pPr marL="285750" indent="-285750">
              <a:buFont typeface="Arial" panose="020B0604020202020204" pitchFamily="34" charset="0"/>
              <a:buChar char="•"/>
            </a:pPr>
            <a:r>
              <a:rPr lang="en-US" sz="3200" dirty="0"/>
              <a:t>Rupture to trench AND buried rupture</a:t>
            </a:r>
          </a:p>
        </p:txBody>
      </p:sp>
      <p:sp>
        <p:nvSpPr>
          <p:cNvPr id="12" name="Title 1">
            <a:extLst>
              <a:ext uri="{FF2B5EF4-FFF2-40B4-BE49-F238E27FC236}">
                <a16:creationId xmlns:a16="http://schemas.microsoft.com/office/drawing/2014/main" id="{DF6B95AB-4CE6-844B-8F40-EA0FD7066FB3}"/>
              </a:ext>
            </a:extLst>
          </p:cNvPr>
          <p:cNvSpPr>
            <a:spLocks noGrp="1"/>
          </p:cNvSpPr>
          <p:nvPr>
            <p:ph type="title"/>
          </p:nvPr>
        </p:nvSpPr>
        <p:spPr>
          <a:xfrm>
            <a:off x="0" y="-4888"/>
            <a:ext cx="12192000" cy="455649"/>
          </a:xfrm>
          <a:solidFill>
            <a:schemeClr val="accent5">
              <a:lumMod val="40000"/>
              <a:lumOff val="60000"/>
            </a:schemeClr>
          </a:solidFill>
        </p:spPr>
        <p:txBody>
          <a:bodyPr>
            <a:noAutofit/>
          </a:bodyPr>
          <a:lstStyle/>
          <a:p>
            <a:r>
              <a:rPr lang="en-US" sz="2800" dirty="0"/>
              <a:t>How does the earthquake affect the tsunami?</a:t>
            </a:r>
          </a:p>
        </p:txBody>
      </p:sp>
      <p:sp>
        <p:nvSpPr>
          <p:cNvPr id="14" name="TextBox 13">
            <a:extLst>
              <a:ext uri="{FF2B5EF4-FFF2-40B4-BE49-F238E27FC236}">
                <a16:creationId xmlns:a16="http://schemas.microsoft.com/office/drawing/2014/main" id="{AF9836D7-3CF0-D043-AB27-27B43E7BB333}"/>
              </a:ext>
            </a:extLst>
          </p:cNvPr>
          <p:cNvSpPr txBox="1"/>
          <p:nvPr/>
        </p:nvSpPr>
        <p:spPr>
          <a:xfrm>
            <a:off x="0" y="6438056"/>
            <a:ext cx="1963230" cy="369332"/>
          </a:xfrm>
          <a:prstGeom prst="rect">
            <a:avLst/>
          </a:prstGeom>
          <a:noFill/>
        </p:spPr>
        <p:txBody>
          <a:bodyPr wrap="none" rtlCol="0">
            <a:spAutoFit/>
          </a:bodyPr>
          <a:lstStyle/>
          <a:p>
            <a:r>
              <a:rPr lang="en-US" dirty="0" err="1"/>
              <a:t>Satake</a:t>
            </a:r>
            <a:r>
              <a:rPr lang="en-US" dirty="0"/>
              <a:t> et al., 2013</a:t>
            </a:r>
          </a:p>
        </p:txBody>
      </p:sp>
    </p:spTree>
    <p:extLst>
      <p:ext uri="{BB962C8B-B14F-4D97-AF65-F5344CB8AC3E}">
        <p14:creationId xmlns:p14="http://schemas.microsoft.com/office/powerpoint/2010/main" val="212211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739A76CE-FA80-9E41-B259-9266032DDEE3}"/>
              </a:ext>
            </a:extLst>
          </p:cNvPr>
          <p:cNvGrpSpPr/>
          <p:nvPr/>
        </p:nvGrpSpPr>
        <p:grpSpPr>
          <a:xfrm>
            <a:off x="7315199" y="364863"/>
            <a:ext cx="4741329" cy="6493137"/>
            <a:chOff x="7437952" y="-15112"/>
            <a:chExt cx="4981832" cy="6822500"/>
          </a:xfrm>
        </p:grpSpPr>
        <p:grpSp>
          <p:nvGrpSpPr>
            <p:cNvPr id="33" name="Group 32">
              <a:extLst>
                <a:ext uri="{FF2B5EF4-FFF2-40B4-BE49-F238E27FC236}">
                  <a16:creationId xmlns:a16="http://schemas.microsoft.com/office/drawing/2014/main" id="{910FF950-E119-FD4A-A406-50627CF467B7}"/>
                </a:ext>
              </a:extLst>
            </p:cNvPr>
            <p:cNvGrpSpPr/>
            <p:nvPr/>
          </p:nvGrpSpPr>
          <p:grpSpPr>
            <a:xfrm>
              <a:off x="7437952" y="-15112"/>
              <a:ext cx="4981832" cy="6822500"/>
              <a:chOff x="6868641" y="0"/>
              <a:chExt cx="4981832" cy="6822500"/>
            </a:xfrm>
          </p:grpSpPr>
          <p:grpSp>
            <p:nvGrpSpPr>
              <p:cNvPr id="37" name="Group 36">
                <a:extLst>
                  <a:ext uri="{FF2B5EF4-FFF2-40B4-BE49-F238E27FC236}">
                    <a16:creationId xmlns:a16="http://schemas.microsoft.com/office/drawing/2014/main" id="{E1E9E2F8-ADA2-444B-A1CC-9C99D9F15723}"/>
                  </a:ext>
                </a:extLst>
              </p:cNvPr>
              <p:cNvGrpSpPr/>
              <p:nvPr/>
            </p:nvGrpSpPr>
            <p:grpSpPr>
              <a:xfrm>
                <a:off x="7080765" y="0"/>
                <a:ext cx="4769708" cy="6822500"/>
                <a:chOff x="6796216" y="0"/>
                <a:chExt cx="4769708" cy="6822500"/>
              </a:xfrm>
            </p:grpSpPr>
            <p:pic>
              <p:nvPicPr>
                <p:cNvPr id="39" name="New picture">
                  <a:extLst>
                    <a:ext uri="{FF2B5EF4-FFF2-40B4-BE49-F238E27FC236}">
                      <a16:creationId xmlns:a16="http://schemas.microsoft.com/office/drawing/2014/main" id="{F25B7872-5768-6241-BCA4-A18D7FB31966}"/>
                    </a:ext>
                  </a:extLst>
                </p:cNvPr>
                <p:cNvPicPr>
                  <a:picLocks noChangeAspect="1" noChangeArrowheads="1"/>
                </p:cNvPicPr>
                <p:nvPr>
                  <p:custDataLst>
                    <p:tags r:id="rId1"/>
                  </p:custDataLst>
                </p:nvPr>
              </p:nvPicPr>
              <p:blipFill rotWithShape="1">
                <a:blip r:embed="rId4">
                  <a:extLst>
                    <a:ext uri="{28A0092B-C50C-407E-A947-70E740481C1C}">
                      <a14:useLocalDpi xmlns:a14="http://schemas.microsoft.com/office/drawing/2010/main" val="0"/>
                    </a:ext>
                  </a:extLst>
                </a:blip>
                <a:srcRect r="45689"/>
                <a:stretch/>
              </p:blipFill>
              <p:spPr bwMode="auto">
                <a:xfrm>
                  <a:off x="6796216" y="147638"/>
                  <a:ext cx="4557584" cy="667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pic>
            <p:sp>
              <p:nvSpPr>
                <p:cNvPr id="40" name="Rectangle 39">
                  <a:extLst>
                    <a:ext uri="{FF2B5EF4-FFF2-40B4-BE49-F238E27FC236}">
                      <a16:creationId xmlns:a16="http://schemas.microsoft.com/office/drawing/2014/main" id="{22DD8FBC-59AB-5147-96C6-D2C5715549C3}"/>
                    </a:ext>
                  </a:extLst>
                </p:cNvPr>
                <p:cNvSpPr/>
                <p:nvPr/>
              </p:nvSpPr>
              <p:spPr>
                <a:xfrm>
                  <a:off x="10923373" y="0"/>
                  <a:ext cx="642551" cy="5066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Rectangle 37">
                <a:extLst>
                  <a:ext uri="{FF2B5EF4-FFF2-40B4-BE49-F238E27FC236}">
                    <a16:creationId xmlns:a16="http://schemas.microsoft.com/office/drawing/2014/main" id="{1713D7D6-FC1F-3649-8940-7A961389C8AE}"/>
                  </a:ext>
                </a:extLst>
              </p:cNvPr>
              <p:cNvSpPr/>
              <p:nvPr/>
            </p:nvSpPr>
            <p:spPr>
              <a:xfrm>
                <a:off x="6868641" y="0"/>
                <a:ext cx="582827" cy="5066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 name="Group 33">
              <a:extLst>
                <a:ext uri="{FF2B5EF4-FFF2-40B4-BE49-F238E27FC236}">
                  <a16:creationId xmlns:a16="http://schemas.microsoft.com/office/drawing/2014/main" id="{0A12E4DB-A80D-794E-9BBB-FB09065A6BB3}"/>
                </a:ext>
              </a:extLst>
            </p:cNvPr>
            <p:cNvGrpSpPr/>
            <p:nvPr/>
          </p:nvGrpSpPr>
          <p:grpSpPr>
            <a:xfrm>
              <a:off x="8977626" y="1640540"/>
              <a:ext cx="2328065" cy="2931459"/>
              <a:chOff x="8977626" y="1640540"/>
              <a:chExt cx="2328065" cy="2931459"/>
            </a:xfrm>
          </p:grpSpPr>
          <p:sp>
            <p:nvSpPr>
              <p:cNvPr id="35" name="Oval 34">
                <a:extLst>
                  <a:ext uri="{FF2B5EF4-FFF2-40B4-BE49-F238E27FC236}">
                    <a16:creationId xmlns:a16="http://schemas.microsoft.com/office/drawing/2014/main" id="{45C734B5-5679-2B4A-9070-F6695F9C8DD7}"/>
                  </a:ext>
                </a:extLst>
              </p:cNvPr>
              <p:cNvSpPr/>
              <p:nvPr/>
            </p:nvSpPr>
            <p:spPr>
              <a:xfrm rot="775806">
                <a:off x="10243374" y="1640540"/>
                <a:ext cx="1062317" cy="2931459"/>
              </a:xfrm>
              <a:prstGeom prst="ellipse">
                <a:avLst/>
              </a:prstGeom>
              <a:noFill/>
              <a:ln w="381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F1628442-8C0C-B94E-8A36-1C605C8AA406}"/>
                  </a:ext>
                </a:extLst>
              </p:cNvPr>
              <p:cNvSpPr/>
              <p:nvPr/>
            </p:nvSpPr>
            <p:spPr>
              <a:xfrm rot="775806">
                <a:off x="8977626" y="2149183"/>
                <a:ext cx="1532915" cy="2184884"/>
              </a:xfrm>
              <a:prstGeom prst="ellipse">
                <a:avLst/>
              </a:prstGeom>
              <a:noFill/>
              <a:ln w="38100">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1" name="TextBox 10">
            <a:extLst>
              <a:ext uri="{FF2B5EF4-FFF2-40B4-BE49-F238E27FC236}">
                <a16:creationId xmlns:a16="http://schemas.microsoft.com/office/drawing/2014/main" id="{48D1DBE5-474B-614B-82FC-804D1DE2DE40}"/>
              </a:ext>
            </a:extLst>
          </p:cNvPr>
          <p:cNvSpPr txBox="1"/>
          <p:nvPr/>
        </p:nvSpPr>
        <p:spPr>
          <a:xfrm>
            <a:off x="473510" y="2083922"/>
            <a:ext cx="4633612" cy="2308324"/>
          </a:xfrm>
          <a:prstGeom prst="rect">
            <a:avLst/>
          </a:prstGeom>
          <a:noFill/>
        </p:spPr>
        <p:txBody>
          <a:bodyPr wrap="square" rtlCol="0">
            <a:spAutoFit/>
          </a:bodyPr>
          <a:lstStyle/>
          <a:p>
            <a:pPr marL="285750" indent="-285750">
              <a:buFont typeface="Arial" panose="020B0604020202020204" pitchFamily="34" charset="0"/>
              <a:buChar char="•"/>
            </a:pPr>
            <a:endParaRPr lang="en-US" sz="2400" u="sng" dirty="0"/>
          </a:p>
          <a:p>
            <a:pPr marL="285750" indent="-285750">
              <a:buFont typeface="Arial" panose="020B0604020202020204" pitchFamily="34" charset="0"/>
              <a:buChar char="•"/>
            </a:pPr>
            <a:r>
              <a:rPr lang="en-US" sz="2400" u="sng" dirty="0"/>
              <a:t>High waves </a:t>
            </a:r>
            <a:r>
              <a:rPr lang="en-US" sz="2400" dirty="0"/>
              <a:t>in </a:t>
            </a:r>
            <a:r>
              <a:rPr lang="en-US" sz="2400" dirty="0" err="1"/>
              <a:t>Sanriku</a:t>
            </a:r>
            <a:r>
              <a:rPr lang="en-US" sz="2400" dirty="0"/>
              <a:t> from rupture near trench</a:t>
            </a:r>
          </a:p>
          <a:p>
            <a:pPr marL="285750" indent="-285750">
              <a:buFont typeface="Arial" panose="020B0604020202020204" pitchFamily="34" charset="0"/>
              <a:buChar char="•"/>
            </a:pPr>
            <a:endParaRPr lang="en-US" sz="2400" u="sng" dirty="0"/>
          </a:p>
          <a:p>
            <a:pPr marL="285750" indent="-285750">
              <a:buFont typeface="Arial" panose="020B0604020202020204" pitchFamily="34" charset="0"/>
              <a:buChar char="•"/>
            </a:pPr>
            <a:r>
              <a:rPr lang="en-US" sz="2400" u="sng" dirty="0"/>
              <a:t>Long inundation </a:t>
            </a:r>
            <a:r>
              <a:rPr lang="en-US" sz="2400" dirty="0"/>
              <a:t>in Sendai from buried rupture</a:t>
            </a:r>
          </a:p>
        </p:txBody>
      </p:sp>
      <p:sp>
        <p:nvSpPr>
          <p:cNvPr id="3" name="Rectangle 2">
            <a:extLst>
              <a:ext uri="{FF2B5EF4-FFF2-40B4-BE49-F238E27FC236}">
                <a16:creationId xmlns:a16="http://schemas.microsoft.com/office/drawing/2014/main" id="{4A6632C0-9B9D-0D48-B47B-04F927605370}"/>
              </a:ext>
            </a:extLst>
          </p:cNvPr>
          <p:cNvSpPr/>
          <p:nvPr/>
        </p:nvSpPr>
        <p:spPr>
          <a:xfrm>
            <a:off x="8461528" y="3088487"/>
            <a:ext cx="221036" cy="541219"/>
          </a:xfrm>
          <a:prstGeom prst="rect">
            <a:avLst/>
          </a:prstGeom>
          <a:noFill/>
          <a:ln w="38100">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a:extLst>
              <a:ext uri="{FF2B5EF4-FFF2-40B4-BE49-F238E27FC236}">
                <a16:creationId xmlns:a16="http://schemas.microsoft.com/office/drawing/2014/main" id="{6CC0290C-7FC5-744E-B855-CAE21A1FD174}"/>
              </a:ext>
            </a:extLst>
          </p:cNvPr>
          <p:cNvSpPr/>
          <p:nvPr/>
        </p:nvSpPr>
        <p:spPr>
          <a:xfrm>
            <a:off x="8833139" y="2148873"/>
            <a:ext cx="443753" cy="1089211"/>
          </a:xfrm>
          <a:custGeom>
            <a:avLst/>
            <a:gdLst>
              <a:gd name="connsiteX0" fmla="*/ 94130 w 443753"/>
              <a:gd name="connsiteY0" fmla="*/ 1089211 h 1089211"/>
              <a:gd name="connsiteX1" fmla="*/ 40342 w 443753"/>
              <a:gd name="connsiteY1" fmla="*/ 995082 h 1089211"/>
              <a:gd name="connsiteX2" fmla="*/ 13448 w 443753"/>
              <a:gd name="connsiteY2" fmla="*/ 954741 h 1089211"/>
              <a:gd name="connsiteX3" fmla="*/ 0 w 443753"/>
              <a:gd name="connsiteY3" fmla="*/ 900952 h 1089211"/>
              <a:gd name="connsiteX4" fmla="*/ 13448 w 443753"/>
              <a:gd name="connsiteY4" fmla="*/ 726141 h 1089211"/>
              <a:gd name="connsiteX5" fmla="*/ 53789 w 443753"/>
              <a:gd name="connsiteY5" fmla="*/ 658905 h 1089211"/>
              <a:gd name="connsiteX6" fmla="*/ 107577 w 443753"/>
              <a:gd name="connsiteY6" fmla="*/ 578223 h 1089211"/>
              <a:gd name="connsiteX7" fmla="*/ 134471 w 443753"/>
              <a:gd name="connsiteY7" fmla="*/ 537882 h 1089211"/>
              <a:gd name="connsiteX8" fmla="*/ 215153 w 443753"/>
              <a:gd name="connsiteY8" fmla="*/ 484094 h 1089211"/>
              <a:gd name="connsiteX9" fmla="*/ 282389 w 443753"/>
              <a:gd name="connsiteY9" fmla="*/ 416858 h 1089211"/>
              <a:gd name="connsiteX10" fmla="*/ 322730 w 443753"/>
              <a:gd name="connsiteY10" fmla="*/ 336176 h 1089211"/>
              <a:gd name="connsiteX11" fmla="*/ 349624 w 443753"/>
              <a:gd name="connsiteY11" fmla="*/ 161364 h 1089211"/>
              <a:gd name="connsiteX12" fmla="*/ 363071 w 443753"/>
              <a:gd name="connsiteY12" fmla="*/ 121023 h 1089211"/>
              <a:gd name="connsiteX13" fmla="*/ 430306 w 443753"/>
              <a:gd name="connsiteY13" fmla="*/ 40341 h 1089211"/>
              <a:gd name="connsiteX14" fmla="*/ 443753 w 443753"/>
              <a:gd name="connsiteY14" fmla="*/ 0 h 1089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43753" h="1089211">
                <a:moveTo>
                  <a:pt x="94130" y="1089211"/>
                </a:moveTo>
                <a:cubicBezTo>
                  <a:pt x="76201" y="1057835"/>
                  <a:pt x="58935" y="1026070"/>
                  <a:pt x="40342" y="995082"/>
                </a:cubicBezTo>
                <a:cubicBezTo>
                  <a:pt x="32027" y="981224"/>
                  <a:pt x="19814" y="969596"/>
                  <a:pt x="13448" y="954741"/>
                </a:cubicBezTo>
                <a:cubicBezTo>
                  <a:pt x="6168" y="937754"/>
                  <a:pt x="4483" y="918882"/>
                  <a:pt x="0" y="900952"/>
                </a:cubicBezTo>
                <a:cubicBezTo>
                  <a:pt x="4483" y="842682"/>
                  <a:pt x="6199" y="784132"/>
                  <a:pt x="13448" y="726141"/>
                </a:cubicBezTo>
                <a:cubicBezTo>
                  <a:pt x="19876" y="674720"/>
                  <a:pt x="26737" y="694975"/>
                  <a:pt x="53789" y="658905"/>
                </a:cubicBezTo>
                <a:cubicBezTo>
                  <a:pt x="73182" y="633047"/>
                  <a:pt x="89648" y="605117"/>
                  <a:pt x="107577" y="578223"/>
                </a:cubicBezTo>
                <a:cubicBezTo>
                  <a:pt x="116542" y="564776"/>
                  <a:pt x="121024" y="546847"/>
                  <a:pt x="134471" y="537882"/>
                </a:cubicBezTo>
                <a:lnTo>
                  <a:pt x="215153" y="484094"/>
                </a:lnTo>
                <a:cubicBezTo>
                  <a:pt x="286874" y="376514"/>
                  <a:pt x="192740" y="506507"/>
                  <a:pt x="282389" y="416858"/>
                </a:cubicBezTo>
                <a:cubicBezTo>
                  <a:pt x="308456" y="390791"/>
                  <a:pt x="311793" y="368986"/>
                  <a:pt x="322730" y="336176"/>
                </a:cubicBezTo>
                <a:cubicBezTo>
                  <a:pt x="330895" y="270857"/>
                  <a:pt x="334224" y="222966"/>
                  <a:pt x="349624" y="161364"/>
                </a:cubicBezTo>
                <a:cubicBezTo>
                  <a:pt x="353062" y="147613"/>
                  <a:pt x="355208" y="132817"/>
                  <a:pt x="363071" y="121023"/>
                </a:cubicBezTo>
                <a:cubicBezTo>
                  <a:pt x="422550" y="31805"/>
                  <a:pt x="386311" y="128331"/>
                  <a:pt x="430306" y="40341"/>
                </a:cubicBezTo>
                <a:cubicBezTo>
                  <a:pt x="436645" y="27663"/>
                  <a:pt x="443753" y="0"/>
                  <a:pt x="443753" y="0"/>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AAFF3A65-CB0A-C540-A8B7-60472F9CCA84}"/>
              </a:ext>
            </a:extLst>
          </p:cNvPr>
          <p:cNvSpPr txBox="1"/>
          <p:nvPr/>
        </p:nvSpPr>
        <p:spPr>
          <a:xfrm>
            <a:off x="8041580" y="599985"/>
            <a:ext cx="3355342" cy="400110"/>
          </a:xfrm>
          <a:prstGeom prst="rect">
            <a:avLst/>
          </a:prstGeom>
          <a:solidFill>
            <a:schemeClr val="bg2">
              <a:lumMod val="90000"/>
            </a:schemeClr>
          </a:solidFill>
          <a:ln w="38100">
            <a:solidFill>
              <a:schemeClr val="tx1"/>
            </a:solidFill>
          </a:ln>
        </p:spPr>
        <p:txBody>
          <a:bodyPr wrap="none" rtlCol="0">
            <a:spAutoFit/>
          </a:bodyPr>
          <a:lstStyle/>
          <a:p>
            <a:r>
              <a:rPr lang="en-US" sz="2000" dirty="0" err="1"/>
              <a:t>Sanriku</a:t>
            </a:r>
            <a:r>
              <a:rPr lang="en-US" sz="2000" dirty="0"/>
              <a:t>: 10-25 m high tsunami</a:t>
            </a:r>
          </a:p>
        </p:txBody>
      </p:sp>
      <p:cxnSp>
        <p:nvCxnSpPr>
          <p:cNvPr id="18" name="Straight Arrow Connector 17">
            <a:extLst>
              <a:ext uri="{FF2B5EF4-FFF2-40B4-BE49-F238E27FC236}">
                <a16:creationId xmlns:a16="http://schemas.microsoft.com/office/drawing/2014/main" id="{E05B9275-8393-C140-BCDB-BE7A9EF3DDCA}"/>
              </a:ext>
            </a:extLst>
          </p:cNvPr>
          <p:cNvCxnSpPr>
            <a:cxnSpLocks/>
          </p:cNvCxnSpPr>
          <p:nvPr/>
        </p:nvCxnSpPr>
        <p:spPr>
          <a:xfrm>
            <a:off x="8642811" y="1147733"/>
            <a:ext cx="476781" cy="1127908"/>
          </a:xfrm>
          <a:prstGeom prst="straightConnector1">
            <a:avLst/>
          </a:prstGeom>
          <a:ln w="38100">
            <a:solidFill>
              <a:schemeClr val="tx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58AA3532-6844-784B-ADB0-B364DF2922D5}"/>
              </a:ext>
            </a:extLst>
          </p:cNvPr>
          <p:cNvSpPr/>
          <p:nvPr/>
        </p:nvSpPr>
        <p:spPr>
          <a:xfrm>
            <a:off x="5025678" y="4357816"/>
            <a:ext cx="568298" cy="1603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01632B5C-1162-4149-9E26-07A43D3851F0}"/>
              </a:ext>
            </a:extLst>
          </p:cNvPr>
          <p:cNvSpPr/>
          <p:nvPr/>
        </p:nvSpPr>
        <p:spPr>
          <a:xfrm>
            <a:off x="6251991" y="3168139"/>
            <a:ext cx="646533" cy="1748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E1544A61-A1AB-894E-947D-6F02192FE165}"/>
              </a:ext>
            </a:extLst>
          </p:cNvPr>
          <p:cNvSpPr/>
          <p:nvPr/>
        </p:nvSpPr>
        <p:spPr>
          <a:xfrm>
            <a:off x="6290657" y="2593283"/>
            <a:ext cx="1147295" cy="329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DFCD6F49-902B-ED4D-BE79-5769C9F68D74}"/>
              </a:ext>
            </a:extLst>
          </p:cNvPr>
          <p:cNvSpPr/>
          <p:nvPr/>
        </p:nvSpPr>
        <p:spPr>
          <a:xfrm>
            <a:off x="6188987" y="4838866"/>
            <a:ext cx="1318708" cy="2208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56896D22-3F37-0B48-BBF1-E57D80AC1F36}"/>
              </a:ext>
            </a:extLst>
          </p:cNvPr>
          <p:cNvSpPr/>
          <p:nvPr/>
        </p:nvSpPr>
        <p:spPr>
          <a:xfrm>
            <a:off x="6441214" y="5174962"/>
            <a:ext cx="954520" cy="3032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CF520B0C-7C05-3249-9F82-0C16A6789871}"/>
              </a:ext>
            </a:extLst>
          </p:cNvPr>
          <p:cNvSpPr/>
          <p:nvPr/>
        </p:nvSpPr>
        <p:spPr>
          <a:xfrm>
            <a:off x="6670220" y="1385482"/>
            <a:ext cx="646533" cy="1748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68659636-9B3A-D647-AC59-097105F0FF8D}"/>
              </a:ext>
            </a:extLst>
          </p:cNvPr>
          <p:cNvSpPr/>
          <p:nvPr/>
        </p:nvSpPr>
        <p:spPr>
          <a:xfrm>
            <a:off x="5025678" y="1014052"/>
            <a:ext cx="938242" cy="3714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2531C098-FF17-614F-A259-A7881D306278}"/>
              </a:ext>
            </a:extLst>
          </p:cNvPr>
          <p:cNvSpPr txBox="1"/>
          <p:nvPr/>
        </p:nvSpPr>
        <p:spPr>
          <a:xfrm>
            <a:off x="0" y="6438056"/>
            <a:ext cx="1963230" cy="369332"/>
          </a:xfrm>
          <a:prstGeom prst="rect">
            <a:avLst/>
          </a:prstGeom>
          <a:noFill/>
        </p:spPr>
        <p:txBody>
          <a:bodyPr wrap="none" rtlCol="0">
            <a:spAutoFit/>
          </a:bodyPr>
          <a:lstStyle/>
          <a:p>
            <a:r>
              <a:rPr lang="en-US" dirty="0" err="1"/>
              <a:t>Satake</a:t>
            </a:r>
            <a:r>
              <a:rPr lang="en-US" dirty="0"/>
              <a:t> et al., 2013</a:t>
            </a:r>
          </a:p>
        </p:txBody>
      </p:sp>
      <p:sp>
        <p:nvSpPr>
          <p:cNvPr id="20" name="TextBox 19">
            <a:extLst>
              <a:ext uri="{FF2B5EF4-FFF2-40B4-BE49-F238E27FC236}">
                <a16:creationId xmlns:a16="http://schemas.microsoft.com/office/drawing/2014/main" id="{BEDD6049-20B6-3E44-89A5-FE89C48E688A}"/>
              </a:ext>
            </a:extLst>
          </p:cNvPr>
          <p:cNvSpPr txBox="1"/>
          <p:nvPr/>
        </p:nvSpPr>
        <p:spPr>
          <a:xfrm>
            <a:off x="5159554" y="2352866"/>
            <a:ext cx="3209853" cy="461665"/>
          </a:xfrm>
          <a:prstGeom prst="rect">
            <a:avLst/>
          </a:prstGeom>
          <a:solidFill>
            <a:schemeClr val="bg2">
              <a:lumMod val="90000"/>
            </a:schemeClr>
          </a:solidFill>
          <a:ln w="38100">
            <a:solidFill>
              <a:schemeClr val="accent1"/>
            </a:solidFill>
          </a:ln>
        </p:spPr>
        <p:txBody>
          <a:bodyPr wrap="none" rtlCol="0">
            <a:spAutoFit/>
          </a:bodyPr>
          <a:lstStyle/>
          <a:p>
            <a:r>
              <a:rPr lang="en-US" sz="2400" dirty="0"/>
              <a:t>Sendai: 5 km inundation</a:t>
            </a:r>
          </a:p>
        </p:txBody>
      </p:sp>
      <p:cxnSp>
        <p:nvCxnSpPr>
          <p:cNvPr id="30" name="Straight Arrow Connector 29">
            <a:extLst>
              <a:ext uri="{FF2B5EF4-FFF2-40B4-BE49-F238E27FC236}">
                <a16:creationId xmlns:a16="http://schemas.microsoft.com/office/drawing/2014/main" id="{00B9F548-B30A-1F4E-B44D-F5506B31781D}"/>
              </a:ext>
            </a:extLst>
          </p:cNvPr>
          <p:cNvCxnSpPr>
            <a:cxnSpLocks/>
          </p:cNvCxnSpPr>
          <p:nvPr/>
        </p:nvCxnSpPr>
        <p:spPr>
          <a:xfrm>
            <a:off x="7185167" y="2940492"/>
            <a:ext cx="1147279" cy="222512"/>
          </a:xfrm>
          <a:prstGeom prst="straightConnector1">
            <a:avLst/>
          </a:prstGeom>
          <a:ln w="38100">
            <a:solidFill>
              <a:schemeClr val="accent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1" name="Title 1">
            <a:extLst>
              <a:ext uri="{FF2B5EF4-FFF2-40B4-BE49-F238E27FC236}">
                <a16:creationId xmlns:a16="http://schemas.microsoft.com/office/drawing/2014/main" id="{33F917E5-8FEE-3148-8614-F9CF55C7ECEE}"/>
              </a:ext>
            </a:extLst>
          </p:cNvPr>
          <p:cNvSpPr>
            <a:spLocks noGrp="1"/>
          </p:cNvSpPr>
          <p:nvPr>
            <p:ph type="title"/>
          </p:nvPr>
        </p:nvSpPr>
        <p:spPr>
          <a:xfrm>
            <a:off x="0" y="-4888"/>
            <a:ext cx="12192000" cy="455649"/>
          </a:xfrm>
          <a:solidFill>
            <a:schemeClr val="accent5">
              <a:lumMod val="40000"/>
              <a:lumOff val="60000"/>
            </a:schemeClr>
          </a:solidFill>
        </p:spPr>
        <p:txBody>
          <a:bodyPr>
            <a:noAutofit/>
          </a:bodyPr>
          <a:lstStyle/>
          <a:p>
            <a:r>
              <a:rPr lang="en-US" sz="2800" dirty="0"/>
              <a:t>How does the earthquake affect the tsunami?</a:t>
            </a:r>
          </a:p>
        </p:txBody>
      </p:sp>
      <p:sp>
        <p:nvSpPr>
          <p:cNvPr id="41" name="TextBox 40">
            <a:extLst>
              <a:ext uri="{FF2B5EF4-FFF2-40B4-BE49-F238E27FC236}">
                <a16:creationId xmlns:a16="http://schemas.microsoft.com/office/drawing/2014/main" id="{37B25DE6-E16D-EE48-A2A5-40F1FCF53288}"/>
              </a:ext>
            </a:extLst>
          </p:cNvPr>
          <p:cNvSpPr txBox="1"/>
          <p:nvPr/>
        </p:nvSpPr>
        <p:spPr>
          <a:xfrm>
            <a:off x="412124" y="522237"/>
            <a:ext cx="6400800" cy="1200329"/>
          </a:xfrm>
          <a:prstGeom prst="rect">
            <a:avLst/>
          </a:prstGeom>
          <a:noFill/>
        </p:spPr>
        <p:txBody>
          <a:bodyPr wrap="square" rtlCol="0">
            <a:spAutoFit/>
          </a:bodyPr>
          <a:lstStyle/>
          <a:p>
            <a:pPr algn="ctr"/>
            <a:r>
              <a:rPr lang="en-US" sz="3600" dirty="0"/>
              <a:t>2011 Tohoku tsunami was the result of two locations of slip</a:t>
            </a:r>
          </a:p>
        </p:txBody>
      </p:sp>
    </p:spTree>
    <p:extLst>
      <p:ext uri="{BB962C8B-B14F-4D97-AF65-F5344CB8AC3E}">
        <p14:creationId xmlns:p14="http://schemas.microsoft.com/office/powerpoint/2010/main" val="41659377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5E916E-9AF6-CC47-9BEE-C3637B3D3C65}"/>
              </a:ext>
            </a:extLst>
          </p:cNvPr>
          <p:cNvSpPr>
            <a:spLocks noGrp="1"/>
          </p:cNvSpPr>
          <p:nvPr>
            <p:ph type="title"/>
          </p:nvPr>
        </p:nvSpPr>
        <p:spPr>
          <a:xfrm>
            <a:off x="851079" y="799295"/>
            <a:ext cx="10515600" cy="900672"/>
          </a:xfrm>
        </p:spPr>
        <p:txBody>
          <a:bodyPr/>
          <a:lstStyle/>
          <a:p>
            <a:r>
              <a:rPr lang="en-US" dirty="0"/>
              <a:t>Heterogeneity of the megathrust interface</a:t>
            </a:r>
          </a:p>
        </p:txBody>
      </p:sp>
      <p:sp>
        <p:nvSpPr>
          <p:cNvPr id="3" name="Content Placeholder 2">
            <a:extLst>
              <a:ext uri="{FF2B5EF4-FFF2-40B4-BE49-F238E27FC236}">
                <a16:creationId xmlns:a16="http://schemas.microsoft.com/office/drawing/2014/main" id="{62C2A77A-5221-7E4D-B414-3E16276FDBC7}"/>
              </a:ext>
            </a:extLst>
          </p:cNvPr>
          <p:cNvSpPr>
            <a:spLocks noGrp="1"/>
          </p:cNvSpPr>
          <p:nvPr>
            <p:ph idx="1"/>
          </p:nvPr>
        </p:nvSpPr>
        <p:spPr>
          <a:xfrm>
            <a:off x="244699" y="1825625"/>
            <a:ext cx="5125165" cy="4351338"/>
          </a:xfrm>
        </p:spPr>
        <p:txBody>
          <a:bodyPr/>
          <a:lstStyle/>
          <a:p>
            <a:r>
              <a:rPr lang="en-US" dirty="0"/>
              <a:t>Modeling weaker crust near trench</a:t>
            </a:r>
          </a:p>
          <a:p>
            <a:pPr lvl="1"/>
            <a:r>
              <a:rPr lang="en-US" dirty="0"/>
              <a:t>Change in Young’s Modulus and Poisson’s ratio down-dip</a:t>
            </a:r>
          </a:p>
          <a:p>
            <a:pPr lvl="1"/>
            <a:endParaRPr lang="en-US" dirty="0"/>
          </a:p>
          <a:p>
            <a:pPr lvl="1"/>
            <a:endParaRPr lang="en-US" dirty="0"/>
          </a:p>
          <a:p>
            <a:r>
              <a:rPr lang="en-US" dirty="0"/>
              <a:t>Up to ~20% difference in tsunami wave height</a:t>
            </a:r>
          </a:p>
          <a:p>
            <a:pPr lvl="1"/>
            <a:endParaRPr lang="en-US" dirty="0"/>
          </a:p>
          <a:p>
            <a:pPr lvl="1"/>
            <a:endParaRPr lang="en-US" dirty="0"/>
          </a:p>
        </p:txBody>
      </p:sp>
      <p:pic>
        <p:nvPicPr>
          <p:cNvPr id="7" name="Picture 6">
            <a:extLst>
              <a:ext uri="{FF2B5EF4-FFF2-40B4-BE49-F238E27FC236}">
                <a16:creationId xmlns:a16="http://schemas.microsoft.com/office/drawing/2014/main" id="{95A99B2E-CC55-6849-B59D-AF51204906C2}"/>
              </a:ext>
            </a:extLst>
          </p:cNvPr>
          <p:cNvPicPr>
            <a:picLocks noChangeAspect="1"/>
          </p:cNvPicPr>
          <p:nvPr/>
        </p:nvPicPr>
        <p:blipFill rotWithShape="1">
          <a:blip r:embed="rId3"/>
          <a:srcRect l="10888" t="10559" b="39933"/>
          <a:stretch/>
        </p:blipFill>
        <p:spPr>
          <a:xfrm>
            <a:off x="6890531" y="1728375"/>
            <a:ext cx="4865953" cy="3910283"/>
          </a:xfrm>
          <a:prstGeom prst="rect">
            <a:avLst/>
          </a:prstGeom>
        </p:spPr>
      </p:pic>
      <p:sp>
        <p:nvSpPr>
          <p:cNvPr id="13" name="Rectangle 12">
            <a:extLst>
              <a:ext uri="{FF2B5EF4-FFF2-40B4-BE49-F238E27FC236}">
                <a16:creationId xmlns:a16="http://schemas.microsoft.com/office/drawing/2014/main" id="{B0A70BD0-156A-3147-87BE-1E7E231C4EA2}"/>
              </a:ext>
            </a:extLst>
          </p:cNvPr>
          <p:cNvSpPr/>
          <p:nvPr/>
        </p:nvSpPr>
        <p:spPr>
          <a:xfrm>
            <a:off x="8989180" y="6176963"/>
            <a:ext cx="436234" cy="5329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FB2C94C3-1960-3E4E-B7F2-2F7ED42EF0C1}"/>
              </a:ext>
            </a:extLst>
          </p:cNvPr>
          <p:cNvSpPr txBox="1"/>
          <p:nvPr/>
        </p:nvSpPr>
        <p:spPr>
          <a:xfrm>
            <a:off x="112071" y="6405651"/>
            <a:ext cx="2686826" cy="369332"/>
          </a:xfrm>
          <a:prstGeom prst="rect">
            <a:avLst/>
          </a:prstGeom>
          <a:noFill/>
        </p:spPr>
        <p:txBody>
          <a:bodyPr wrap="none" rtlCol="0">
            <a:spAutoFit/>
          </a:bodyPr>
          <a:lstStyle/>
          <a:p>
            <a:r>
              <a:rPr lang="en-US" dirty="0"/>
              <a:t>Tung and </a:t>
            </a:r>
            <a:r>
              <a:rPr lang="en-US" dirty="0" err="1"/>
              <a:t>Masterlark</a:t>
            </a:r>
            <a:r>
              <a:rPr lang="en-US" dirty="0"/>
              <a:t>, 2018</a:t>
            </a:r>
          </a:p>
        </p:txBody>
      </p:sp>
      <p:sp>
        <p:nvSpPr>
          <p:cNvPr id="19" name="TextBox 18">
            <a:extLst>
              <a:ext uri="{FF2B5EF4-FFF2-40B4-BE49-F238E27FC236}">
                <a16:creationId xmlns:a16="http://schemas.microsoft.com/office/drawing/2014/main" id="{B756EB33-DE60-9240-B49D-B733ACD35EB6}"/>
              </a:ext>
            </a:extLst>
          </p:cNvPr>
          <p:cNvSpPr txBox="1"/>
          <p:nvPr/>
        </p:nvSpPr>
        <p:spPr>
          <a:xfrm>
            <a:off x="6042072" y="4463399"/>
            <a:ext cx="1556242" cy="1200329"/>
          </a:xfrm>
          <a:prstGeom prst="rect">
            <a:avLst/>
          </a:prstGeom>
          <a:solidFill>
            <a:schemeClr val="bg1"/>
          </a:solidFill>
        </p:spPr>
        <p:txBody>
          <a:bodyPr wrap="square" rtlCol="0">
            <a:spAutoFit/>
          </a:bodyPr>
          <a:lstStyle/>
          <a:p>
            <a:pPr algn="ctr"/>
            <a:r>
              <a:rPr lang="en-US" b="1" dirty="0">
                <a:solidFill>
                  <a:srgbClr val="FF0000"/>
                </a:solidFill>
              </a:rPr>
              <a:t>Red = higher tsunami if weaker near trench</a:t>
            </a:r>
          </a:p>
        </p:txBody>
      </p:sp>
      <p:sp>
        <p:nvSpPr>
          <p:cNvPr id="20" name="TextBox 19">
            <a:extLst>
              <a:ext uri="{FF2B5EF4-FFF2-40B4-BE49-F238E27FC236}">
                <a16:creationId xmlns:a16="http://schemas.microsoft.com/office/drawing/2014/main" id="{E3A3662E-C66A-BF4D-8CDD-B301D7551EE9}"/>
              </a:ext>
            </a:extLst>
          </p:cNvPr>
          <p:cNvSpPr txBox="1"/>
          <p:nvPr/>
        </p:nvSpPr>
        <p:spPr>
          <a:xfrm>
            <a:off x="7870099" y="1687935"/>
            <a:ext cx="3886385" cy="369332"/>
          </a:xfrm>
          <a:prstGeom prst="rect">
            <a:avLst/>
          </a:prstGeom>
          <a:solidFill>
            <a:schemeClr val="bg1"/>
          </a:solidFill>
        </p:spPr>
        <p:txBody>
          <a:bodyPr wrap="none" rtlCol="0">
            <a:spAutoFit/>
          </a:bodyPr>
          <a:lstStyle/>
          <a:p>
            <a:r>
              <a:rPr lang="en-US" b="1" dirty="0">
                <a:solidFill>
                  <a:srgbClr val="0039FF"/>
                </a:solidFill>
              </a:rPr>
              <a:t>Blue = smaller tsunami if uniform crust</a:t>
            </a:r>
          </a:p>
        </p:txBody>
      </p:sp>
      <p:pic>
        <p:nvPicPr>
          <p:cNvPr id="21" name="Picture 20">
            <a:extLst>
              <a:ext uri="{FF2B5EF4-FFF2-40B4-BE49-F238E27FC236}">
                <a16:creationId xmlns:a16="http://schemas.microsoft.com/office/drawing/2014/main" id="{F6B68DA4-5405-EC4C-9027-E7B3530C8FB0}"/>
              </a:ext>
            </a:extLst>
          </p:cNvPr>
          <p:cNvPicPr>
            <a:picLocks noChangeAspect="1"/>
          </p:cNvPicPr>
          <p:nvPr/>
        </p:nvPicPr>
        <p:blipFill rotWithShape="1">
          <a:blip r:embed="rId3"/>
          <a:srcRect l="47818" t="2" b="88761"/>
          <a:stretch/>
        </p:blipFill>
        <p:spPr>
          <a:xfrm>
            <a:off x="7828486" y="6013364"/>
            <a:ext cx="2492961" cy="776536"/>
          </a:xfrm>
          <a:prstGeom prst="rect">
            <a:avLst/>
          </a:prstGeom>
        </p:spPr>
      </p:pic>
      <p:sp>
        <p:nvSpPr>
          <p:cNvPr id="22" name="TextBox 21">
            <a:extLst>
              <a:ext uri="{FF2B5EF4-FFF2-40B4-BE49-F238E27FC236}">
                <a16:creationId xmlns:a16="http://schemas.microsoft.com/office/drawing/2014/main" id="{9AD6B9A3-2534-AF45-B5CF-2D991E74072A}"/>
              </a:ext>
            </a:extLst>
          </p:cNvPr>
          <p:cNvSpPr txBox="1"/>
          <p:nvPr/>
        </p:nvSpPr>
        <p:spPr>
          <a:xfrm>
            <a:off x="7600755" y="5736413"/>
            <a:ext cx="3062185" cy="400110"/>
          </a:xfrm>
          <a:prstGeom prst="rect">
            <a:avLst/>
          </a:prstGeom>
          <a:noFill/>
        </p:spPr>
        <p:txBody>
          <a:bodyPr wrap="none" rtlCol="0">
            <a:spAutoFit/>
          </a:bodyPr>
          <a:lstStyle/>
          <a:p>
            <a:r>
              <a:rPr lang="en-US" sz="2000" dirty="0"/>
              <a:t>Difference between models</a:t>
            </a:r>
          </a:p>
        </p:txBody>
      </p:sp>
      <p:sp>
        <p:nvSpPr>
          <p:cNvPr id="23" name="Title 1">
            <a:extLst>
              <a:ext uri="{FF2B5EF4-FFF2-40B4-BE49-F238E27FC236}">
                <a16:creationId xmlns:a16="http://schemas.microsoft.com/office/drawing/2014/main" id="{1C195297-3B50-D145-9C2B-0A11CA3099E4}"/>
              </a:ext>
            </a:extLst>
          </p:cNvPr>
          <p:cNvSpPr txBox="1">
            <a:spLocks/>
          </p:cNvSpPr>
          <p:nvPr/>
        </p:nvSpPr>
        <p:spPr>
          <a:xfrm>
            <a:off x="0" y="-4888"/>
            <a:ext cx="12192000" cy="455649"/>
          </a:xfrm>
          <a:prstGeom prst="rect">
            <a:avLst/>
          </a:prstGeom>
          <a:solidFill>
            <a:schemeClr val="accent5">
              <a:lumMod val="40000"/>
              <a:lumOff val="60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a:t>How does the earthquake affect the tsunami?</a:t>
            </a:r>
            <a:endParaRPr lang="en-US" sz="2800" dirty="0"/>
          </a:p>
        </p:txBody>
      </p:sp>
    </p:spTree>
    <p:extLst>
      <p:ext uri="{BB962C8B-B14F-4D97-AF65-F5344CB8AC3E}">
        <p14:creationId xmlns:p14="http://schemas.microsoft.com/office/powerpoint/2010/main" val="37309169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D62771A4-D401-A649-9CD2-E9776E8C6D42}"/>
              </a:ext>
            </a:extLst>
          </p:cNvPr>
          <p:cNvPicPr>
            <a:picLocks noGrp="1" noChangeAspect="1"/>
          </p:cNvPicPr>
          <p:nvPr>
            <p:ph idx="1"/>
          </p:nvPr>
        </p:nvPicPr>
        <p:blipFill>
          <a:blip r:embed="rId3"/>
          <a:stretch>
            <a:fillRect/>
          </a:stretch>
        </p:blipFill>
        <p:spPr>
          <a:xfrm>
            <a:off x="497696" y="2372496"/>
            <a:ext cx="8650793" cy="4159615"/>
          </a:xfrm>
        </p:spPr>
      </p:pic>
      <p:sp>
        <p:nvSpPr>
          <p:cNvPr id="21" name="TextBox 20">
            <a:extLst>
              <a:ext uri="{FF2B5EF4-FFF2-40B4-BE49-F238E27FC236}">
                <a16:creationId xmlns:a16="http://schemas.microsoft.com/office/drawing/2014/main" id="{4ED0ED56-AF4A-204B-B6B5-7E0903E0F09C}"/>
              </a:ext>
            </a:extLst>
          </p:cNvPr>
          <p:cNvSpPr txBox="1"/>
          <p:nvPr/>
        </p:nvSpPr>
        <p:spPr>
          <a:xfrm>
            <a:off x="10420681" y="6488668"/>
            <a:ext cx="1771319" cy="369332"/>
          </a:xfrm>
          <a:prstGeom prst="rect">
            <a:avLst/>
          </a:prstGeom>
          <a:noFill/>
        </p:spPr>
        <p:txBody>
          <a:bodyPr wrap="none" rtlCol="0">
            <a:spAutoFit/>
          </a:bodyPr>
          <a:lstStyle/>
          <a:p>
            <a:r>
              <a:rPr lang="en-US" dirty="0"/>
              <a:t>Lotto et al., 2018</a:t>
            </a:r>
          </a:p>
        </p:txBody>
      </p:sp>
      <p:sp>
        <p:nvSpPr>
          <p:cNvPr id="5" name="Rectangle 4">
            <a:extLst>
              <a:ext uri="{FF2B5EF4-FFF2-40B4-BE49-F238E27FC236}">
                <a16:creationId xmlns:a16="http://schemas.microsoft.com/office/drawing/2014/main" id="{621B375A-3A14-8E4D-A1D5-2D8FBAAF6258}"/>
              </a:ext>
            </a:extLst>
          </p:cNvPr>
          <p:cNvSpPr/>
          <p:nvPr/>
        </p:nvSpPr>
        <p:spPr>
          <a:xfrm>
            <a:off x="3793220" y="2211858"/>
            <a:ext cx="2940908" cy="3212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B4BC1B67-0E34-0F47-8C05-98F99D7D16BE}"/>
              </a:ext>
            </a:extLst>
          </p:cNvPr>
          <p:cNvSpPr/>
          <p:nvPr/>
        </p:nvSpPr>
        <p:spPr>
          <a:xfrm>
            <a:off x="393864" y="2372496"/>
            <a:ext cx="562282" cy="3886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D0D47FBE-2BAD-E04F-93F5-72D87CCF3A90}"/>
              </a:ext>
            </a:extLst>
          </p:cNvPr>
          <p:cNvSpPr/>
          <p:nvPr/>
        </p:nvSpPr>
        <p:spPr>
          <a:xfrm>
            <a:off x="497696" y="4455082"/>
            <a:ext cx="562282" cy="3886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E01D7FD-BF6A-9945-B892-2940FD7A6D6F}"/>
              </a:ext>
            </a:extLst>
          </p:cNvPr>
          <p:cNvSpPr>
            <a:spLocks noGrp="1"/>
          </p:cNvSpPr>
          <p:nvPr>
            <p:ph type="title"/>
          </p:nvPr>
        </p:nvSpPr>
        <p:spPr>
          <a:xfrm>
            <a:off x="61385" y="548820"/>
            <a:ext cx="8643318" cy="1079646"/>
          </a:xfrm>
        </p:spPr>
        <p:txBody>
          <a:bodyPr>
            <a:normAutofit fontScale="90000"/>
          </a:bodyPr>
          <a:lstStyle/>
          <a:p>
            <a:r>
              <a:rPr lang="en-US" dirty="0"/>
              <a:t>Vertical and horizontal components of seafloor deformation</a:t>
            </a:r>
          </a:p>
        </p:txBody>
      </p:sp>
      <p:sp>
        <p:nvSpPr>
          <p:cNvPr id="12" name="TextBox 11">
            <a:extLst>
              <a:ext uri="{FF2B5EF4-FFF2-40B4-BE49-F238E27FC236}">
                <a16:creationId xmlns:a16="http://schemas.microsoft.com/office/drawing/2014/main" id="{AC1B6CE0-1006-354B-83CB-785AFDCC4C93}"/>
              </a:ext>
            </a:extLst>
          </p:cNvPr>
          <p:cNvSpPr txBox="1"/>
          <p:nvPr/>
        </p:nvSpPr>
        <p:spPr>
          <a:xfrm>
            <a:off x="2013834" y="1549877"/>
            <a:ext cx="5134291" cy="523220"/>
          </a:xfrm>
          <a:prstGeom prst="rect">
            <a:avLst/>
          </a:prstGeom>
          <a:noFill/>
        </p:spPr>
        <p:txBody>
          <a:bodyPr wrap="none" rtlCol="0">
            <a:spAutoFit/>
          </a:bodyPr>
          <a:lstStyle/>
          <a:p>
            <a:r>
              <a:rPr lang="en-US" sz="2800" dirty="0"/>
              <a:t>… and role of seafloor bathymetry</a:t>
            </a:r>
          </a:p>
        </p:txBody>
      </p:sp>
      <p:pic>
        <p:nvPicPr>
          <p:cNvPr id="24" name="Content Placeholder 3">
            <a:extLst>
              <a:ext uri="{FF2B5EF4-FFF2-40B4-BE49-F238E27FC236}">
                <a16:creationId xmlns:a16="http://schemas.microsoft.com/office/drawing/2014/main" id="{0B503E11-08AF-014A-82D1-34AE0A071F04}"/>
              </a:ext>
            </a:extLst>
          </p:cNvPr>
          <p:cNvPicPr>
            <a:picLocks noChangeAspect="1"/>
          </p:cNvPicPr>
          <p:nvPr/>
        </p:nvPicPr>
        <p:blipFill rotWithShape="1">
          <a:blip r:embed="rId3"/>
          <a:srcRect l="65136" t="5679" r="25306" b="74068"/>
          <a:stretch/>
        </p:blipFill>
        <p:spPr>
          <a:xfrm>
            <a:off x="9148489" y="902731"/>
            <a:ext cx="1804814" cy="1838965"/>
          </a:xfrm>
          <a:prstGeom prst="rect">
            <a:avLst/>
          </a:prstGeom>
          <a:ln w="38100">
            <a:solidFill>
              <a:schemeClr val="accent1"/>
            </a:solidFill>
          </a:ln>
        </p:spPr>
      </p:pic>
      <p:pic>
        <p:nvPicPr>
          <p:cNvPr id="25" name="Content Placeholder 3">
            <a:extLst>
              <a:ext uri="{FF2B5EF4-FFF2-40B4-BE49-F238E27FC236}">
                <a16:creationId xmlns:a16="http://schemas.microsoft.com/office/drawing/2014/main" id="{90952E7E-8B57-2C4D-A3D5-F9876925196E}"/>
              </a:ext>
            </a:extLst>
          </p:cNvPr>
          <p:cNvPicPr>
            <a:picLocks noChangeAspect="1"/>
          </p:cNvPicPr>
          <p:nvPr/>
        </p:nvPicPr>
        <p:blipFill rotWithShape="1">
          <a:blip r:embed="rId3"/>
          <a:srcRect l="67072" t="46403" r="26825" b="37782"/>
          <a:stretch/>
        </p:blipFill>
        <p:spPr>
          <a:xfrm>
            <a:off x="9845719" y="4153781"/>
            <a:ext cx="1107584" cy="1379841"/>
          </a:xfrm>
          <a:prstGeom prst="rect">
            <a:avLst/>
          </a:prstGeom>
          <a:ln w="38100">
            <a:solidFill>
              <a:schemeClr val="accent1"/>
            </a:solidFill>
          </a:ln>
        </p:spPr>
      </p:pic>
      <p:sp>
        <p:nvSpPr>
          <p:cNvPr id="26" name="Title 1">
            <a:extLst>
              <a:ext uri="{FF2B5EF4-FFF2-40B4-BE49-F238E27FC236}">
                <a16:creationId xmlns:a16="http://schemas.microsoft.com/office/drawing/2014/main" id="{93694B49-16C5-9B42-B8FA-DF67F4E926AA}"/>
              </a:ext>
            </a:extLst>
          </p:cNvPr>
          <p:cNvSpPr txBox="1">
            <a:spLocks/>
          </p:cNvSpPr>
          <p:nvPr/>
        </p:nvSpPr>
        <p:spPr>
          <a:xfrm>
            <a:off x="0" y="-4888"/>
            <a:ext cx="12192000" cy="455649"/>
          </a:xfrm>
          <a:prstGeom prst="rect">
            <a:avLst/>
          </a:prstGeom>
          <a:solidFill>
            <a:schemeClr val="accent5">
              <a:lumMod val="40000"/>
              <a:lumOff val="60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a:t>How does the earthquake affect the tsunami?</a:t>
            </a:r>
            <a:endParaRPr lang="en-US" sz="2800" dirty="0"/>
          </a:p>
        </p:txBody>
      </p:sp>
      <p:sp>
        <p:nvSpPr>
          <p:cNvPr id="16" name="Rectangle 15">
            <a:extLst>
              <a:ext uri="{FF2B5EF4-FFF2-40B4-BE49-F238E27FC236}">
                <a16:creationId xmlns:a16="http://schemas.microsoft.com/office/drawing/2014/main" id="{89240655-ED9C-B54B-B8E5-44EFC4384B63}"/>
              </a:ext>
            </a:extLst>
          </p:cNvPr>
          <p:cNvSpPr/>
          <p:nvPr/>
        </p:nvSpPr>
        <p:spPr>
          <a:xfrm>
            <a:off x="6187858" y="2533135"/>
            <a:ext cx="676405" cy="89899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6CEB329D-87F4-ED44-BA1A-8544146C8D92}"/>
              </a:ext>
            </a:extLst>
          </p:cNvPr>
          <p:cNvSpPr/>
          <p:nvPr/>
        </p:nvSpPr>
        <p:spPr>
          <a:xfrm>
            <a:off x="6315038" y="4449598"/>
            <a:ext cx="549226" cy="44949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Connector 27">
            <a:extLst>
              <a:ext uri="{FF2B5EF4-FFF2-40B4-BE49-F238E27FC236}">
                <a16:creationId xmlns:a16="http://schemas.microsoft.com/office/drawing/2014/main" id="{021BE8EF-0024-5D44-856F-C3010DE4E33F}"/>
              </a:ext>
            </a:extLst>
          </p:cNvPr>
          <p:cNvCxnSpPr/>
          <p:nvPr/>
        </p:nvCxnSpPr>
        <p:spPr>
          <a:xfrm flipV="1">
            <a:off x="6187858" y="902731"/>
            <a:ext cx="2960631" cy="1630403"/>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11BBDF51-A181-A348-811C-D8EFC2D7FC71}"/>
              </a:ext>
            </a:extLst>
          </p:cNvPr>
          <p:cNvCxnSpPr>
            <a:cxnSpLocks/>
          </p:cNvCxnSpPr>
          <p:nvPr/>
        </p:nvCxnSpPr>
        <p:spPr>
          <a:xfrm flipV="1">
            <a:off x="6864263" y="2771833"/>
            <a:ext cx="4083736" cy="660301"/>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988380C-786A-C746-8105-7A195B06EC47}"/>
              </a:ext>
            </a:extLst>
          </p:cNvPr>
          <p:cNvCxnSpPr>
            <a:cxnSpLocks/>
          </p:cNvCxnSpPr>
          <p:nvPr/>
        </p:nvCxnSpPr>
        <p:spPr>
          <a:xfrm flipV="1">
            <a:off x="6325446" y="4153781"/>
            <a:ext cx="3520273" cy="295818"/>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880E084A-2028-774B-862D-1DC699FC2A64}"/>
              </a:ext>
            </a:extLst>
          </p:cNvPr>
          <p:cNvCxnSpPr>
            <a:cxnSpLocks/>
          </p:cNvCxnSpPr>
          <p:nvPr/>
        </p:nvCxnSpPr>
        <p:spPr>
          <a:xfrm>
            <a:off x="6187858" y="4899097"/>
            <a:ext cx="3637036" cy="634525"/>
          </a:xfrm>
          <a:prstGeom prst="line">
            <a:avLst/>
          </a:prstGeom>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3C1833B7-A078-C24C-A102-7C70936C08B6}"/>
              </a:ext>
            </a:extLst>
          </p:cNvPr>
          <p:cNvSpPr txBox="1"/>
          <p:nvPr/>
        </p:nvSpPr>
        <p:spPr>
          <a:xfrm>
            <a:off x="7682969" y="1705405"/>
            <a:ext cx="1381461" cy="646331"/>
          </a:xfrm>
          <a:prstGeom prst="rect">
            <a:avLst/>
          </a:prstGeom>
          <a:noFill/>
        </p:spPr>
        <p:txBody>
          <a:bodyPr wrap="square" rtlCol="0">
            <a:spAutoFit/>
          </a:bodyPr>
          <a:lstStyle/>
          <a:p>
            <a:pPr algn="ctr"/>
            <a:r>
              <a:rPr lang="en-US" dirty="0"/>
              <a:t>Vertical deformation</a:t>
            </a:r>
          </a:p>
        </p:txBody>
      </p:sp>
      <p:sp>
        <p:nvSpPr>
          <p:cNvPr id="38" name="TextBox 37">
            <a:extLst>
              <a:ext uri="{FF2B5EF4-FFF2-40B4-BE49-F238E27FC236}">
                <a16:creationId xmlns:a16="http://schemas.microsoft.com/office/drawing/2014/main" id="{0969A360-C7C6-944F-AB3E-0D880840FCA5}"/>
              </a:ext>
            </a:extLst>
          </p:cNvPr>
          <p:cNvSpPr txBox="1"/>
          <p:nvPr/>
        </p:nvSpPr>
        <p:spPr>
          <a:xfrm>
            <a:off x="10810539" y="2511632"/>
            <a:ext cx="1381461" cy="646331"/>
          </a:xfrm>
          <a:prstGeom prst="rect">
            <a:avLst/>
          </a:prstGeom>
          <a:noFill/>
        </p:spPr>
        <p:txBody>
          <a:bodyPr wrap="square" rtlCol="0">
            <a:spAutoFit/>
          </a:bodyPr>
          <a:lstStyle/>
          <a:p>
            <a:pPr algn="ctr"/>
            <a:r>
              <a:rPr lang="en-US" dirty="0"/>
              <a:t>Horizontal deformation</a:t>
            </a:r>
          </a:p>
        </p:txBody>
      </p:sp>
      <p:cxnSp>
        <p:nvCxnSpPr>
          <p:cNvPr id="40" name="Straight Arrow Connector 39">
            <a:extLst>
              <a:ext uri="{FF2B5EF4-FFF2-40B4-BE49-F238E27FC236}">
                <a16:creationId xmlns:a16="http://schemas.microsoft.com/office/drawing/2014/main" id="{DC625046-BBDE-834A-8413-5E836A8988D4}"/>
              </a:ext>
            </a:extLst>
          </p:cNvPr>
          <p:cNvCxnSpPr>
            <a:cxnSpLocks/>
          </p:cNvCxnSpPr>
          <p:nvPr/>
        </p:nvCxnSpPr>
        <p:spPr>
          <a:xfrm flipH="1" flipV="1">
            <a:off x="10709754" y="2351736"/>
            <a:ext cx="638902" cy="21507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0F1F3E72-0675-8B46-A1CF-864C7F203A49}"/>
              </a:ext>
            </a:extLst>
          </p:cNvPr>
          <p:cNvCxnSpPr>
            <a:cxnSpLocks/>
          </p:cNvCxnSpPr>
          <p:nvPr/>
        </p:nvCxnSpPr>
        <p:spPr>
          <a:xfrm flipV="1">
            <a:off x="8753136" y="1858027"/>
            <a:ext cx="537083" cy="19215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89472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C0B82-480A-8345-AFD9-E520E9473A50}"/>
              </a:ext>
            </a:extLst>
          </p:cNvPr>
          <p:cNvSpPr>
            <a:spLocks noGrp="1"/>
          </p:cNvSpPr>
          <p:nvPr>
            <p:ph type="title"/>
          </p:nvPr>
        </p:nvSpPr>
        <p:spPr>
          <a:xfrm>
            <a:off x="267453" y="365125"/>
            <a:ext cx="11086347" cy="1325563"/>
          </a:xfrm>
        </p:spPr>
        <p:txBody>
          <a:bodyPr/>
          <a:lstStyle/>
          <a:p>
            <a:r>
              <a:rPr lang="en-US" dirty="0"/>
              <a:t>Velocity and duration of rupture</a:t>
            </a:r>
          </a:p>
        </p:txBody>
      </p:sp>
      <p:sp>
        <p:nvSpPr>
          <p:cNvPr id="6" name="TextBox 5">
            <a:extLst>
              <a:ext uri="{FF2B5EF4-FFF2-40B4-BE49-F238E27FC236}">
                <a16:creationId xmlns:a16="http://schemas.microsoft.com/office/drawing/2014/main" id="{77795CE8-7C2A-454E-A9DD-03CB914C1AAC}"/>
              </a:ext>
            </a:extLst>
          </p:cNvPr>
          <p:cNvSpPr txBox="1"/>
          <p:nvPr/>
        </p:nvSpPr>
        <p:spPr>
          <a:xfrm>
            <a:off x="0" y="6455632"/>
            <a:ext cx="1892698" cy="369332"/>
          </a:xfrm>
          <a:prstGeom prst="rect">
            <a:avLst/>
          </a:prstGeom>
          <a:noFill/>
        </p:spPr>
        <p:txBody>
          <a:bodyPr wrap="none" rtlCol="0">
            <a:spAutoFit/>
          </a:bodyPr>
          <a:lstStyle/>
          <a:p>
            <a:r>
              <a:rPr lang="en-US" dirty="0" err="1"/>
              <a:t>Satake</a:t>
            </a:r>
            <a:r>
              <a:rPr lang="en-US" dirty="0"/>
              <a:t> et al., 2013</a:t>
            </a:r>
          </a:p>
        </p:txBody>
      </p:sp>
      <p:sp>
        <p:nvSpPr>
          <p:cNvPr id="20" name="Title 1">
            <a:extLst>
              <a:ext uri="{FF2B5EF4-FFF2-40B4-BE49-F238E27FC236}">
                <a16:creationId xmlns:a16="http://schemas.microsoft.com/office/drawing/2014/main" id="{405B0026-2274-9B4C-B285-E1A31E82E48B}"/>
              </a:ext>
            </a:extLst>
          </p:cNvPr>
          <p:cNvSpPr txBox="1">
            <a:spLocks/>
          </p:cNvSpPr>
          <p:nvPr/>
        </p:nvSpPr>
        <p:spPr>
          <a:xfrm>
            <a:off x="0" y="-4888"/>
            <a:ext cx="12192000" cy="455649"/>
          </a:xfrm>
          <a:prstGeom prst="rect">
            <a:avLst/>
          </a:prstGeom>
          <a:solidFill>
            <a:schemeClr val="accent5">
              <a:lumMod val="40000"/>
              <a:lumOff val="60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a:t>How does the earthquake affect the tsunami?</a:t>
            </a:r>
            <a:endParaRPr lang="en-US" sz="2800" dirty="0"/>
          </a:p>
        </p:txBody>
      </p:sp>
      <p:grpSp>
        <p:nvGrpSpPr>
          <p:cNvPr id="36" name="Group 35">
            <a:extLst>
              <a:ext uri="{FF2B5EF4-FFF2-40B4-BE49-F238E27FC236}">
                <a16:creationId xmlns:a16="http://schemas.microsoft.com/office/drawing/2014/main" id="{4107AD85-C42A-EB42-80CD-C5B25E5406ED}"/>
              </a:ext>
            </a:extLst>
          </p:cNvPr>
          <p:cNvGrpSpPr/>
          <p:nvPr/>
        </p:nvGrpSpPr>
        <p:grpSpPr>
          <a:xfrm>
            <a:off x="128436" y="1520346"/>
            <a:ext cx="7044398" cy="5304618"/>
            <a:chOff x="1030310" y="1563016"/>
            <a:chExt cx="6454129" cy="4860130"/>
          </a:xfrm>
        </p:grpSpPr>
        <p:grpSp>
          <p:nvGrpSpPr>
            <p:cNvPr id="12" name="Group 11">
              <a:extLst>
                <a:ext uri="{FF2B5EF4-FFF2-40B4-BE49-F238E27FC236}">
                  <a16:creationId xmlns:a16="http://schemas.microsoft.com/office/drawing/2014/main" id="{FB45B89B-2E35-7143-8FDB-62F74FF11DA5}"/>
                </a:ext>
              </a:extLst>
            </p:cNvPr>
            <p:cNvGrpSpPr/>
            <p:nvPr/>
          </p:nvGrpSpPr>
          <p:grpSpPr>
            <a:xfrm>
              <a:off x="1030310" y="1563016"/>
              <a:ext cx="6323525" cy="3672864"/>
              <a:chOff x="1030310" y="1563016"/>
              <a:chExt cx="6323525" cy="3672864"/>
            </a:xfrm>
          </p:grpSpPr>
          <p:pic>
            <p:nvPicPr>
              <p:cNvPr id="5" name="New picture">
                <a:extLst>
                  <a:ext uri="{FF2B5EF4-FFF2-40B4-BE49-F238E27FC236}">
                    <a16:creationId xmlns:a16="http://schemas.microsoft.com/office/drawing/2014/main" id="{3C6A475C-6DCF-7244-BABB-5A05DA809E0D}"/>
                  </a:ext>
                </a:extLst>
              </p:cNvPr>
              <p:cNvPicPr>
                <a:picLocks noChangeAspect="1" noChangeArrowheads="1"/>
              </p:cNvPicPr>
              <p:nvPr>
                <p:custDataLst>
                  <p:tags r:id="rId1"/>
                </p:custDataLst>
              </p:nvPr>
            </p:nvPicPr>
            <p:blipFill rotWithShape="1">
              <a:blip r:embed="rId4">
                <a:extLst>
                  <a:ext uri="{28A0092B-C50C-407E-A947-70E740481C1C}">
                    <a14:useLocalDpi xmlns:a14="http://schemas.microsoft.com/office/drawing/2010/main" val="0"/>
                  </a:ext>
                </a:extLst>
              </a:blip>
              <a:srcRect l="4753" b="16679"/>
              <a:stretch/>
            </p:blipFill>
            <p:spPr bwMode="auto">
              <a:xfrm>
                <a:off x="1030310" y="1563016"/>
                <a:ext cx="6323525" cy="3672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pic>
          <p:sp>
            <p:nvSpPr>
              <p:cNvPr id="10" name="Rectangle 9">
                <a:extLst>
                  <a:ext uri="{FF2B5EF4-FFF2-40B4-BE49-F238E27FC236}">
                    <a16:creationId xmlns:a16="http://schemas.microsoft.com/office/drawing/2014/main" id="{38A3DAD0-B31A-0745-801B-96547F3916B0}"/>
                  </a:ext>
                </a:extLst>
              </p:cNvPr>
              <p:cNvSpPr/>
              <p:nvPr/>
            </p:nvSpPr>
            <p:spPr>
              <a:xfrm>
                <a:off x="2975020" y="1690688"/>
                <a:ext cx="373487" cy="3828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D8EB9BD-4597-0047-B30E-5C6B196C617B}"/>
                  </a:ext>
                </a:extLst>
              </p:cNvPr>
              <p:cNvSpPr/>
              <p:nvPr/>
            </p:nvSpPr>
            <p:spPr>
              <a:xfrm>
                <a:off x="5293217" y="1690688"/>
                <a:ext cx="373487" cy="3828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a:extLst>
                <a:ext uri="{FF2B5EF4-FFF2-40B4-BE49-F238E27FC236}">
                  <a16:creationId xmlns:a16="http://schemas.microsoft.com/office/drawing/2014/main" id="{47EEA600-2A0E-8441-A3DF-183B34F7334C}"/>
                </a:ext>
              </a:extLst>
            </p:cNvPr>
            <p:cNvSpPr txBox="1"/>
            <p:nvPr/>
          </p:nvSpPr>
          <p:spPr>
            <a:xfrm>
              <a:off x="3612001" y="5441738"/>
              <a:ext cx="2054704" cy="923330"/>
            </a:xfrm>
            <a:prstGeom prst="rect">
              <a:avLst/>
            </a:prstGeom>
            <a:noFill/>
          </p:spPr>
          <p:txBody>
            <a:bodyPr wrap="square" rtlCol="0">
              <a:spAutoFit/>
            </a:bodyPr>
            <a:lstStyle/>
            <a:p>
              <a:pPr algn="ctr"/>
              <a:r>
                <a:rPr lang="en-US" dirty="0"/>
                <a:t>Model includes rupture occurred </a:t>
              </a:r>
              <a:r>
                <a:rPr lang="en-US" b="1" dirty="0"/>
                <a:t>over time</a:t>
              </a:r>
            </a:p>
          </p:txBody>
        </p:sp>
        <p:sp>
          <p:nvSpPr>
            <p:cNvPr id="14" name="TextBox 13">
              <a:extLst>
                <a:ext uri="{FF2B5EF4-FFF2-40B4-BE49-F238E27FC236}">
                  <a16:creationId xmlns:a16="http://schemas.microsoft.com/office/drawing/2014/main" id="{3EA961F0-C1F2-5540-8D2C-0845163D498C}"/>
                </a:ext>
              </a:extLst>
            </p:cNvPr>
            <p:cNvSpPr txBox="1"/>
            <p:nvPr/>
          </p:nvSpPr>
          <p:spPr>
            <a:xfrm>
              <a:off x="5685968" y="5499816"/>
              <a:ext cx="1798471" cy="923330"/>
            </a:xfrm>
            <a:prstGeom prst="rect">
              <a:avLst/>
            </a:prstGeom>
            <a:noFill/>
          </p:spPr>
          <p:txBody>
            <a:bodyPr wrap="square" rtlCol="0">
              <a:spAutoFit/>
            </a:bodyPr>
            <a:lstStyle/>
            <a:p>
              <a:pPr algn="ctr"/>
              <a:r>
                <a:rPr lang="en-US" dirty="0"/>
                <a:t>Model assumes rupture occurred </a:t>
              </a:r>
              <a:r>
                <a:rPr lang="en-US" b="1" dirty="0"/>
                <a:t>at once</a:t>
              </a:r>
            </a:p>
          </p:txBody>
        </p:sp>
        <p:cxnSp>
          <p:nvCxnSpPr>
            <p:cNvPr id="16" name="Straight Arrow Connector 15">
              <a:extLst>
                <a:ext uri="{FF2B5EF4-FFF2-40B4-BE49-F238E27FC236}">
                  <a16:creationId xmlns:a16="http://schemas.microsoft.com/office/drawing/2014/main" id="{C8D06C4C-B330-2540-AB50-39E0EFF21565}"/>
                </a:ext>
              </a:extLst>
            </p:cNvPr>
            <p:cNvCxnSpPr>
              <a:cxnSpLocks/>
            </p:cNvCxnSpPr>
            <p:nvPr/>
          </p:nvCxnSpPr>
          <p:spPr>
            <a:xfrm flipH="1" flipV="1">
              <a:off x="3856783" y="4398440"/>
              <a:ext cx="464696" cy="104329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A4AC17AC-A922-8140-A8B1-B676729E4A77}"/>
                </a:ext>
              </a:extLst>
            </p:cNvPr>
            <p:cNvCxnSpPr>
              <a:cxnSpLocks/>
              <a:stCxn id="14" idx="0"/>
            </p:cNvCxnSpPr>
            <p:nvPr/>
          </p:nvCxnSpPr>
          <p:spPr>
            <a:xfrm flipH="1" flipV="1">
              <a:off x="6280966" y="4295600"/>
              <a:ext cx="304238" cy="120421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E8E3F071-2F6C-F548-AC77-522EE6388071}"/>
                </a:ext>
              </a:extLst>
            </p:cNvPr>
            <p:cNvSpPr txBox="1"/>
            <p:nvPr/>
          </p:nvSpPr>
          <p:spPr>
            <a:xfrm>
              <a:off x="1169327" y="5438846"/>
              <a:ext cx="2194896" cy="369332"/>
            </a:xfrm>
            <a:prstGeom prst="rect">
              <a:avLst/>
            </a:prstGeom>
            <a:noFill/>
          </p:spPr>
          <p:txBody>
            <a:bodyPr wrap="none" rtlCol="0">
              <a:spAutoFit/>
            </a:bodyPr>
            <a:lstStyle/>
            <a:p>
              <a:r>
                <a:rPr lang="en-US" dirty="0"/>
                <a:t>Observations (circles)</a:t>
              </a:r>
            </a:p>
          </p:txBody>
        </p:sp>
        <p:cxnSp>
          <p:nvCxnSpPr>
            <p:cNvPr id="23" name="Straight Arrow Connector 22">
              <a:extLst>
                <a:ext uri="{FF2B5EF4-FFF2-40B4-BE49-F238E27FC236}">
                  <a16:creationId xmlns:a16="http://schemas.microsoft.com/office/drawing/2014/main" id="{3D65A2A6-86FE-9D48-8E59-698EB834A470}"/>
                </a:ext>
              </a:extLst>
            </p:cNvPr>
            <p:cNvCxnSpPr>
              <a:cxnSpLocks/>
            </p:cNvCxnSpPr>
            <p:nvPr/>
          </p:nvCxnSpPr>
          <p:spPr>
            <a:xfrm flipV="1">
              <a:off x="2975020" y="4897708"/>
              <a:ext cx="571350" cy="59634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pic>
        <p:nvPicPr>
          <p:cNvPr id="38" name="Picture 37">
            <a:extLst>
              <a:ext uri="{FF2B5EF4-FFF2-40B4-BE49-F238E27FC236}">
                <a16:creationId xmlns:a16="http://schemas.microsoft.com/office/drawing/2014/main" id="{98FABF6D-DF68-2C4F-B369-FAB027936CF2}"/>
              </a:ext>
            </a:extLst>
          </p:cNvPr>
          <p:cNvPicPr>
            <a:picLocks noChangeAspect="1"/>
          </p:cNvPicPr>
          <p:nvPr/>
        </p:nvPicPr>
        <p:blipFill rotWithShape="1">
          <a:blip r:embed="rId5"/>
          <a:srcRect l="48221"/>
          <a:stretch/>
        </p:blipFill>
        <p:spPr>
          <a:xfrm>
            <a:off x="7895152" y="1099349"/>
            <a:ext cx="2357195" cy="5753763"/>
          </a:xfrm>
          <a:prstGeom prst="rect">
            <a:avLst/>
          </a:prstGeom>
        </p:spPr>
      </p:pic>
      <p:pic>
        <p:nvPicPr>
          <p:cNvPr id="40" name="Picture 39">
            <a:extLst>
              <a:ext uri="{FF2B5EF4-FFF2-40B4-BE49-F238E27FC236}">
                <a16:creationId xmlns:a16="http://schemas.microsoft.com/office/drawing/2014/main" id="{8EC93E5E-CFF2-9547-A3C1-95EB5F4A5DEC}"/>
              </a:ext>
            </a:extLst>
          </p:cNvPr>
          <p:cNvPicPr>
            <a:picLocks noChangeAspect="1"/>
          </p:cNvPicPr>
          <p:nvPr/>
        </p:nvPicPr>
        <p:blipFill>
          <a:blip r:embed="rId6"/>
          <a:stretch>
            <a:fillRect/>
          </a:stretch>
        </p:blipFill>
        <p:spPr>
          <a:xfrm>
            <a:off x="10601099" y="1099349"/>
            <a:ext cx="1596266" cy="5788400"/>
          </a:xfrm>
          <a:prstGeom prst="rect">
            <a:avLst/>
          </a:prstGeom>
        </p:spPr>
      </p:pic>
      <p:sp>
        <p:nvSpPr>
          <p:cNvPr id="41" name="TextBox 40">
            <a:extLst>
              <a:ext uri="{FF2B5EF4-FFF2-40B4-BE49-F238E27FC236}">
                <a16:creationId xmlns:a16="http://schemas.microsoft.com/office/drawing/2014/main" id="{D56D231D-295C-5843-A426-62C10D11BC29}"/>
              </a:ext>
            </a:extLst>
          </p:cNvPr>
          <p:cNvSpPr txBox="1"/>
          <p:nvPr/>
        </p:nvSpPr>
        <p:spPr>
          <a:xfrm>
            <a:off x="9865337" y="730017"/>
            <a:ext cx="2326663" cy="369332"/>
          </a:xfrm>
          <a:prstGeom prst="rect">
            <a:avLst/>
          </a:prstGeom>
          <a:noFill/>
        </p:spPr>
        <p:txBody>
          <a:bodyPr wrap="none" rtlCol="0">
            <a:spAutoFit/>
          </a:bodyPr>
          <a:lstStyle/>
          <a:p>
            <a:r>
              <a:rPr lang="en-US" dirty="0"/>
              <a:t>Williamson et al., 2019</a:t>
            </a:r>
          </a:p>
        </p:txBody>
      </p:sp>
    </p:spTree>
    <p:extLst>
      <p:ext uri="{BB962C8B-B14F-4D97-AF65-F5344CB8AC3E}">
        <p14:creationId xmlns:p14="http://schemas.microsoft.com/office/powerpoint/2010/main" val="5192659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DFD7D-B734-CA4D-ADC3-0B1105BD0B3A}"/>
              </a:ext>
            </a:extLst>
          </p:cNvPr>
          <p:cNvSpPr>
            <a:spLocks noGrp="1"/>
          </p:cNvSpPr>
          <p:nvPr>
            <p:ph type="title"/>
          </p:nvPr>
        </p:nvSpPr>
        <p:spPr>
          <a:xfrm>
            <a:off x="800621" y="365125"/>
            <a:ext cx="10748375" cy="1325563"/>
          </a:xfrm>
          <a:solidFill>
            <a:schemeClr val="bg1"/>
          </a:solidFill>
        </p:spPr>
        <p:txBody>
          <a:bodyPr/>
          <a:lstStyle/>
          <a:p>
            <a:r>
              <a:rPr lang="en-US" dirty="0"/>
              <a:t>How are earthquake models of Cascadia being used today?</a:t>
            </a:r>
          </a:p>
        </p:txBody>
      </p:sp>
    </p:spTree>
    <p:extLst>
      <p:ext uri="{BB962C8B-B14F-4D97-AF65-F5344CB8AC3E}">
        <p14:creationId xmlns:p14="http://schemas.microsoft.com/office/powerpoint/2010/main" val="42680083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BCBAE-06FD-9C4F-A876-3DA13AA11BCD}"/>
              </a:ext>
            </a:extLst>
          </p:cNvPr>
          <p:cNvSpPr>
            <a:spLocks noGrp="1"/>
          </p:cNvSpPr>
          <p:nvPr>
            <p:ph type="title"/>
          </p:nvPr>
        </p:nvSpPr>
        <p:spPr>
          <a:xfrm>
            <a:off x="309446" y="569424"/>
            <a:ext cx="7456867" cy="2004588"/>
          </a:xfrm>
        </p:spPr>
        <p:txBody>
          <a:bodyPr>
            <a:normAutofit/>
          </a:bodyPr>
          <a:lstStyle/>
          <a:p>
            <a:r>
              <a:rPr lang="en-US" dirty="0"/>
              <a:t>Earthquake used by WA Geological Survey for inundation mapping</a:t>
            </a:r>
          </a:p>
        </p:txBody>
      </p:sp>
      <p:sp>
        <p:nvSpPr>
          <p:cNvPr id="3" name="Content Placeholder 2">
            <a:extLst>
              <a:ext uri="{FF2B5EF4-FFF2-40B4-BE49-F238E27FC236}">
                <a16:creationId xmlns:a16="http://schemas.microsoft.com/office/drawing/2014/main" id="{E1D2103B-BB3C-0341-A4EA-ADE78DED260C}"/>
              </a:ext>
            </a:extLst>
          </p:cNvPr>
          <p:cNvSpPr>
            <a:spLocks noGrp="1"/>
          </p:cNvSpPr>
          <p:nvPr>
            <p:ph idx="1"/>
          </p:nvPr>
        </p:nvSpPr>
        <p:spPr>
          <a:xfrm>
            <a:off x="825674" y="2831588"/>
            <a:ext cx="6541394" cy="3549673"/>
          </a:xfrm>
        </p:spPr>
        <p:txBody>
          <a:bodyPr>
            <a:normAutofit lnSpcReduction="10000"/>
          </a:bodyPr>
          <a:lstStyle/>
          <a:p>
            <a:r>
              <a:rPr lang="en-US" dirty="0"/>
              <a:t>L1 source (Witter et al., 2011)</a:t>
            </a:r>
          </a:p>
          <a:p>
            <a:pPr lvl="1"/>
            <a:r>
              <a:rPr lang="en-US" dirty="0"/>
              <a:t>With northern extension</a:t>
            </a:r>
          </a:p>
          <a:p>
            <a:pPr lvl="1"/>
            <a:endParaRPr lang="en-US" dirty="0"/>
          </a:p>
          <a:p>
            <a:r>
              <a:rPr lang="en-US" dirty="0"/>
              <a:t>Based on the geological record (on land and offshore)</a:t>
            </a:r>
          </a:p>
          <a:p>
            <a:endParaRPr lang="en-US" dirty="0"/>
          </a:p>
          <a:p>
            <a:r>
              <a:rPr lang="en-US" dirty="0"/>
              <a:t>Represents a tsunami with an inter-event time of 680-800 years.</a:t>
            </a:r>
          </a:p>
        </p:txBody>
      </p:sp>
      <p:pic>
        <p:nvPicPr>
          <p:cNvPr id="5" name="Picture 4">
            <a:extLst>
              <a:ext uri="{FF2B5EF4-FFF2-40B4-BE49-F238E27FC236}">
                <a16:creationId xmlns:a16="http://schemas.microsoft.com/office/drawing/2014/main" id="{6012B0FD-CFD4-A146-937F-F1EBF7E16AA2}"/>
              </a:ext>
            </a:extLst>
          </p:cNvPr>
          <p:cNvPicPr>
            <a:picLocks noChangeAspect="1"/>
          </p:cNvPicPr>
          <p:nvPr/>
        </p:nvPicPr>
        <p:blipFill>
          <a:blip r:embed="rId3"/>
          <a:stretch>
            <a:fillRect/>
          </a:stretch>
        </p:blipFill>
        <p:spPr>
          <a:xfrm>
            <a:off x="7943313" y="497946"/>
            <a:ext cx="3465732" cy="6360053"/>
          </a:xfrm>
          <a:prstGeom prst="rect">
            <a:avLst/>
          </a:prstGeom>
        </p:spPr>
      </p:pic>
      <p:sp>
        <p:nvSpPr>
          <p:cNvPr id="6" name="TextBox 5">
            <a:extLst>
              <a:ext uri="{FF2B5EF4-FFF2-40B4-BE49-F238E27FC236}">
                <a16:creationId xmlns:a16="http://schemas.microsoft.com/office/drawing/2014/main" id="{9D17B820-56DC-BA4F-B046-385FE69D1EDA}"/>
              </a:ext>
            </a:extLst>
          </p:cNvPr>
          <p:cNvSpPr txBox="1"/>
          <p:nvPr/>
        </p:nvSpPr>
        <p:spPr>
          <a:xfrm>
            <a:off x="0" y="-25273"/>
            <a:ext cx="12192000" cy="523220"/>
          </a:xfrm>
          <a:prstGeom prst="rect">
            <a:avLst/>
          </a:prstGeom>
          <a:solidFill>
            <a:schemeClr val="bg1"/>
          </a:solidFill>
        </p:spPr>
        <p:txBody>
          <a:bodyPr wrap="square" rtlCol="0">
            <a:spAutoFit/>
          </a:bodyPr>
          <a:lstStyle/>
          <a:p>
            <a:r>
              <a:rPr lang="en-US" sz="2800" dirty="0"/>
              <a:t>How are earthquake models of Cascadia being used today?</a:t>
            </a:r>
          </a:p>
        </p:txBody>
      </p:sp>
    </p:spTree>
    <p:extLst>
      <p:ext uri="{BB962C8B-B14F-4D97-AF65-F5344CB8AC3E}">
        <p14:creationId xmlns:p14="http://schemas.microsoft.com/office/powerpoint/2010/main" val="31381170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5FBA0E7-CAA1-9244-A988-C774E81DAD18}"/>
              </a:ext>
            </a:extLst>
          </p:cNvPr>
          <p:cNvPicPr>
            <a:picLocks noChangeAspect="1"/>
          </p:cNvPicPr>
          <p:nvPr/>
        </p:nvPicPr>
        <p:blipFill>
          <a:blip r:embed="rId2"/>
          <a:stretch>
            <a:fillRect/>
          </a:stretch>
        </p:blipFill>
        <p:spPr>
          <a:xfrm>
            <a:off x="949411" y="421940"/>
            <a:ext cx="4949113" cy="6404734"/>
          </a:xfrm>
          <a:prstGeom prst="rect">
            <a:avLst/>
          </a:prstGeom>
        </p:spPr>
      </p:pic>
      <p:pic>
        <p:nvPicPr>
          <p:cNvPr id="5" name="Content Placeholder 4">
            <a:extLst>
              <a:ext uri="{FF2B5EF4-FFF2-40B4-BE49-F238E27FC236}">
                <a16:creationId xmlns:a16="http://schemas.microsoft.com/office/drawing/2014/main" id="{2E99B43F-FCF7-324B-862B-B7B22B2CC21F}"/>
              </a:ext>
            </a:extLst>
          </p:cNvPr>
          <p:cNvPicPr>
            <a:picLocks noGrp="1" noChangeAspect="1"/>
          </p:cNvPicPr>
          <p:nvPr>
            <p:ph idx="1"/>
          </p:nvPr>
        </p:nvPicPr>
        <p:blipFill>
          <a:blip r:embed="rId3"/>
          <a:stretch>
            <a:fillRect/>
          </a:stretch>
        </p:blipFill>
        <p:spPr>
          <a:xfrm>
            <a:off x="6722076" y="523528"/>
            <a:ext cx="4870610" cy="6303145"/>
          </a:xfrm>
        </p:spPr>
      </p:pic>
      <p:sp>
        <p:nvSpPr>
          <p:cNvPr id="2" name="Title 1">
            <a:extLst>
              <a:ext uri="{FF2B5EF4-FFF2-40B4-BE49-F238E27FC236}">
                <a16:creationId xmlns:a16="http://schemas.microsoft.com/office/drawing/2014/main" id="{0D226A60-584F-B640-9444-4BAD1DBD5C56}"/>
              </a:ext>
            </a:extLst>
          </p:cNvPr>
          <p:cNvSpPr>
            <a:spLocks noGrp="1"/>
          </p:cNvSpPr>
          <p:nvPr>
            <p:ph type="title"/>
          </p:nvPr>
        </p:nvSpPr>
        <p:spPr>
          <a:xfrm>
            <a:off x="3191740" y="5979973"/>
            <a:ext cx="5437721" cy="846700"/>
          </a:xfrm>
          <a:solidFill>
            <a:schemeClr val="bg1"/>
          </a:solidFill>
        </p:spPr>
        <p:txBody>
          <a:bodyPr/>
          <a:lstStyle/>
          <a:p>
            <a:r>
              <a:rPr lang="en-US" dirty="0"/>
              <a:t>WA Geological Survey</a:t>
            </a:r>
          </a:p>
        </p:txBody>
      </p:sp>
      <p:sp>
        <p:nvSpPr>
          <p:cNvPr id="3" name="TextBox 2">
            <a:extLst>
              <a:ext uri="{FF2B5EF4-FFF2-40B4-BE49-F238E27FC236}">
                <a16:creationId xmlns:a16="http://schemas.microsoft.com/office/drawing/2014/main" id="{AF5B26D3-8690-C146-A8FA-76F798700481}"/>
              </a:ext>
            </a:extLst>
          </p:cNvPr>
          <p:cNvSpPr txBox="1"/>
          <p:nvPr/>
        </p:nvSpPr>
        <p:spPr>
          <a:xfrm>
            <a:off x="125859" y="1339402"/>
            <a:ext cx="1751527" cy="2062103"/>
          </a:xfrm>
          <a:prstGeom prst="rect">
            <a:avLst/>
          </a:prstGeom>
          <a:solidFill>
            <a:schemeClr val="bg1"/>
          </a:solidFill>
        </p:spPr>
        <p:txBody>
          <a:bodyPr wrap="square" rtlCol="0">
            <a:spAutoFit/>
          </a:bodyPr>
          <a:lstStyle/>
          <a:p>
            <a:pPr algn="ctr"/>
            <a:r>
              <a:rPr lang="en-US" sz="3200" dirty="0"/>
              <a:t>Publicly available tsunami forecasts</a:t>
            </a:r>
          </a:p>
        </p:txBody>
      </p:sp>
      <p:sp>
        <p:nvSpPr>
          <p:cNvPr id="6" name="TextBox 5">
            <a:extLst>
              <a:ext uri="{FF2B5EF4-FFF2-40B4-BE49-F238E27FC236}">
                <a16:creationId xmlns:a16="http://schemas.microsoft.com/office/drawing/2014/main" id="{BA1E7102-7264-5647-95A9-375AF0ED0E9F}"/>
              </a:ext>
            </a:extLst>
          </p:cNvPr>
          <p:cNvSpPr txBox="1"/>
          <p:nvPr/>
        </p:nvSpPr>
        <p:spPr>
          <a:xfrm>
            <a:off x="0" y="309"/>
            <a:ext cx="12192000" cy="523220"/>
          </a:xfrm>
          <a:prstGeom prst="rect">
            <a:avLst/>
          </a:prstGeom>
          <a:solidFill>
            <a:schemeClr val="bg1"/>
          </a:solidFill>
        </p:spPr>
        <p:txBody>
          <a:bodyPr wrap="square" rtlCol="0">
            <a:spAutoFit/>
          </a:bodyPr>
          <a:lstStyle/>
          <a:p>
            <a:r>
              <a:rPr lang="en-US" sz="2800" dirty="0"/>
              <a:t>How are earthquake models of Cascadia being used today?</a:t>
            </a:r>
          </a:p>
        </p:txBody>
      </p:sp>
      <p:sp>
        <p:nvSpPr>
          <p:cNvPr id="4" name="TextBox 3">
            <a:extLst>
              <a:ext uri="{FF2B5EF4-FFF2-40B4-BE49-F238E27FC236}">
                <a16:creationId xmlns:a16="http://schemas.microsoft.com/office/drawing/2014/main" id="{3BA385C5-1B7A-454D-A2CA-E5852EB460E9}"/>
              </a:ext>
            </a:extLst>
          </p:cNvPr>
          <p:cNvSpPr txBox="1"/>
          <p:nvPr/>
        </p:nvSpPr>
        <p:spPr>
          <a:xfrm>
            <a:off x="1102291" y="523528"/>
            <a:ext cx="1439818" cy="523220"/>
          </a:xfrm>
          <a:prstGeom prst="rect">
            <a:avLst/>
          </a:prstGeom>
          <a:solidFill>
            <a:schemeClr val="bg1"/>
          </a:solidFill>
        </p:spPr>
        <p:txBody>
          <a:bodyPr wrap="none" rtlCol="0">
            <a:spAutoFit/>
          </a:bodyPr>
          <a:lstStyle/>
          <a:p>
            <a:r>
              <a:rPr lang="en-US" sz="2800" b="1" dirty="0"/>
              <a:t>F.Y. 2019</a:t>
            </a:r>
          </a:p>
        </p:txBody>
      </p:sp>
      <p:sp>
        <p:nvSpPr>
          <p:cNvPr id="8" name="TextBox 7">
            <a:extLst>
              <a:ext uri="{FF2B5EF4-FFF2-40B4-BE49-F238E27FC236}">
                <a16:creationId xmlns:a16="http://schemas.microsoft.com/office/drawing/2014/main" id="{A2E345CE-84C2-7549-AA41-774E2A817152}"/>
              </a:ext>
            </a:extLst>
          </p:cNvPr>
          <p:cNvSpPr txBox="1"/>
          <p:nvPr/>
        </p:nvSpPr>
        <p:spPr>
          <a:xfrm>
            <a:off x="6856822" y="669855"/>
            <a:ext cx="1439818" cy="523220"/>
          </a:xfrm>
          <a:prstGeom prst="rect">
            <a:avLst/>
          </a:prstGeom>
          <a:solidFill>
            <a:schemeClr val="bg1"/>
          </a:solidFill>
        </p:spPr>
        <p:txBody>
          <a:bodyPr wrap="none" rtlCol="0">
            <a:spAutoFit/>
          </a:bodyPr>
          <a:lstStyle/>
          <a:p>
            <a:r>
              <a:rPr lang="en-US" sz="2800" b="1" dirty="0"/>
              <a:t>F.Y. 2020</a:t>
            </a:r>
          </a:p>
        </p:txBody>
      </p:sp>
    </p:spTree>
    <p:extLst>
      <p:ext uri="{BB962C8B-B14F-4D97-AF65-F5344CB8AC3E}">
        <p14:creationId xmlns:p14="http://schemas.microsoft.com/office/powerpoint/2010/main" val="20026873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0C888-4F4E-BE4D-AFE0-4A90454D074D}"/>
              </a:ext>
            </a:extLst>
          </p:cNvPr>
          <p:cNvSpPr>
            <a:spLocks noGrp="1"/>
          </p:cNvSpPr>
          <p:nvPr>
            <p:ph type="title"/>
          </p:nvPr>
        </p:nvSpPr>
        <p:spPr>
          <a:xfrm>
            <a:off x="154321" y="529729"/>
            <a:ext cx="10515600" cy="1325563"/>
          </a:xfrm>
        </p:spPr>
        <p:txBody>
          <a:bodyPr>
            <a:normAutofit/>
          </a:bodyPr>
          <a:lstStyle/>
          <a:p>
            <a:r>
              <a:rPr lang="en-US" sz="4000" dirty="0"/>
              <a:t>Synthetic earthquakes</a:t>
            </a:r>
          </a:p>
        </p:txBody>
      </p:sp>
      <p:sp>
        <p:nvSpPr>
          <p:cNvPr id="3" name="Content Placeholder 2">
            <a:extLst>
              <a:ext uri="{FF2B5EF4-FFF2-40B4-BE49-F238E27FC236}">
                <a16:creationId xmlns:a16="http://schemas.microsoft.com/office/drawing/2014/main" id="{BA62B22F-7D85-7B40-B1B9-A773B92F7B2D}"/>
              </a:ext>
            </a:extLst>
          </p:cNvPr>
          <p:cNvSpPr>
            <a:spLocks noGrp="1"/>
          </p:cNvSpPr>
          <p:nvPr>
            <p:ph idx="1"/>
          </p:nvPr>
        </p:nvSpPr>
        <p:spPr>
          <a:xfrm>
            <a:off x="361682" y="2005931"/>
            <a:ext cx="4682096" cy="4351338"/>
          </a:xfrm>
        </p:spPr>
        <p:txBody>
          <a:bodyPr>
            <a:normAutofit/>
          </a:bodyPr>
          <a:lstStyle/>
          <a:p>
            <a:r>
              <a:rPr lang="en-US" sz="3200" dirty="0"/>
              <a:t>1300 complex earthquakes Mw 8.7-9.2 </a:t>
            </a:r>
            <a:r>
              <a:rPr lang="en-US" sz="2400" dirty="0"/>
              <a:t>(</a:t>
            </a:r>
            <a:r>
              <a:rPr lang="en-US" sz="2400" dirty="0" err="1"/>
              <a:t>Melgar</a:t>
            </a:r>
            <a:r>
              <a:rPr lang="en-US" sz="2400" dirty="0"/>
              <a:t> et al. 2016; Ruhl et al., 2017; Williamson et al., 2018 )</a:t>
            </a:r>
            <a:endParaRPr lang="en-US" dirty="0"/>
          </a:p>
        </p:txBody>
      </p:sp>
      <p:pic>
        <p:nvPicPr>
          <p:cNvPr id="5" name="Picture 4">
            <a:extLst>
              <a:ext uri="{FF2B5EF4-FFF2-40B4-BE49-F238E27FC236}">
                <a16:creationId xmlns:a16="http://schemas.microsoft.com/office/drawing/2014/main" id="{E496713B-547C-7545-AEA1-862DAA3F59FE}"/>
              </a:ext>
            </a:extLst>
          </p:cNvPr>
          <p:cNvPicPr>
            <a:picLocks noChangeAspect="1"/>
          </p:cNvPicPr>
          <p:nvPr/>
        </p:nvPicPr>
        <p:blipFill>
          <a:blip r:embed="rId3"/>
          <a:stretch>
            <a:fillRect/>
          </a:stretch>
        </p:blipFill>
        <p:spPr>
          <a:xfrm>
            <a:off x="5043778" y="594642"/>
            <a:ext cx="6508571" cy="5877942"/>
          </a:xfrm>
          <a:prstGeom prst="rect">
            <a:avLst/>
          </a:prstGeom>
        </p:spPr>
      </p:pic>
      <p:sp>
        <p:nvSpPr>
          <p:cNvPr id="4" name="TextBox 3">
            <a:extLst>
              <a:ext uri="{FF2B5EF4-FFF2-40B4-BE49-F238E27FC236}">
                <a16:creationId xmlns:a16="http://schemas.microsoft.com/office/drawing/2014/main" id="{8BC644A0-BFA2-2748-8736-979E3BDF0A6E}"/>
              </a:ext>
            </a:extLst>
          </p:cNvPr>
          <p:cNvSpPr txBox="1"/>
          <p:nvPr/>
        </p:nvSpPr>
        <p:spPr>
          <a:xfrm>
            <a:off x="9153192" y="6488668"/>
            <a:ext cx="2630528" cy="369332"/>
          </a:xfrm>
          <a:prstGeom prst="rect">
            <a:avLst/>
          </a:prstGeom>
          <a:noFill/>
        </p:spPr>
        <p:txBody>
          <a:bodyPr wrap="none" rtlCol="0">
            <a:spAutoFit/>
          </a:bodyPr>
          <a:lstStyle/>
          <a:p>
            <a:pPr algn="r"/>
            <a:r>
              <a:rPr lang="en-US" dirty="0"/>
              <a:t>Image from Diego </a:t>
            </a:r>
            <a:r>
              <a:rPr lang="en-US" dirty="0" err="1"/>
              <a:t>Melgar</a:t>
            </a:r>
            <a:endParaRPr lang="en-US" dirty="0"/>
          </a:p>
        </p:txBody>
      </p:sp>
      <p:sp>
        <p:nvSpPr>
          <p:cNvPr id="6" name="TextBox 5">
            <a:extLst>
              <a:ext uri="{FF2B5EF4-FFF2-40B4-BE49-F238E27FC236}">
                <a16:creationId xmlns:a16="http://schemas.microsoft.com/office/drawing/2014/main" id="{5A2A650B-1B18-D146-96D0-7E3080C89FC8}"/>
              </a:ext>
            </a:extLst>
          </p:cNvPr>
          <p:cNvSpPr txBox="1"/>
          <p:nvPr/>
        </p:nvSpPr>
        <p:spPr>
          <a:xfrm>
            <a:off x="0" y="309"/>
            <a:ext cx="12192000" cy="523220"/>
          </a:xfrm>
          <a:prstGeom prst="rect">
            <a:avLst/>
          </a:prstGeom>
          <a:solidFill>
            <a:schemeClr val="bg1"/>
          </a:solidFill>
        </p:spPr>
        <p:txBody>
          <a:bodyPr wrap="square" rtlCol="0">
            <a:spAutoFit/>
          </a:bodyPr>
          <a:lstStyle/>
          <a:p>
            <a:r>
              <a:rPr lang="en-US" sz="2800" dirty="0"/>
              <a:t>How are earthquake models of Cascadia being used today?</a:t>
            </a:r>
          </a:p>
        </p:txBody>
      </p:sp>
    </p:spTree>
    <p:extLst>
      <p:ext uri="{BB962C8B-B14F-4D97-AF65-F5344CB8AC3E}">
        <p14:creationId xmlns:p14="http://schemas.microsoft.com/office/powerpoint/2010/main" val="7987055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0EE99F3-F94D-B346-A5EF-B0693680BA35}"/>
              </a:ext>
            </a:extLst>
          </p:cNvPr>
          <p:cNvPicPr>
            <a:picLocks noChangeAspect="1"/>
          </p:cNvPicPr>
          <p:nvPr/>
        </p:nvPicPr>
        <p:blipFill>
          <a:blip r:embed="rId2"/>
          <a:stretch>
            <a:fillRect/>
          </a:stretch>
        </p:blipFill>
        <p:spPr>
          <a:xfrm>
            <a:off x="4427113" y="657475"/>
            <a:ext cx="3361536" cy="6026659"/>
          </a:xfrm>
          <a:prstGeom prst="rect">
            <a:avLst/>
          </a:prstGeom>
        </p:spPr>
      </p:pic>
      <p:pic>
        <p:nvPicPr>
          <p:cNvPr id="5" name="Picture 4">
            <a:extLst>
              <a:ext uri="{FF2B5EF4-FFF2-40B4-BE49-F238E27FC236}">
                <a16:creationId xmlns:a16="http://schemas.microsoft.com/office/drawing/2014/main" id="{9563E6DD-9F89-9845-A7CE-4E873B3E770D}"/>
              </a:ext>
            </a:extLst>
          </p:cNvPr>
          <p:cNvPicPr>
            <a:picLocks noChangeAspect="1"/>
          </p:cNvPicPr>
          <p:nvPr/>
        </p:nvPicPr>
        <p:blipFill>
          <a:blip r:embed="rId3"/>
          <a:stretch>
            <a:fillRect/>
          </a:stretch>
        </p:blipFill>
        <p:spPr>
          <a:xfrm>
            <a:off x="408235" y="632811"/>
            <a:ext cx="3361536" cy="6080228"/>
          </a:xfrm>
          <a:prstGeom prst="rect">
            <a:avLst/>
          </a:prstGeom>
        </p:spPr>
      </p:pic>
      <p:pic>
        <p:nvPicPr>
          <p:cNvPr id="6" name="Picture 5">
            <a:extLst>
              <a:ext uri="{FF2B5EF4-FFF2-40B4-BE49-F238E27FC236}">
                <a16:creationId xmlns:a16="http://schemas.microsoft.com/office/drawing/2014/main" id="{DAF348C1-2E7C-1241-AA34-E0C1A9EEC72F}"/>
              </a:ext>
            </a:extLst>
          </p:cNvPr>
          <p:cNvPicPr>
            <a:picLocks noChangeAspect="1"/>
          </p:cNvPicPr>
          <p:nvPr/>
        </p:nvPicPr>
        <p:blipFill>
          <a:blip r:embed="rId4"/>
          <a:stretch>
            <a:fillRect/>
          </a:stretch>
        </p:blipFill>
        <p:spPr>
          <a:xfrm>
            <a:off x="8260244" y="658465"/>
            <a:ext cx="3360985" cy="6025669"/>
          </a:xfrm>
          <a:prstGeom prst="rect">
            <a:avLst/>
          </a:prstGeom>
        </p:spPr>
      </p:pic>
      <p:sp>
        <p:nvSpPr>
          <p:cNvPr id="7" name="TextBox 6">
            <a:extLst>
              <a:ext uri="{FF2B5EF4-FFF2-40B4-BE49-F238E27FC236}">
                <a16:creationId xmlns:a16="http://schemas.microsoft.com/office/drawing/2014/main" id="{5DA1B112-C084-6749-A703-642153AA42AB}"/>
              </a:ext>
            </a:extLst>
          </p:cNvPr>
          <p:cNvSpPr txBox="1"/>
          <p:nvPr/>
        </p:nvSpPr>
        <p:spPr>
          <a:xfrm>
            <a:off x="7557765" y="6376295"/>
            <a:ext cx="4597862" cy="461665"/>
          </a:xfrm>
          <a:prstGeom prst="rect">
            <a:avLst/>
          </a:prstGeom>
          <a:solidFill>
            <a:schemeClr val="bg1"/>
          </a:solidFill>
        </p:spPr>
        <p:txBody>
          <a:bodyPr wrap="none" rtlCol="0">
            <a:spAutoFit/>
          </a:bodyPr>
          <a:lstStyle/>
          <a:p>
            <a:r>
              <a:rPr lang="en-US" sz="2400" dirty="0"/>
              <a:t>Figure provided by Amy Williamson</a:t>
            </a:r>
          </a:p>
        </p:txBody>
      </p:sp>
      <p:sp>
        <p:nvSpPr>
          <p:cNvPr id="8" name="Title 1">
            <a:extLst>
              <a:ext uri="{FF2B5EF4-FFF2-40B4-BE49-F238E27FC236}">
                <a16:creationId xmlns:a16="http://schemas.microsoft.com/office/drawing/2014/main" id="{B25831C5-3E67-3345-A12B-8B80104CAC79}"/>
              </a:ext>
            </a:extLst>
          </p:cNvPr>
          <p:cNvSpPr txBox="1">
            <a:spLocks/>
          </p:cNvSpPr>
          <p:nvPr/>
        </p:nvSpPr>
        <p:spPr>
          <a:xfrm>
            <a:off x="128564" y="644201"/>
            <a:ext cx="4198738" cy="669447"/>
          </a:xfrm>
          <a:prstGeom prst="rect">
            <a:avLst/>
          </a:prstGeom>
          <a:solidFill>
            <a:schemeClr val="accent5">
              <a:lumMod val="40000"/>
              <a:lumOff val="60000"/>
            </a:schemeClr>
          </a:solidFill>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a:t>Synthetic earthquakes</a:t>
            </a:r>
            <a:endParaRPr lang="en-US" sz="4000" dirty="0"/>
          </a:p>
        </p:txBody>
      </p:sp>
      <p:sp>
        <p:nvSpPr>
          <p:cNvPr id="9" name="TextBox 8">
            <a:extLst>
              <a:ext uri="{FF2B5EF4-FFF2-40B4-BE49-F238E27FC236}">
                <a16:creationId xmlns:a16="http://schemas.microsoft.com/office/drawing/2014/main" id="{09EA9457-4E34-D843-A7EC-E25949D7620A}"/>
              </a:ext>
            </a:extLst>
          </p:cNvPr>
          <p:cNvSpPr txBox="1"/>
          <p:nvPr/>
        </p:nvSpPr>
        <p:spPr>
          <a:xfrm>
            <a:off x="0" y="309"/>
            <a:ext cx="12192000" cy="523220"/>
          </a:xfrm>
          <a:prstGeom prst="rect">
            <a:avLst/>
          </a:prstGeom>
          <a:solidFill>
            <a:schemeClr val="bg1"/>
          </a:solidFill>
        </p:spPr>
        <p:txBody>
          <a:bodyPr wrap="square" rtlCol="0">
            <a:spAutoFit/>
          </a:bodyPr>
          <a:lstStyle/>
          <a:p>
            <a:r>
              <a:rPr lang="en-US" sz="2800" dirty="0"/>
              <a:t>How are earthquake models of Cascadia being used today?</a:t>
            </a:r>
          </a:p>
        </p:txBody>
      </p:sp>
    </p:spTree>
    <p:extLst>
      <p:ext uri="{BB962C8B-B14F-4D97-AF65-F5344CB8AC3E}">
        <p14:creationId xmlns:p14="http://schemas.microsoft.com/office/powerpoint/2010/main" val="1326516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5CC28-D549-1847-AFD1-1ACEEC29392D}"/>
              </a:ext>
            </a:extLst>
          </p:cNvPr>
          <p:cNvSpPr>
            <a:spLocks noGrp="1"/>
          </p:cNvSpPr>
          <p:nvPr>
            <p:ph type="title"/>
          </p:nvPr>
        </p:nvSpPr>
        <p:spPr>
          <a:solidFill>
            <a:schemeClr val="accent5">
              <a:lumMod val="40000"/>
              <a:lumOff val="60000"/>
            </a:schemeClr>
          </a:solidFill>
        </p:spPr>
        <p:txBody>
          <a:bodyPr/>
          <a:lstStyle/>
          <a:p>
            <a:r>
              <a:rPr lang="en-US" dirty="0"/>
              <a:t>Social motivation of tsunami research</a:t>
            </a:r>
          </a:p>
        </p:txBody>
      </p:sp>
      <p:sp>
        <p:nvSpPr>
          <p:cNvPr id="3" name="Content Placeholder 2">
            <a:extLst>
              <a:ext uri="{FF2B5EF4-FFF2-40B4-BE49-F238E27FC236}">
                <a16:creationId xmlns:a16="http://schemas.microsoft.com/office/drawing/2014/main" id="{DDC1CBC3-1A8A-BD43-AA8E-915717EAB1C8}"/>
              </a:ext>
            </a:extLst>
          </p:cNvPr>
          <p:cNvSpPr>
            <a:spLocks noGrp="1"/>
          </p:cNvSpPr>
          <p:nvPr>
            <p:ph idx="1"/>
          </p:nvPr>
        </p:nvSpPr>
        <p:spPr>
          <a:xfrm>
            <a:off x="838200" y="1918951"/>
            <a:ext cx="10515600" cy="4258011"/>
          </a:xfrm>
        </p:spPr>
        <p:txBody>
          <a:bodyPr>
            <a:normAutofit/>
          </a:bodyPr>
          <a:lstStyle/>
          <a:p>
            <a:r>
              <a:rPr lang="en-US" sz="3200" dirty="0"/>
              <a:t>How will the tsunami impact the coast (</a:t>
            </a:r>
            <a:r>
              <a:rPr lang="en-US" sz="3200" i="1" dirty="0"/>
              <a:t>height, inundation, current speeds, etc.</a:t>
            </a:r>
            <a:r>
              <a:rPr lang="en-US" sz="3200" dirty="0"/>
              <a:t>) and when will it arrive?</a:t>
            </a:r>
          </a:p>
          <a:p>
            <a:pPr lvl="1"/>
            <a:r>
              <a:rPr lang="en-US" sz="2800" dirty="0"/>
              <a:t>Should we give an exact number if we might be wrong (by a lot)?</a:t>
            </a:r>
          </a:p>
          <a:p>
            <a:pPr lvl="1"/>
            <a:r>
              <a:rPr lang="en-US" sz="2800" dirty="0"/>
              <a:t>What information should we feel confident in?</a:t>
            </a:r>
          </a:p>
          <a:p>
            <a:pPr lvl="1"/>
            <a:endParaRPr lang="en-US" sz="2800" dirty="0"/>
          </a:p>
          <a:p>
            <a:pPr lvl="1"/>
            <a:endParaRPr lang="en-US" sz="2800" dirty="0"/>
          </a:p>
          <a:p>
            <a:r>
              <a:rPr lang="en-US" sz="3200" dirty="0"/>
              <a:t>What do we need to know to answer these questions?</a:t>
            </a:r>
            <a:endParaRPr lang="en-US" sz="2800" dirty="0"/>
          </a:p>
          <a:p>
            <a:r>
              <a:rPr lang="en-US" sz="3200" dirty="0"/>
              <a:t>How can we get better?</a:t>
            </a:r>
          </a:p>
        </p:txBody>
      </p:sp>
    </p:spTree>
    <p:extLst>
      <p:ext uri="{BB962C8B-B14F-4D97-AF65-F5344CB8AC3E}">
        <p14:creationId xmlns:p14="http://schemas.microsoft.com/office/powerpoint/2010/main" val="10335886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B7A97-4E4C-8F4B-AB2D-7E2E87C78428}"/>
              </a:ext>
            </a:extLst>
          </p:cNvPr>
          <p:cNvSpPr>
            <a:spLocks noGrp="1"/>
          </p:cNvSpPr>
          <p:nvPr>
            <p:ph type="title"/>
          </p:nvPr>
        </p:nvSpPr>
        <p:spPr>
          <a:xfrm>
            <a:off x="838200" y="493915"/>
            <a:ext cx="10515600" cy="1325563"/>
          </a:xfrm>
        </p:spPr>
        <p:txBody>
          <a:bodyPr/>
          <a:lstStyle/>
          <a:p>
            <a:r>
              <a:rPr lang="en-US" dirty="0"/>
              <a:t>Results from 1300 synthetic earthquakes</a:t>
            </a:r>
          </a:p>
        </p:txBody>
      </p:sp>
      <p:sp>
        <p:nvSpPr>
          <p:cNvPr id="6" name="TextBox 5">
            <a:extLst>
              <a:ext uri="{FF2B5EF4-FFF2-40B4-BE49-F238E27FC236}">
                <a16:creationId xmlns:a16="http://schemas.microsoft.com/office/drawing/2014/main" id="{D851CBA9-F6FF-E744-9B9A-F5D371F0CD4B}"/>
              </a:ext>
            </a:extLst>
          </p:cNvPr>
          <p:cNvSpPr txBox="1"/>
          <p:nvPr/>
        </p:nvSpPr>
        <p:spPr>
          <a:xfrm>
            <a:off x="1354803" y="6375041"/>
            <a:ext cx="10837197" cy="523220"/>
          </a:xfrm>
          <a:prstGeom prst="rect">
            <a:avLst/>
          </a:prstGeom>
          <a:noFill/>
        </p:spPr>
        <p:txBody>
          <a:bodyPr wrap="none" rtlCol="0">
            <a:spAutoFit/>
          </a:bodyPr>
          <a:lstStyle/>
          <a:p>
            <a:pPr algn="r"/>
            <a:r>
              <a:rPr lang="en-US" sz="2800" i="1" dirty="0"/>
              <a:t>Tsunami modeling from </a:t>
            </a:r>
            <a:r>
              <a:rPr lang="en-US" sz="2800" i="1" dirty="0" err="1"/>
              <a:t>Xinsheng</a:t>
            </a:r>
            <a:r>
              <a:rPr lang="en-US" sz="2800" i="1" dirty="0"/>
              <a:t> Qin; Figure provided by Randy </a:t>
            </a:r>
            <a:r>
              <a:rPr lang="en-US" sz="2800" i="1" dirty="0" err="1"/>
              <a:t>LeVeque</a:t>
            </a:r>
            <a:r>
              <a:rPr lang="en-US" sz="2800" i="1" dirty="0"/>
              <a:t> </a:t>
            </a:r>
          </a:p>
        </p:txBody>
      </p:sp>
      <p:pic>
        <p:nvPicPr>
          <p:cNvPr id="10" name="Content Placeholder 9">
            <a:extLst>
              <a:ext uri="{FF2B5EF4-FFF2-40B4-BE49-F238E27FC236}">
                <a16:creationId xmlns:a16="http://schemas.microsoft.com/office/drawing/2014/main" id="{7EB220B8-6E11-8E46-BFB4-F7AD74ED380F}"/>
              </a:ext>
            </a:extLst>
          </p:cNvPr>
          <p:cNvPicPr>
            <a:picLocks noGrp="1" noChangeAspect="1"/>
          </p:cNvPicPr>
          <p:nvPr>
            <p:ph idx="1"/>
          </p:nvPr>
        </p:nvPicPr>
        <p:blipFill>
          <a:blip r:embed="rId3"/>
          <a:stretch>
            <a:fillRect/>
          </a:stretch>
        </p:blipFill>
        <p:spPr>
          <a:xfrm>
            <a:off x="4933128" y="1690688"/>
            <a:ext cx="6962140" cy="4351338"/>
          </a:xfrm>
        </p:spPr>
      </p:pic>
      <p:pic>
        <p:nvPicPr>
          <p:cNvPr id="12" name="Picture 11">
            <a:extLst>
              <a:ext uri="{FF2B5EF4-FFF2-40B4-BE49-F238E27FC236}">
                <a16:creationId xmlns:a16="http://schemas.microsoft.com/office/drawing/2014/main" id="{1C14DE55-E1E1-0E4F-AA66-1EE18D3398A6}"/>
              </a:ext>
            </a:extLst>
          </p:cNvPr>
          <p:cNvPicPr>
            <a:picLocks noChangeAspect="1"/>
          </p:cNvPicPr>
          <p:nvPr/>
        </p:nvPicPr>
        <p:blipFill>
          <a:blip r:embed="rId4"/>
          <a:stretch>
            <a:fillRect/>
          </a:stretch>
        </p:blipFill>
        <p:spPr>
          <a:xfrm>
            <a:off x="252920" y="2793520"/>
            <a:ext cx="4680208" cy="2145674"/>
          </a:xfrm>
          <a:prstGeom prst="rect">
            <a:avLst/>
          </a:prstGeom>
        </p:spPr>
      </p:pic>
      <p:cxnSp>
        <p:nvCxnSpPr>
          <p:cNvPr id="14" name="Straight Arrow Connector 13">
            <a:extLst>
              <a:ext uri="{FF2B5EF4-FFF2-40B4-BE49-F238E27FC236}">
                <a16:creationId xmlns:a16="http://schemas.microsoft.com/office/drawing/2014/main" id="{EF8BF71B-94E4-B44E-9DCE-43167DD7383D}"/>
              </a:ext>
            </a:extLst>
          </p:cNvPr>
          <p:cNvCxnSpPr>
            <a:cxnSpLocks/>
          </p:cNvCxnSpPr>
          <p:nvPr/>
        </p:nvCxnSpPr>
        <p:spPr>
          <a:xfrm flipH="1">
            <a:off x="1966305" y="3866357"/>
            <a:ext cx="3174106" cy="223114"/>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5FCCCB38-A1F2-7444-9269-57C9B4EF2D6E}"/>
              </a:ext>
            </a:extLst>
          </p:cNvPr>
          <p:cNvSpPr txBox="1"/>
          <p:nvPr/>
        </p:nvSpPr>
        <p:spPr>
          <a:xfrm>
            <a:off x="0" y="309"/>
            <a:ext cx="12192000" cy="523220"/>
          </a:xfrm>
          <a:prstGeom prst="rect">
            <a:avLst/>
          </a:prstGeom>
          <a:solidFill>
            <a:schemeClr val="bg1"/>
          </a:solidFill>
        </p:spPr>
        <p:txBody>
          <a:bodyPr wrap="square" rtlCol="0">
            <a:spAutoFit/>
          </a:bodyPr>
          <a:lstStyle/>
          <a:p>
            <a:r>
              <a:rPr lang="en-US" sz="2800" dirty="0"/>
              <a:t>How are earthquake models of Cascadia being used today?</a:t>
            </a:r>
          </a:p>
        </p:txBody>
      </p:sp>
      <p:sp>
        <p:nvSpPr>
          <p:cNvPr id="3" name="TextBox 2">
            <a:extLst>
              <a:ext uri="{FF2B5EF4-FFF2-40B4-BE49-F238E27FC236}">
                <a16:creationId xmlns:a16="http://schemas.microsoft.com/office/drawing/2014/main" id="{EBC0828F-D194-A147-9638-614FEAF116F1}"/>
              </a:ext>
            </a:extLst>
          </p:cNvPr>
          <p:cNvSpPr txBox="1"/>
          <p:nvPr/>
        </p:nvSpPr>
        <p:spPr>
          <a:xfrm>
            <a:off x="7906466" y="1808266"/>
            <a:ext cx="1189428" cy="369332"/>
          </a:xfrm>
          <a:prstGeom prst="rect">
            <a:avLst/>
          </a:prstGeom>
          <a:solidFill>
            <a:schemeClr val="bg1"/>
          </a:solidFill>
        </p:spPr>
        <p:txBody>
          <a:bodyPr wrap="none" rtlCol="0">
            <a:spAutoFit/>
          </a:bodyPr>
          <a:lstStyle/>
          <a:p>
            <a:r>
              <a:rPr lang="en-US" dirty="0"/>
              <a:t>Gauge 712</a:t>
            </a:r>
          </a:p>
        </p:txBody>
      </p:sp>
    </p:spTree>
    <p:extLst>
      <p:ext uri="{BB962C8B-B14F-4D97-AF65-F5344CB8AC3E}">
        <p14:creationId xmlns:p14="http://schemas.microsoft.com/office/powerpoint/2010/main" val="37991689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AE705FBB-7BB0-CD48-9D07-D1CD138E0F7E}"/>
              </a:ext>
            </a:extLst>
          </p:cNvPr>
          <p:cNvSpPr txBox="1"/>
          <p:nvPr/>
        </p:nvSpPr>
        <p:spPr>
          <a:xfrm>
            <a:off x="0" y="309"/>
            <a:ext cx="12192000" cy="523220"/>
          </a:xfrm>
          <a:prstGeom prst="rect">
            <a:avLst/>
          </a:prstGeom>
          <a:solidFill>
            <a:schemeClr val="bg1"/>
          </a:solidFill>
        </p:spPr>
        <p:txBody>
          <a:bodyPr wrap="square" rtlCol="0">
            <a:spAutoFit/>
          </a:bodyPr>
          <a:lstStyle/>
          <a:p>
            <a:r>
              <a:rPr lang="en-US" sz="2800" dirty="0"/>
              <a:t>How are earthquake models of Cascadia being used today?</a:t>
            </a:r>
          </a:p>
        </p:txBody>
      </p:sp>
      <p:sp>
        <p:nvSpPr>
          <p:cNvPr id="2" name="Title 1">
            <a:extLst>
              <a:ext uri="{FF2B5EF4-FFF2-40B4-BE49-F238E27FC236}">
                <a16:creationId xmlns:a16="http://schemas.microsoft.com/office/drawing/2014/main" id="{391D0B21-1956-4F49-B05D-25B80815B8E8}"/>
              </a:ext>
            </a:extLst>
          </p:cNvPr>
          <p:cNvSpPr>
            <a:spLocks noGrp="1"/>
          </p:cNvSpPr>
          <p:nvPr>
            <p:ph type="title"/>
          </p:nvPr>
        </p:nvSpPr>
        <p:spPr>
          <a:xfrm>
            <a:off x="404856" y="380376"/>
            <a:ext cx="10515600" cy="1325563"/>
          </a:xfrm>
        </p:spPr>
        <p:txBody>
          <a:bodyPr/>
          <a:lstStyle/>
          <a:p>
            <a:r>
              <a:rPr lang="en-US" dirty="0"/>
              <a:t>Probabilistic analysis</a:t>
            </a:r>
          </a:p>
        </p:txBody>
      </p:sp>
      <p:sp>
        <p:nvSpPr>
          <p:cNvPr id="3" name="Content Placeholder 2">
            <a:extLst>
              <a:ext uri="{FF2B5EF4-FFF2-40B4-BE49-F238E27FC236}">
                <a16:creationId xmlns:a16="http://schemas.microsoft.com/office/drawing/2014/main" id="{56D74910-9985-EB43-99E3-812CA0DC353E}"/>
              </a:ext>
            </a:extLst>
          </p:cNvPr>
          <p:cNvSpPr>
            <a:spLocks noGrp="1"/>
          </p:cNvSpPr>
          <p:nvPr>
            <p:ph idx="1"/>
          </p:nvPr>
        </p:nvSpPr>
        <p:spPr>
          <a:xfrm>
            <a:off x="746975" y="1395557"/>
            <a:ext cx="6545088" cy="1028994"/>
          </a:xfrm>
        </p:spPr>
        <p:txBody>
          <a:bodyPr/>
          <a:lstStyle/>
          <a:p>
            <a:pPr marL="0" indent="0">
              <a:buNone/>
            </a:pPr>
            <a:r>
              <a:rPr lang="en-US" dirty="0"/>
              <a:t>Considers tsunami impacts as a probability rather than a “worst-case” scenario</a:t>
            </a:r>
          </a:p>
          <a:p>
            <a:endParaRPr lang="en-US" dirty="0"/>
          </a:p>
        </p:txBody>
      </p:sp>
      <p:grpSp>
        <p:nvGrpSpPr>
          <p:cNvPr id="9" name="Group 8">
            <a:extLst>
              <a:ext uri="{FF2B5EF4-FFF2-40B4-BE49-F238E27FC236}">
                <a16:creationId xmlns:a16="http://schemas.microsoft.com/office/drawing/2014/main" id="{11D86C06-EB5F-B24A-B540-FF9AD5C480F3}"/>
              </a:ext>
            </a:extLst>
          </p:cNvPr>
          <p:cNvGrpSpPr/>
          <p:nvPr/>
        </p:nvGrpSpPr>
        <p:grpSpPr>
          <a:xfrm>
            <a:off x="7498812" y="704992"/>
            <a:ext cx="4248130" cy="5739810"/>
            <a:chOff x="7285400" y="365125"/>
            <a:chExt cx="4461544" cy="6028161"/>
          </a:xfrm>
        </p:grpSpPr>
        <p:pic>
          <p:nvPicPr>
            <p:cNvPr id="5" name="Picture 4">
              <a:extLst>
                <a:ext uri="{FF2B5EF4-FFF2-40B4-BE49-F238E27FC236}">
                  <a16:creationId xmlns:a16="http://schemas.microsoft.com/office/drawing/2014/main" id="{3C6C7234-EB9B-0149-8BC3-011FFEDD8E9D}"/>
                </a:ext>
              </a:extLst>
            </p:cNvPr>
            <p:cNvPicPr>
              <a:picLocks noChangeAspect="1"/>
            </p:cNvPicPr>
            <p:nvPr/>
          </p:nvPicPr>
          <p:blipFill>
            <a:blip r:embed="rId2"/>
            <a:stretch>
              <a:fillRect/>
            </a:stretch>
          </p:blipFill>
          <p:spPr>
            <a:xfrm>
              <a:off x="7495504" y="365125"/>
              <a:ext cx="4251440" cy="6028161"/>
            </a:xfrm>
            <a:prstGeom prst="rect">
              <a:avLst/>
            </a:prstGeom>
          </p:spPr>
        </p:pic>
        <p:sp>
          <p:nvSpPr>
            <p:cNvPr id="6" name="TextBox 5">
              <a:extLst>
                <a:ext uri="{FF2B5EF4-FFF2-40B4-BE49-F238E27FC236}">
                  <a16:creationId xmlns:a16="http://schemas.microsoft.com/office/drawing/2014/main" id="{2C43F4F8-F2F4-E04C-A1E8-A7A44CF529C8}"/>
                </a:ext>
              </a:extLst>
            </p:cNvPr>
            <p:cNvSpPr txBox="1"/>
            <p:nvPr/>
          </p:nvSpPr>
          <p:spPr>
            <a:xfrm rot="16200000">
              <a:off x="5694106" y="3061755"/>
              <a:ext cx="3602798" cy="420210"/>
            </a:xfrm>
            <a:prstGeom prst="rect">
              <a:avLst/>
            </a:prstGeom>
            <a:solidFill>
              <a:schemeClr val="bg1"/>
            </a:solidFill>
          </p:spPr>
          <p:txBody>
            <a:bodyPr wrap="square" rtlCol="0">
              <a:spAutoFit/>
            </a:bodyPr>
            <a:lstStyle/>
            <a:p>
              <a:r>
                <a:rPr lang="en-US" sz="2000" dirty="0"/>
                <a:t>Annual exceedance probability</a:t>
              </a:r>
            </a:p>
          </p:txBody>
        </p:sp>
        <p:sp>
          <p:nvSpPr>
            <p:cNvPr id="7" name="TextBox 6">
              <a:extLst>
                <a:ext uri="{FF2B5EF4-FFF2-40B4-BE49-F238E27FC236}">
                  <a16:creationId xmlns:a16="http://schemas.microsoft.com/office/drawing/2014/main" id="{57965747-8B5E-A544-834F-9E3AAEA86792}"/>
                </a:ext>
              </a:extLst>
            </p:cNvPr>
            <p:cNvSpPr txBox="1"/>
            <p:nvPr/>
          </p:nvSpPr>
          <p:spPr>
            <a:xfrm>
              <a:off x="9028090" y="5678842"/>
              <a:ext cx="301686" cy="369332"/>
            </a:xfrm>
            <a:prstGeom prst="rect">
              <a:avLst/>
            </a:prstGeom>
            <a:solidFill>
              <a:schemeClr val="bg1"/>
            </a:solidFill>
          </p:spPr>
          <p:txBody>
            <a:bodyPr wrap="none" rtlCol="0">
              <a:spAutoFit/>
            </a:bodyPr>
            <a:lstStyle/>
            <a:p>
              <a:r>
                <a:rPr lang="en-US" dirty="0"/>
                <a:t>1</a:t>
              </a:r>
            </a:p>
          </p:txBody>
        </p:sp>
        <p:sp>
          <p:nvSpPr>
            <p:cNvPr id="8" name="TextBox 7">
              <a:extLst>
                <a:ext uri="{FF2B5EF4-FFF2-40B4-BE49-F238E27FC236}">
                  <a16:creationId xmlns:a16="http://schemas.microsoft.com/office/drawing/2014/main" id="{4E59721F-940E-124C-9796-F24F57E8B1C3}"/>
                </a:ext>
              </a:extLst>
            </p:cNvPr>
            <p:cNvSpPr txBox="1"/>
            <p:nvPr/>
          </p:nvSpPr>
          <p:spPr>
            <a:xfrm>
              <a:off x="10900999" y="5678842"/>
              <a:ext cx="418704" cy="369332"/>
            </a:xfrm>
            <a:prstGeom prst="rect">
              <a:avLst/>
            </a:prstGeom>
            <a:solidFill>
              <a:schemeClr val="bg1"/>
            </a:solidFill>
          </p:spPr>
          <p:txBody>
            <a:bodyPr wrap="none" rtlCol="0">
              <a:spAutoFit/>
            </a:bodyPr>
            <a:lstStyle/>
            <a:p>
              <a:r>
                <a:rPr lang="en-US" dirty="0"/>
                <a:t>10</a:t>
              </a:r>
            </a:p>
          </p:txBody>
        </p:sp>
      </p:grpSp>
      <p:sp>
        <p:nvSpPr>
          <p:cNvPr id="10" name="TextBox 9">
            <a:extLst>
              <a:ext uri="{FF2B5EF4-FFF2-40B4-BE49-F238E27FC236}">
                <a16:creationId xmlns:a16="http://schemas.microsoft.com/office/drawing/2014/main" id="{1FD7FAD1-DC23-7F43-AECF-37F898D6D3E5}"/>
              </a:ext>
            </a:extLst>
          </p:cNvPr>
          <p:cNvSpPr txBox="1"/>
          <p:nvPr/>
        </p:nvSpPr>
        <p:spPr>
          <a:xfrm>
            <a:off x="10444149" y="6421065"/>
            <a:ext cx="1747851" cy="369332"/>
          </a:xfrm>
          <a:prstGeom prst="rect">
            <a:avLst/>
          </a:prstGeom>
          <a:noFill/>
        </p:spPr>
        <p:txBody>
          <a:bodyPr wrap="none" rtlCol="0">
            <a:spAutoFit/>
          </a:bodyPr>
          <a:lstStyle/>
          <a:p>
            <a:r>
              <a:rPr lang="en-US" dirty="0"/>
              <a:t>Park et al.., 2017</a:t>
            </a:r>
          </a:p>
        </p:txBody>
      </p:sp>
      <p:sp>
        <p:nvSpPr>
          <p:cNvPr id="11" name="TextBox 10">
            <a:extLst>
              <a:ext uri="{FF2B5EF4-FFF2-40B4-BE49-F238E27FC236}">
                <a16:creationId xmlns:a16="http://schemas.microsoft.com/office/drawing/2014/main" id="{FDD6DADB-C491-9342-9F6D-C6199977840B}"/>
              </a:ext>
            </a:extLst>
          </p:cNvPr>
          <p:cNvSpPr txBox="1"/>
          <p:nvPr/>
        </p:nvSpPr>
        <p:spPr>
          <a:xfrm>
            <a:off x="8916730" y="357764"/>
            <a:ext cx="3020699" cy="461665"/>
          </a:xfrm>
          <a:prstGeom prst="rect">
            <a:avLst/>
          </a:prstGeom>
          <a:solidFill>
            <a:schemeClr val="bg1"/>
          </a:solidFill>
        </p:spPr>
        <p:txBody>
          <a:bodyPr wrap="none" rtlCol="0">
            <a:spAutoFit/>
          </a:bodyPr>
          <a:lstStyle/>
          <a:p>
            <a:r>
              <a:rPr lang="en-US" sz="2400" dirty="0"/>
              <a:t>3 points in Seaside, OR</a:t>
            </a:r>
          </a:p>
        </p:txBody>
      </p:sp>
      <p:pic>
        <p:nvPicPr>
          <p:cNvPr id="13" name="Picture 12">
            <a:extLst>
              <a:ext uri="{FF2B5EF4-FFF2-40B4-BE49-F238E27FC236}">
                <a16:creationId xmlns:a16="http://schemas.microsoft.com/office/drawing/2014/main" id="{3926CD1C-E346-4C41-9E88-75D8E19668F7}"/>
              </a:ext>
            </a:extLst>
          </p:cNvPr>
          <p:cNvPicPr>
            <a:picLocks noChangeAspect="1"/>
          </p:cNvPicPr>
          <p:nvPr/>
        </p:nvPicPr>
        <p:blipFill>
          <a:blip r:embed="rId3"/>
          <a:stretch>
            <a:fillRect/>
          </a:stretch>
        </p:blipFill>
        <p:spPr>
          <a:xfrm>
            <a:off x="2423283" y="2266682"/>
            <a:ext cx="3468211" cy="4591318"/>
          </a:xfrm>
          <a:prstGeom prst="rect">
            <a:avLst/>
          </a:prstGeom>
        </p:spPr>
      </p:pic>
      <p:sp>
        <p:nvSpPr>
          <p:cNvPr id="14" name="TextBox 13">
            <a:extLst>
              <a:ext uri="{FF2B5EF4-FFF2-40B4-BE49-F238E27FC236}">
                <a16:creationId xmlns:a16="http://schemas.microsoft.com/office/drawing/2014/main" id="{EFB5E7B4-C5B1-4140-9F36-1D70F5E6D804}"/>
              </a:ext>
            </a:extLst>
          </p:cNvPr>
          <p:cNvSpPr txBox="1"/>
          <p:nvPr/>
        </p:nvSpPr>
        <p:spPr>
          <a:xfrm>
            <a:off x="0" y="6421065"/>
            <a:ext cx="2126608" cy="369332"/>
          </a:xfrm>
          <a:prstGeom prst="rect">
            <a:avLst/>
          </a:prstGeom>
          <a:noFill/>
        </p:spPr>
        <p:txBody>
          <a:bodyPr wrap="none" rtlCol="0">
            <a:spAutoFit/>
          </a:bodyPr>
          <a:lstStyle/>
          <a:p>
            <a:r>
              <a:rPr lang="en-US" dirty="0"/>
              <a:t>Gonzalez et al., 2009</a:t>
            </a:r>
          </a:p>
        </p:txBody>
      </p:sp>
      <p:pic>
        <p:nvPicPr>
          <p:cNvPr id="16" name="Picture 15">
            <a:extLst>
              <a:ext uri="{FF2B5EF4-FFF2-40B4-BE49-F238E27FC236}">
                <a16:creationId xmlns:a16="http://schemas.microsoft.com/office/drawing/2014/main" id="{89CC6D93-03C8-A748-93E3-F02682BDDCBC}"/>
              </a:ext>
            </a:extLst>
          </p:cNvPr>
          <p:cNvPicPr>
            <a:picLocks noChangeAspect="1"/>
          </p:cNvPicPr>
          <p:nvPr/>
        </p:nvPicPr>
        <p:blipFill rotWithShape="1">
          <a:blip r:embed="rId3"/>
          <a:srcRect l="6530" t="5096" r="72119" b="65451"/>
          <a:stretch/>
        </p:blipFill>
        <p:spPr>
          <a:xfrm>
            <a:off x="301483" y="2751095"/>
            <a:ext cx="1830907" cy="3343426"/>
          </a:xfrm>
          <a:prstGeom prst="rect">
            <a:avLst/>
          </a:prstGeom>
        </p:spPr>
      </p:pic>
    </p:spTree>
    <p:extLst>
      <p:ext uri="{BB962C8B-B14F-4D97-AF65-F5344CB8AC3E}">
        <p14:creationId xmlns:p14="http://schemas.microsoft.com/office/powerpoint/2010/main" val="21960973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5" name="TextBox 4"/>
          <p:cNvSpPr txBox="1"/>
          <p:nvPr/>
        </p:nvSpPr>
        <p:spPr>
          <a:xfrm>
            <a:off x="8121746" y="2479834"/>
            <a:ext cx="3950804" cy="3662541"/>
          </a:xfrm>
          <a:prstGeom prst="rect">
            <a:avLst/>
          </a:prstGeom>
          <a:noFill/>
        </p:spPr>
        <p:txBody>
          <a:bodyPr wrap="square" rtlCol="0">
            <a:spAutoFit/>
          </a:bodyPr>
          <a:lstStyle/>
          <a:p>
            <a:r>
              <a:rPr lang="en-US" sz="2400" dirty="0"/>
              <a:t>West coast real-time GNSS</a:t>
            </a:r>
          </a:p>
          <a:p>
            <a:r>
              <a:rPr lang="en-US" sz="2800" dirty="0"/>
              <a:t>~500 stations in Cascadia</a:t>
            </a:r>
            <a:endParaRPr lang="en-US" dirty="0"/>
          </a:p>
          <a:p>
            <a:endParaRPr lang="en-US" dirty="0"/>
          </a:p>
          <a:p>
            <a:pPr algn="ctr"/>
            <a:r>
              <a:rPr lang="en-US" u="sng" dirty="0"/>
              <a:t>Operated by:</a:t>
            </a:r>
          </a:p>
          <a:p>
            <a:pPr algn="ctr"/>
            <a:r>
              <a:rPr lang="en-US" dirty="0"/>
              <a:t>PBO (UNAVCO)</a:t>
            </a:r>
          </a:p>
          <a:p>
            <a:pPr algn="ctr"/>
            <a:r>
              <a:rPr lang="en-US" dirty="0"/>
              <a:t>CWU (PANGA)</a:t>
            </a:r>
          </a:p>
          <a:p>
            <a:pPr algn="ctr"/>
            <a:r>
              <a:rPr lang="en-US" dirty="0"/>
              <a:t>SCIGN/USGS (Pasadena)</a:t>
            </a:r>
          </a:p>
          <a:p>
            <a:pPr algn="ctr"/>
            <a:r>
              <a:rPr lang="en-US" dirty="0"/>
              <a:t>USGS (Menlo Park)</a:t>
            </a:r>
          </a:p>
          <a:p>
            <a:pPr algn="ctr"/>
            <a:r>
              <a:rPr lang="en-US" dirty="0"/>
              <a:t>UC Berkeley (BARD)</a:t>
            </a:r>
          </a:p>
          <a:p>
            <a:pPr algn="ctr"/>
            <a:r>
              <a:rPr lang="en-US" dirty="0"/>
              <a:t>UCSD-SIO (OCRTN)</a:t>
            </a:r>
          </a:p>
          <a:p>
            <a:endParaRPr lang="en-US" dirty="0"/>
          </a:p>
          <a:p>
            <a:endParaRPr lang="en-US" dirty="0"/>
          </a:p>
        </p:txBody>
      </p:sp>
      <p:sp>
        <p:nvSpPr>
          <p:cNvPr id="4" name="Slide Number Placeholder 8"/>
          <p:cNvSpPr>
            <a:spLocks noGrp="1"/>
          </p:cNvSpPr>
          <p:nvPr>
            <p:ph type="sldNum" sz="quarter" idx="12"/>
          </p:nvPr>
        </p:nvSpPr>
        <p:spPr>
          <a:xfrm>
            <a:off x="8077199" y="6128952"/>
            <a:ext cx="3995351" cy="652850"/>
          </a:xfrm>
        </p:spPr>
        <p:txBody>
          <a:bodyPr/>
          <a:lstStyle/>
          <a:p>
            <a:r>
              <a:rPr lang="en-US" sz="2000" dirty="0">
                <a:solidFill>
                  <a:schemeClr val="tx1"/>
                </a:solidFill>
              </a:rPr>
              <a:t>Slide from Tim Melbourne, </a:t>
            </a:r>
          </a:p>
          <a:p>
            <a:r>
              <a:rPr lang="en-US" sz="2000" i="1" dirty="0">
                <a:solidFill>
                  <a:schemeClr val="tx1"/>
                </a:solidFill>
              </a:rPr>
              <a:t>CWU PANGA Lab</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20791" y="527108"/>
            <a:ext cx="4009565" cy="6330892"/>
          </a:xfrm>
          <a:prstGeom prst="rect">
            <a:avLst/>
          </a:prstGeom>
        </p:spPr>
      </p:pic>
      <p:sp>
        <p:nvSpPr>
          <p:cNvPr id="2" name="TextBox 1">
            <a:extLst>
              <a:ext uri="{FF2B5EF4-FFF2-40B4-BE49-F238E27FC236}">
                <a16:creationId xmlns:a16="http://schemas.microsoft.com/office/drawing/2014/main" id="{25D1E180-7974-3542-B1D9-84E91AAA35F0}"/>
              </a:ext>
            </a:extLst>
          </p:cNvPr>
          <p:cNvSpPr txBox="1"/>
          <p:nvPr/>
        </p:nvSpPr>
        <p:spPr>
          <a:xfrm>
            <a:off x="7984903" y="809184"/>
            <a:ext cx="4045819" cy="1384995"/>
          </a:xfrm>
          <a:prstGeom prst="rect">
            <a:avLst/>
          </a:prstGeom>
          <a:noFill/>
        </p:spPr>
        <p:txBody>
          <a:bodyPr wrap="square" rtlCol="0">
            <a:spAutoFit/>
          </a:bodyPr>
          <a:lstStyle/>
          <a:p>
            <a:r>
              <a:rPr lang="en-US" sz="2800" dirty="0"/>
              <a:t>Active earthquake inversion from geodetics; </a:t>
            </a:r>
            <a:r>
              <a:rPr lang="en-US" sz="2800" i="1" dirty="0"/>
              <a:t>coupled to tsunami model</a:t>
            </a:r>
          </a:p>
        </p:txBody>
      </p:sp>
      <p:sp>
        <p:nvSpPr>
          <p:cNvPr id="6" name="TextBox 5">
            <a:extLst>
              <a:ext uri="{FF2B5EF4-FFF2-40B4-BE49-F238E27FC236}">
                <a16:creationId xmlns:a16="http://schemas.microsoft.com/office/drawing/2014/main" id="{B83879F6-9C6E-7A4A-84EA-3556F330193B}"/>
              </a:ext>
            </a:extLst>
          </p:cNvPr>
          <p:cNvSpPr txBox="1"/>
          <p:nvPr/>
        </p:nvSpPr>
        <p:spPr>
          <a:xfrm>
            <a:off x="0" y="309"/>
            <a:ext cx="12192000" cy="523220"/>
          </a:xfrm>
          <a:prstGeom prst="rect">
            <a:avLst/>
          </a:prstGeom>
          <a:solidFill>
            <a:schemeClr val="bg1"/>
          </a:solidFill>
        </p:spPr>
        <p:txBody>
          <a:bodyPr wrap="square" rtlCol="0">
            <a:spAutoFit/>
          </a:bodyPr>
          <a:lstStyle/>
          <a:p>
            <a:r>
              <a:rPr lang="en-US" sz="2800" dirty="0"/>
              <a:t>How are earthquake models of Cascadia being used today?</a:t>
            </a:r>
          </a:p>
        </p:txBody>
      </p:sp>
      <p:pic>
        <p:nvPicPr>
          <p:cNvPr id="7" name="Picture 6">
            <a:extLst>
              <a:ext uri="{FF2B5EF4-FFF2-40B4-BE49-F238E27FC236}">
                <a16:creationId xmlns:a16="http://schemas.microsoft.com/office/drawing/2014/main" id="{C817B1A3-C05C-DD41-87BE-AD11FB2298C3}"/>
              </a:ext>
            </a:extLst>
          </p:cNvPr>
          <p:cNvPicPr/>
          <p:nvPr/>
        </p:nvPicPr>
        <p:blipFill rotWithShape="1">
          <a:blip r:embed="rId4" cstate="print">
            <a:extLst>
              <a:ext uri="{28A0092B-C50C-407E-A947-70E740481C1C}">
                <a14:useLocalDpi xmlns:a14="http://schemas.microsoft.com/office/drawing/2010/main" val="0"/>
              </a:ext>
            </a:extLst>
          </a:blip>
          <a:srcRect l="3881" r="6963"/>
          <a:stretch/>
        </p:blipFill>
        <p:spPr>
          <a:xfrm>
            <a:off x="115909" y="701158"/>
            <a:ext cx="3550334" cy="6080644"/>
          </a:xfrm>
          <a:prstGeom prst="rect">
            <a:avLst/>
          </a:prstGeom>
        </p:spPr>
      </p:pic>
    </p:spTree>
    <p:extLst>
      <p:ext uri="{BB962C8B-B14F-4D97-AF65-F5344CB8AC3E}">
        <p14:creationId xmlns:p14="http://schemas.microsoft.com/office/powerpoint/2010/main" val="4613026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418016-D856-5B46-93A2-ECABE72FDE00}"/>
              </a:ext>
            </a:extLst>
          </p:cNvPr>
          <p:cNvSpPr>
            <a:spLocks noGrp="1"/>
          </p:cNvSpPr>
          <p:nvPr>
            <p:ph type="title"/>
          </p:nvPr>
        </p:nvSpPr>
        <p:spPr>
          <a:xfrm>
            <a:off x="838200" y="296240"/>
            <a:ext cx="10801865" cy="1325563"/>
          </a:xfrm>
          <a:solidFill>
            <a:schemeClr val="accent5">
              <a:lumMod val="40000"/>
              <a:lumOff val="60000"/>
            </a:schemeClr>
          </a:solidFill>
        </p:spPr>
        <p:txBody>
          <a:bodyPr>
            <a:normAutofit/>
          </a:bodyPr>
          <a:lstStyle/>
          <a:p>
            <a:r>
              <a:rPr lang="en-US" dirty="0"/>
              <a:t>Future directions</a:t>
            </a:r>
          </a:p>
        </p:txBody>
      </p:sp>
      <p:sp>
        <p:nvSpPr>
          <p:cNvPr id="3" name="Content Placeholder 2">
            <a:extLst>
              <a:ext uri="{FF2B5EF4-FFF2-40B4-BE49-F238E27FC236}">
                <a16:creationId xmlns:a16="http://schemas.microsoft.com/office/drawing/2014/main" id="{FFEA4B81-98EE-8447-BF65-9FEAD96EA124}"/>
              </a:ext>
            </a:extLst>
          </p:cNvPr>
          <p:cNvSpPr>
            <a:spLocks noGrp="1"/>
          </p:cNvSpPr>
          <p:nvPr>
            <p:ph idx="1"/>
          </p:nvPr>
        </p:nvSpPr>
        <p:spPr>
          <a:xfrm>
            <a:off x="838200" y="1825625"/>
            <a:ext cx="11139152" cy="4351338"/>
          </a:xfrm>
        </p:spPr>
        <p:txBody>
          <a:bodyPr>
            <a:normAutofit lnSpcReduction="10000"/>
          </a:bodyPr>
          <a:lstStyle/>
          <a:p>
            <a:pPr marL="0" indent="0">
              <a:buNone/>
            </a:pPr>
            <a:r>
              <a:rPr lang="en-US" sz="2400" i="1" dirty="0"/>
              <a:t>Reminder from the first slide</a:t>
            </a:r>
          </a:p>
          <a:p>
            <a:r>
              <a:rPr lang="en-US" sz="3200" dirty="0">
                <a:solidFill>
                  <a:schemeClr val="accent1">
                    <a:lumMod val="75000"/>
                  </a:schemeClr>
                </a:solidFill>
              </a:rPr>
              <a:t>Social motivation: How will the tsunami impact the coast and when will it arrive?</a:t>
            </a:r>
          </a:p>
          <a:p>
            <a:pPr lvl="1"/>
            <a:r>
              <a:rPr lang="en-US" sz="2800" dirty="0">
                <a:solidFill>
                  <a:schemeClr val="accent1">
                    <a:lumMod val="75000"/>
                  </a:schemeClr>
                </a:solidFill>
              </a:rPr>
              <a:t>Should we give an exact number if we might be wrong (by a lot)?</a:t>
            </a:r>
          </a:p>
          <a:p>
            <a:pPr lvl="1"/>
            <a:r>
              <a:rPr lang="en-US" sz="2800" dirty="0">
                <a:solidFill>
                  <a:schemeClr val="accent1">
                    <a:lumMod val="75000"/>
                  </a:schemeClr>
                </a:solidFill>
              </a:rPr>
              <a:t>What information should we feel confident in?</a:t>
            </a:r>
          </a:p>
          <a:p>
            <a:pPr lvl="1"/>
            <a:endParaRPr lang="en-US" sz="2800" dirty="0"/>
          </a:p>
          <a:p>
            <a:pPr marL="0" indent="0">
              <a:buNone/>
            </a:pPr>
            <a:r>
              <a:rPr lang="en-US" sz="2400" i="1" dirty="0"/>
              <a:t>My opinion:</a:t>
            </a:r>
            <a:endParaRPr lang="en-US" sz="2400" dirty="0"/>
          </a:p>
          <a:p>
            <a:r>
              <a:rPr lang="en-US" dirty="0"/>
              <a:t>Our effort should be focused on the infrastructure to observe the tsunami immediately (</a:t>
            </a:r>
            <a:r>
              <a:rPr lang="en-US" i="1" dirty="0"/>
              <a:t>i.e. ignore the earthquake</a:t>
            </a:r>
            <a:r>
              <a:rPr lang="en-US" dirty="0"/>
              <a:t>) and to rapidly predict the tsunami’s coastal impact </a:t>
            </a:r>
          </a:p>
          <a:p>
            <a:endParaRPr lang="en-US" dirty="0"/>
          </a:p>
          <a:p>
            <a:endParaRPr lang="en-US" dirty="0"/>
          </a:p>
        </p:txBody>
      </p:sp>
    </p:spTree>
    <p:extLst>
      <p:ext uri="{BB962C8B-B14F-4D97-AF65-F5344CB8AC3E}">
        <p14:creationId xmlns:p14="http://schemas.microsoft.com/office/powerpoint/2010/main" val="34540761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8731B1-60C0-9E47-BA65-5CEB6BF20273}"/>
              </a:ext>
            </a:extLst>
          </p:cNvPr>
          <p:cNvSpPr>
            <a:spLocks noGrp="1"/>
          </p:cNvSpPr>
          <p:nvPr>
            <p:ph type="title"/>
          </p:nvPr>
        </p:nvSpPr>
        <p:spPr>
          <a:xfrm>
            <a:off x="838200" y="64827"/>
            <a:ext cx="10515600" cy="1012412"/>
          </a:xfrm>
          <a:solidFill>
            <a:schemeClr val="accent5">
              <a:lumMod val="40000"/>
              <a:lumOff val="60000"/>
            </a:schemeClr>
          </a:solidFill>
        </p:spPr>
        <p:txBody>
          <a:bodyPr/>
          <a:lstStyle/>
          <a:p>
            <a:r>
              <a:rPr lang="en-US" dirty="0"/>
              <a:t>References</a:t>
            </a:r>
          </a:p>
        </p:txBody>
      </p:sp>
      <p:sp>
        <p:nvSpPr>
          <p:cNvPr id="3" name="Content Placeholder 2">
            <a:extLst>
              <a:ext uri="{FF2B5EF4-FFF2-40B4-BE49-F238E27FC236}">
                <a16:creationId xmlns:a16="http://schemas.microsoft.com/office/drawing/2014/main" id="{69463C7C-C341-DC4E-8D06-3BA6FA85CDB7}"/>
              </a:ext>
            </a:extLst>
          </p:cNvPr>
          <p:cNvSpPr>
            <a:spLocks noGrp="1"/>
          </p:cNvSpPr>
          <p:nvPr>
            <p:ph idx="1"/>
          </p:nvPr>
        </p:nvSpPr>
        <p:spPr>
          <a:xfrm>
            <a:off x="838200" y="1390389"/>
            <a:ext cx="10515600" cy="5285984"/>
          </a:xfrm>
        </p:spPr>
        <p:txBody>
          <a:bodyPr>
            <a:normAutofit/>
          </a:bodyPr>
          <a:lstStyle/>
          <a:p>
            <a:r>
              <a:rPr lang="en-US" sz="1400" dirty="0"/>
              <a:t>An, C., Liu, H., Ren, Z., &amp; Yuan, Y. (2018). Prediction of tsunami waves by uniform slip models. Journal of Geophysical Research: Oceans, 123(11), 8366-8382.</a:t>
            </a:r>
          </a:p>
          <a:p>
            <a:r>
              <a:rPr lang="en-US" sz="1400" dirty="0"/>
              <a:t>González, F.I., Geist, E.L., Jaffe, B., </a:t>
            </a:r>
            <a:r>
              <a:rPr lang="en-US" sz="1400" dirty="0" err="1"/>
              <a:t>Kânoğlu</a:t>
            </a:r>
            <a:r>
              <a:rPr lang="en-US" sz="1400" dirty="0"/>
              <a:t>, U., </a:t>
            </a:r>
            <a:r>
              <a:rPr lang="en-US" sz="1400" dirty="0" err="1"/>
              <a:t>Mofjeld</a:t>
            </a:r>
            <a:r>
              <a:rPr lang="en-US" sz="1400" dirty="0"/>
              <a:t>, H., </a:t>
            </a:r>
            <a:r>
              <a:rPr lang="en-US" sz="1400" dirty="0" err="1"/>
              <a:t>Synolakis</a:t>
            </a:r>
            <a:r>
              <a:rPr lang="en-US" sz="1400" dirty="0"/>
              <a:t>, C.E., </a:t>
            </a:r>
            <a:r>
              <a:rPr lang="en-US" sz="1400" dirty="0" err="1"/>
              <a:t>Titov</a:t>
            </a:r>
            <a:r>
              <a:rPr lang="en-US" sz="1400" dirty="0"/>
              <a:t>, V.V., </a:t>
            </a:r>
            <a:r>
              <a:rPr lang="en-US" sz="1400" dirty="0" err="1"/>
              <a:t>Arcas</a:t>
            </a:r>
            <a:r>
              <a:rPr lang="en-US" sz="1400" dirty="0"/>
              <a:t>, D., </a:t>
            </a:r>
            <a:r>
              <a:rPr lang="en-US" sz="1400" dirty="0" err="1"/>
              <a:t>Bellomo</a:t>
            </a:r>
            <a:r>
              <a:rPr lang="en-US" sz="1400" dirty="0"/>
              <a:t>, D., Carlton, D. and Horning, T., 2009. Probabilistic tsunami hazard assessment at seaside, Oregon, for near‐and far‐field seismic sources. Journal of Geophysical Research: Oceans, 114(C11).</a:t>
            </a:r>
          </a:p>
          <a:p>
            <a:r>
              <a:rPr lang="en-US" sz="1400" dirty="0"/>
              <a:t>Lotto, G.C., </a:t>
            </a:r>
            <a:r>
              <a:rPr lang="en-US" sz="1400" dirty="0" err="1"/>
              <a:t>Jeppson</a:t>
            </a:r>
            <a:r>
              <a:rPr lang="en-US" sz="1400" dirty="0"/>
              <a:t>, T.N., Dunham, E.H., 2018, Fully Coupled Simulations of Megathrust Earthquakes and Tsunamis in the Japan Trench, Nankai Trough, and Cascadia Subduction Zone, Pure and Applied Geophysics, https://</a:t>
            </a:r>
            <a:r>
              <a:rPr lang="en-US" sz="1400" dirty="0" err="1"/>
              <a:t>doi.org</a:t>
            </a:r>
            <a:r>
              <a:rPr lang="en-US" sz="1400" dirty="0"/>
              <a:t>/10.1007/s00024-018-1990-y</a:t>
            </a:r>
          </a:p>
          <a:p>
            <a:r>
              <a:rPr lang="en-US" sz="1400" dirty="0" err="1"/>
              <a:t>Melgar</a:t>
            </a:r>
            <a:r>
              <a:rPr lang="en-US" sz="1400" dirty="0"/>
              <a:t>, D., R. J. </a:t>
            </a:r>
            <a:r>
              <a:rPr lang="en-US" sz="1400" dirty="0" err="1"/>
              <a:t>LeVeque</a:t>
            </a:r>
            <a:r>
              <a:rPr lang="en-US" sz="1400" dirty="0"/>
              <a:t>, D. S. Dreger, and R. M. Allen (2016), Kinematic rupture scenarios and synthetic displacement data: An example application to the Cascadia subduction zone, J. </a:t>
            </a:r>
            <a:r>
              <a:rPr lang="en-US" sz="1400" dirty="0" err="1"/>
              <a:t>Geophys</a:t>
            </a:r>
            <a:r>
              <a:rPr lang="en-US" sz="1400" dirty="0"/>
              <a:t>. Res. Solid Earth., 121, 6658–6674, doi:10.1002/2016JB013314.</a:t>
            </a:r>
          </a:p>
          <a:p>
            <a:r>
              <a:rPr lang="en-US" sz="1400" dirty="0" err="1"/>
              <a:t>Melgar</a:t>
            </a:r>
            <a:r>
              <a:rPr lang="en-US" sz="1400" dirty="0"/>
              <a:t>, D., Williamson, A. L., &amp; Salazar-Monroy, E. F. (2019). Differences between heterogenous and homogenous slip in regional tsunami hazards modelling. </a:t>
            </a:r>
            <a:r>
              <a:rPr lang="en-US" sz="1400" i="1" dirty="0"/>
              <a:t>Geophysical Journal International</a:t>
            </a:r>
            <a:r>
              <a:rPr lang="en-US" sz="1400" dirty="0"/>
              <a:t>, </a:t>
            </a:r>
            <a:r>
              <a:rPr lang="en-US" sz="1400" i="1" dirty="0"/>
              <a:t>219</a:t>
            </a:r>
            <a:r>
              <a:rPr lang="en-US" sz="1400" dirty="0"/>
              <a:t>(1), 553-562.</a:t>
            </a:r>
          </a:p>
          <a:p>
            <a:r>
              <a:rPr lang="en-US" sz="1400" dirty="0"/>
              <a:t>Park, H., Cox, D.T., </a:t>
            </a:r>
            <a:r>
              <a:rPr lang="en-US" sz="1400" dirty="0" err="1"/>
              <a:t>Alam</a:t>
            </a:r>
            <a:r>
              <a:rPr lang="en-US" sz="1400" dirty="0"/>
              <a:t>, M.S., Barbosa, A.R., 2017, Probabilistic Seismic and Tsunami Hazard Analysis Conditioned on a Megathrust Rupture of the Cascadia Subduction Zone, Front. Built Environ., </a:t>
            </a:r>
            <a:r>
              <a:rPr lang="en-US" sz="1400" dirty="0" err="1"/>
              <a:t>doi</a:t>
            </a:r>
            <a:r>
              <a:rPr lang="en-US" sz="1400" dirty="0"/>
              <a:t>: 10.3389/fbuil.2017.00032</a:t>
            </a:r>
          </a:p>
          <a:p>
            <a:r>
              <a:rPr lang="en-US" sz="1400" dirty="0" err="1"/>
              <a:t>Satake</a:t>
            </a:r>
            <a:r>
              <a:rPr lang="en-US" sz="1400" dirty="0"/>
              <a:t>, K., </a:t>
            </a:r>
            <a:r>
              <a:rPr lang="en-US" sz="1400" dirty="0" err="1"/>
              <a:t>Fujii</a:t>
            </a:r>
            <a:r>
              <a:rPr lang="en-US" sz="1400" dirty="0"/>
              <a:t>, Y., Harada, T., </a:t>
            </a:r>
            <a:r>
              <a:rPr lang="en-US" sz="1400" dirty="0" err="1"/>
              <a:t>Namegaya</a:t>
            </a:r>
            <a:r>
              <a:rPr lang="en-US" sz="1400" dirty="0"/>
              <a:t>, Y., (2013) Time and Space Distribution of Coseismic Slip of the 2011 Tohoku Earthquake as Inferred from Tsunami Waveform Data. </a:t>
            </a:r>
            <a:r>
              <a:rPr lang="en-US" sz="1400" i="1" dirty="0"/>
              <a:t>Bulletin of the Seismological Society of America</a:t>
            </a:r>
            <a:r>
              <a:rPr lang="en-US" sz="1400" dirty="0"/>
              <a:t> ; 103 (2B): 1473–1492. </a:t>
            </a:r>
            <a:r>
              <a:rPr lang="en-US" sz="1400" dirty="0" err="1"/>
              <a:t>doi:</a:t>
            </a:r>
            <a:r>
              <a:rPr lang="en-US" sz="1400" dirty="0" err="1">
                <a:hlinkClick r:id="rId3"/>
              </a:rPr>
              <a:t>https</a:t>
            </a:r>
            <a:r>
              <a:rPr lang="en-US" sz="1400" dirty="0">
                <a:hlinkClick r:id="rId3"/>
              </a:rPr>
              <a:t>://doi.org/10.1785/0120120122</a:t>
            </a:r>
            <a:endParaRPr lang="en-US" sz="1400" dirty="0"/>
          </a:p>
          <a:p>
            <a:r>
              <a:rPr lang="en-US" sz="1400" dirty="0"/>
              <a:t>Witter, Robert C., </a:t>
            </a:r>
            <a:r>
              <a:rPr lang="en-US" sz="1400" dirty="0" err="1"/>
              <a:t>Yinglong</a:t>
            </a:r>
            <a:r>
              <a:rPr lang="en-US" sz="1400" dirty="0"/>
              <a:t> Zhang, </a:t>
            </a:r>
            <a:r>
              <a:rPr lang="en-US" sz="1400" dirty="0" err="1"/>
              <a:t>Kelin</a:t>
            </a:r>
            <a:r>
              <a:rPr lang="en-US" sz="1400" dirty="0"/>
              <a:t> Wang, George R. Priest, Chris </a:t>
            </a:r>
            <a:r>
              <a:rPr lang="en-US" sz="1400" dirty="0" err="1"/>
              <a:t>Goldfinger</a:t>
            </a:r>
            <a:r>
              <a:rPr lang="en-US" sz="1400" dirty="0"/>
              <a:t>, Laura L. </a:t>
            </a:r>
            <a:r>
              <a:rPr lang="en-US" sz="1400" dirty="0" err="1"/>
              <a:t>Stimely</a:t>
            </a:r>
            <a:r>
              <a:rPr lang="en-US" sz="1400" dirty="0"/>
              <a:t>, John T. English, and Paul A. Ferro. (2011) "Simulating tsunami inundation at Bandon, Coos County, Oregon, using hypothetical Cascadia and Alaska earthquake scenarios." Oregon Department of Geology and Mineral Industries Special Paper 43: 57.</a:t>
            </a:r>
          </a:p>
          <a:p>
            <a:r>
              <a:rPr lang="en-US" sz="1400" dirty="0"/>
              <a:t>Tung, S., &amp; </a:t>
            </a:r>
            <a:r>
              <a:rPr lang="en-US" sz="1400" dirty="0" err="1"/>
              <a:t>Masterlark</a:t>
            </a:r>
            <a:r>
              <a:rPr lang="en-US" sz="1400" dirty="0"/>
              <a:t>, T. (2018). Sensitivities of Near‐field Tsunami Forecasts to Megathrust Deformation Predictions. Journal of Geophysical Research: Solid Earth, 123(2), 1711-1735.</a:t>
            </a:r>
          </a:p>
          <a:p>
            <a:endParaRPr lang="en-US" sz="1400" dirty="0"/>
          </a:p>
          <a:p>
            <a:endParaRPr lang="en-US" sz="1400" dirty="0"/>
          </a:p>
        </p:txBody>
      </p:sp>
    </p:spTree>
    <p:extLst>
      <p:ext uri="{BB962C8B-B14F-4D97-AF65-F5344CB8AC3E}">
        <p14:creationId xmlns:p14="http://schemas.microsoft.com/office/powerpoint/2010/main" val="4883381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43CF69-445F-AB4A-B81F-AE0D9726445D}"/>
              </a:ext>
            </a:extLst>
          </p:cNvPr>
          <p:cNvSpPr>
            <a:spLocks noGrp="1"/>
          </p:cNvSpPr>
          <p:nvPr>
            <p:ph type="title"/>
          </p:nvPr>
        </p:nvSpPr>
        <p:spPr>
          <a:solidFill>
            <a:schemeClr val="accent5">
              <a:lumMod val="40000"/>
              <a:lumOff val="60000"/>
            </a:schemeClr>
          </a:solidFill>
        </p:spPr>
        <p:txBody>
          <a:bodyPr/>
          <a:lstStyle/>
          <a:p>
            <a:r>
              <a:rPr lang="en-US" dirty="0"/>
              <a:t>Outline</a:t>
            </a:r>
          </a:p>
        </p:txBody>
      </p:sp>
      <p:sp>
        <p:nvSpPr>
          <p:cNvPr id="3" name="Content Placeholder 2">
            <a:extLst>
              <a:ext uri="{FF2B5EF4-FFF2-40B4-BE49-F238E27FC236}">
                <a16:creationId xmlns:a16="http://schemas.microsoft.com/office/drawing/2014/main" id="{42F6EC23-1EC4-4E4C-A5AF-E82D74385365}"/>
              </a:ext>
            </a:extLst>
          </p:cNvPr>
          <p:cNvSpPr>
            <a:spLocks noGrp="1"/>
          </p:cNvSpPr>
          <p:nvPr>
            <p:ph idx="1"/>
          </p:nvPr>
        </p:nvSpPr>
        <p:spPr>
          <a:xfrm>
            <a:off x="838200" y="2073499"/>
            <a:ext cx="10515600" cy="4103464"/>
          </a:xfrm>
        </p:spPr>
        <p:txBody>
          <a:bodyPr>
            <a:normAutofit/>
          </a:bodyPr>
          <a:lstStyle/>
          <a:p>
            <a:r>
              <a:rPr lang="en-US" sz="3600" dirty="0"/>
              <a:t>How does the earthquake affect the tsunami?</a:t>
            </a:r>
          </a:p>
          <a:p>
            <a:pPr marL="0" indent="0">
              <a:buNone/>
            </a:pPr>
            <a:endParaRPr lang="en-US" sz="3600" dirty="0"/>
          </a:p>
          <a:p>
            <a:r>
              <a:rPr lang="en-US" sz="3600" dirty="0"/>
              <a:t>How are earthquake models of Cascadia being used today?</a:t>
            </a:r>
          </a:p>
          <a:p>
            <a:endParaRPr lang="en-US" sz="3600" dirty="0"/>
          </a:p>
          <a:p>
            <a:r>
              <a:rPr lang="en-US" sz="3600" dirty="0"/>
              <a:t>Future directions</a:t>
            </a:r>
          </a:p>
        </p:txBody>
      </p:sp>
    </p:spTree>
    <p:extLst>
      <p:ext uri="{BB962C8B-B14F-4D97-AF65-F5344CB8AC3E}">
        <p14:creationId xmlns:p14="http://schemas.microsoft.com/office/powerpoint/2010/main" val="42066445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1D7FD-BF6A-9945-B892-2940FD7A6D6F}"/>
              </a:ext>
            </a:extLst>
          </p:cNvPr>
          <p:cNvSpPr>
            <a:spLocks noGrp="1"/>
          </p:cNvSpPr>
          <p:nvPr>
            <p:ph type="title"/>
          </p:nvPr>
        </p:nvSpPr>
        <p:spPr>
          <a:solidFill>
            <a:schemeClr val="accent5">
              <a:lumMod val="40000"/>
              <a:lumOff val="60000"/>
            </a:schemeClr>
          </a:solidFill>
        </p:spPr>
        <p:txBody>
          <a:bodyPr/>
          <a:lstStyle/>
          <a:p>
            <a:r>
              <a:rPr lang="en-US" dirty="0"/>
              <a:t>How does the earthquake affect the tsunami?</a:t>
            </a:r>
          </a:p>
        </p:txBody>
      </p:sp>
      <p:sp>
        <p:nvSpPr>
          <p:cNvPr id="3" name="Content Placeholder 2">
            <a:extLst>
              <a:ext uri="{FF2B5EF4-FFF2-40B4-BE49-F238E27FC236}">
                <a16:creationId xmlns:a16="http://schemas.microsoft.com/office/drawing/2014/main" id="{1510537D-4C3B-2B44-A2A2-24A2C37D3F8A}"/>
              </a:ext>
            </a:extLst>
          </p:cNvPr>
          <p:cNvSpPr>
            <a:spLocks noGrp="1"/>
          </p:cNvSpPr>
          <p:nvPr>
            <p:ph idx="1"/>
          </p:nvPr>
        </p:nvSpPr>
        <p:spPr>
          <a:xfrm>
            <a:off x="838200" y="2150772"/>
            <a:ext cx="10515600" cy="4385951"/>
          </a:xfrm>
        </p:spPr>
        <p:txBody>
          <a:bodyPr>
            <a:normAutofit/>
          </a:bodyPr>
          <a:lstStyle/>
          <a:p>
            <a:pPr marL="0" indent="0">
              <a:buNone/>
            </a:pPr>
            <a:r>
              <a:rPr lang="en-US" sz="3600" dirty="0"/>
              <a:t>“Latest science” considerations:</a:t>
            </a:r>
          </a:p>
          <a:p>
            <a:pPr marL="971550" lvl="1" indent="-514350">
              <a:buFont typeface="+mj-lt"/>
              <a:buAutoNum type="arabicPeriod"/>
            </a:pPr>
            <a:r>
              <a:rPr lang="en-US" sz="3200" i="1" dirty="0"/>
              <a:t>Complexity of rupture </a:t>
            </a:r>
          </a:p>
          <a:p>
            <a:pPr marL="971550" lvl="1" indent="-514350">
              <a:buFont typeface="+mj-lt"/>
              <a:buAutoNum type="arabicPeriod"/>
            </a:pPr>
            <a:r>
              <a:rPr lang="en-US" sz="3200" i="1" dirty="0"/>
              <a:t>Surface rupture vs. buried rupture</a:t>
            </a:r>
          </a:p>
          <a:p>
            <a:pPr marL="971550" lvl="1" indent="-514350">
              <a:buFont typeface="+mj-lt"/>
              <a:buAutoNum type="arabicPeriod"/>
            </a:pPr>
            <a:r>
              <a:rPr lang="en-US" sz="3200" i="1" dirty="0"/>
              <a:t>Heterogeneity of the megathrust</a:t>
            </a:r>
          </a:p>
          <a:p>
            <a:pPr marL="971550" lvl="1" indent="-514350">
              <a:buFont typeface="+mj-lt"/>
              <a:buAutoNum type="arabicPeriod"/>
            </a:pPr>
            <a:r>
              <a:rPr lang="en-US" sz="3200" i="1" dirty="0"/>
              <a:t>Horizontal vs. vertical deformation</a:t>
            </a:r>
          </a:p>
          <a:p>
            <a:pPr marL="971550" lvl="1" indent="-514350">
              <a:buFont typeface="+mj-lt"/>
              <a:buAutoNum type="arabicPeriod"/>
            </a:pPr>
            <a:r>
              <a:rPr lang="en-US" sz="3200" i="1" dirty="0"/>
              <a:t>Duration of rupture</a:t>
            </a:r>
          </a:p>
          <a:p>
            <a:pPr marL="457200" lvl="1" indent="0">
              <a:buNone/>
            </a:pPr>
            <a:endParaRPr lang="en-US" sz="3200" i="1" dirty="0"/>
          </a:p>
          <a:p>
            <a:pPr lvl="1"/>
            <a:endParaRPr lang="en-US" sz="3200" i="1" dirty="0"/>
          </a:p>
          <a:p>
            <a:pPr lvl="1"/>
            <a:endParaRPr lang="en-US" sz="3200" i="1" dirty="0"/>
          </a:p>
          <a:p>
            <a:pPr lvl="1"/>
            <a:endParaRPr lang="en-US" dirty="0"/>
          </a:p>
        </p:txBody>
      </p:sp>
    </p:spTree>
    <p:extLst>
      <p:ext uri="{BB962C8B-B14F-4D97-AF65-F5344CB8AC3E}">
        <p14:creationId xmlns:p14="http://schemas.microsoft.com/office/powerpoint/2010/main" val="2452977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1D7FD-BF6A-9945-B892-2940FD7A6D6F}"/>
              </a:ext>
            </a:extLst>
          </p:cNvPr>
          <p:cNvSpPr>
            <a:spLocks noGrp="1"/>
          </p:cNvSpPr>
          <p:nvPr>
            <p:ph type="title"/>
          </p:nvPr>
        </p:nvSpPr>
        <p:spPr>
          <a:xfrm>
            <a:off x="0" y="-4888"/>
            <a:ext cx="12192000" cy="455649"/>
          </a:xfrm>
          <a:solidFill>
            <a:schemeClr val="accent5">
              <a:lumMod val="40000"/>
              <a:lumOff val="60000"/>
            </a:schemeClr>
          </a:solidFill>
        </p:spPr>
        <p:txBody>
          <a:bodyPr>
            <a:noAutofit/>
          </a:bodyPr>
          <a:lstStyle/>
          <a:p>
            <a:r>
              <a:rPr lang="en-US" sz="2800" dirty="0"/>
              <a:t>How does the earthquake affect the tsunami?</a:t>
            </a:r>
          </a:p>
        </p:txBody>
      </p:sp>
      <p:sp>
        <p:nvSpPr>
          <p:cNvPr id="3" name="Content Placeholder 2">
            <a:extLst>
              <a:ext uri="{FF2B5EF4-FFF2-40B4-BE49-F238E27FC236}">
                <a16:creationId xmlns:a16="http://schemas.microsoft.com/office/drawing/2014/main" id="{1510537D-4C3B-2B44-A2A2-24A2C37D3F8A}"/>
              </a:ext>
            </a:extLst>
          </p:cNvPr>
          <p:cNvSpPr>
            <a:spLocks noGrp="1"/>
          </p:cNvSpPr>
          <p:nvPr>
            <p:ph idx="1"/>
          </p:nvPr>
        </p:nvSpPr>
        <p:spPr>
          <a:xfrm>
            <a:off x="838200" y="772732"/>
            <a:ext cx="10881575" cy="6085267"/>
          </a:xfrm>
        </p:spPr>
        <p:txBody>
          <a:bodyPr>
            <a:normAutofit/>
          </a:bodyPr>
          <a:lstStyle/>
          <a:p>
            <a:endParaRPr lang="en-US" sz="3200" dirty="0">
              <a:solidFill>
                <a:srgbClr val="FF0000"/>
              </a:solidFill>
            </a:endParaRPr>
          </a:p>
          <a:p>
            <a:endParaRPr lang="en-US" sz="3200" dirty="0">
              <a:solidFill>
                <a:srgbClr val="FF0000"/>
              </a:solidFill>
            </a:endParaRPr>
          </a:p>
          <a:p>
            <a:endParaRPr lang="en-US" sz="3200" dirty="0"/>
          </a:p>
          <a:p>
            <a:endParaRPr lang="en-US" sz="3200" dirty="0"/>
          </a:p>
          <a:p>
            <a:endParaRPr lang="en-US" sz="3200" dirty="0"/>
          </a:p>
          <a:p>
            <a:endParaRPr lang="en-US" sz="3200" dirty="0"/>
          </a:p>
          <a:p>
            <a:endParaRPr lang="en-US" sz="3200" dirty="0"/>
          </a:p>
          <a:p>
            <a:endParaRPr lang="en-US" sz="3200" dirty="0"/>
          </a:p>
          <a:p>
            <a:endParaRPr lang="en-US" sz="1200" dirty="0"/>
          </a:p>
          <a:p>
            <a:r>
              <a:rPr lang="en-US" sz="3200" i="1" dirty="0"/>
              <a:t>Rule of thumb</a:t>
            </a:r>
            <a:r>
              <a:rPr lang="en-US" sz="3200" dirty="0"/>
              <a:t>: </a:t>
            </a:r>
            <a:r>
              <a:rPr lang="en-US" sz="3200" b="1" dirty="0"/>
              <a:t>more slip </a:t>
            </a:r>
            <a:r>
              <a:rPr lang="en-US" sz="3200" dirty="0"/>
              <a:t>or</a:t>
            </a:r>
            <a:r>
              <a:rPr lang="en-US" sz="3200" b="1" dirty="0"/>
              <a:t> shallower rupture</a:t>
            </a:r>
            <a:r>
              <a:rPr lang="en-US" sz="3200" dirty="0"/>
              <a:t>, bigger tsunami</a:t>
            </a:r>
          </a:p>
          <a:p>
            <a:endParaRPr lang="en-US" sz="3200" dirty="0"/>
          </a:p>
          <a:p>
            <a:pPr lvl="1"/>
            <a:endParaRPr lang="en-US" sz="2800" dirty="0"/>
          </a:p>
        </p:txBody>
      </p:sp>
      <p:sp>
        <p:nvSpPr>
          <p:cNvPr id="12" name="TextBox 11">
            <a:extLst>
              <a:ext uri="{FF2B5EF4-FFF2-40B4-BE49-F238E27FC236}">
                <a16:creationId xmlns:a16="http://schemas.microsoft.com/office/drawing/2014/main" id="{4328878B-257F-C044-9920-67F2DFC7B4DB}"/>
              </a:ext>
            </a:extLst>
          </p:cNvPr>
          <p:cNvSpPr txBox="1"/>
          <p:nvPr/>
        </p:nvSpPr>
        <p:spPr>
          <a:xfrm>
            <a:off x="7414472" y="6488667"/>
            <a:ext cx="4644669" cy="369332"/>
          </a:xfrm>
          <a:prstGeom prst="rect">
            <a:avLst/>
          </a:prstGeom>
          <a:noFill/>
        </p:spPr>
        <p:txBody>
          <a:bodyPr wrap="none" rtlCol="0">
            <a:spAutoFit/>
          </a:bodyPr>
          <a:lstStyle/>
          <a:p>
            <a:r>
              <a:rPr lang="en-US" i="1" dirty="0"/>
              <a:t>Image : https://all-</a:t>
            </a:r>
            <a:r>
              <a:rPr lang="en-US" i="1" dirty="0" err="1"/>
              <a:t>geo.org</a:t>
            </a:r>
            <a:r>
              <a:rPr lang="en-US" i="1" dirty="0"/>
              <a:t>/</a:t>
            </a:r>
            <a:r>
              <a:rPr lang="en-US" i="1" dirty="0" err="1"/>
              <a:t>highlyallochthonous</a:t>
            </a:r>
            <a:endParaRPr lang="en-US" i="1" dirty="0"/>
          </a:p>
        </p:txBody>
      </p:sp>
      <p:pic>
        <p:nvPicPr>
          <p:cNvPr id="14" name="Picture 13">
            <a:extLst>
              <a:ext uri="{FF2B5EF4-FFF2-40B4-BE49-F238E27FC236}">
                <a16:creationId xmlns:a16="http://schemas.microsoft.com/office/drawing/2014/main" id="{0EC23BA3-4A9C-864C-824D-0E8AD993307C}"/>
              </a:ext>
            </a:extLst>
          </p:cNvPr>
          <p:cNvPicPr>
            <a:picLocks noChangeAspect="1"/>
          </p:cNvPicPr>
          <p:nvPr/>
        </p:nvPicPr>
        <p:blipFill>
          <a:blip r:embed="rId3"/>
          <a:stretch>
            <a:fillRect/>
          </a:stretch>
        </p:blipFill>
        <p:spPr>
          <a:xfrm>
            <a:off x="3133852" y="2184831"/>
            <a:ext cx="6329083" cy="2900830"/>
          </a:xfrm>
          <a:prstGeom prst="rect">
            <a:avLst/>
          </a:prstGeom>
        </p:spPr>
      </p:pic>
      <p:sp>
        <p:nvSpPr>
          <p:cNvPr id="5" name="TextBox 4">
            <a:extLst>
              <a:ext uri="{FF2B5EF4-FFF2-40B4-BE49-F238E27FC236}">
                <a16:creationId xmlns:a16="http://schemas.microsoft.com/office/drawing/2014/main" id="{5DEFA926-83EB-3B41-94C9-BEF522449C27}"/>
              </a:ext>
            </a:extLst>
          </p:cNvPr>
          <p:cNvSpPr txBox="1"/>
          <p:nvPr/>
        </p:nvSpPr>
        <p:spPr>
          <a:xfrm>
            <a:off x="139350" y="634378"/>
            <a:ext cx="2467628" cy="1200329"/>
          </a:xfrm>
          <a:prstGeom prst="rect">
            <a:avLst/>
          </a:prstGeom>
          <a:noFill/>
        </p:spPr>
        <p:txBody>
          <a:bodyPr wrap="square" rtlCol="0">
            <a:spAutoFit/>
          </a:bodyPr>
          <a:lstStyle/>
          <a:p>
            <a:pPr algn="ctr"/>
            <a:r>
              <a:rPr lang="en-US" sz="3600" dirty="0"/>
              <a:t>earthquake slip</a:t>
            </a:r>
          </a:p>
        </p:txBody>
      </p:sp>
      <p:sp>
        <p:nvSpPr>
          <p:cNvPr id="6" name="TextBox 5">
            <a:extLst>
              <a:ext uri="{FF2B5EF4-FFF2-40B4-BE49-F238E27FC236}">
                <a16:creationId xmlns:a16="http://schemas.microsoft.com/office/drawing/2014/main" id="{6F2FB21A-5509-8946-8B87-93E6A4F7E113}"/>
              </a:ext>
            </a:extLst>
          </p:cNvPr>
          <p:cNvSpPr txBox="1"/>
          <p:nvPr/>
        </p:nvSpPr>
        <p:spPr>
          <a:xfrm>
            <a:off x="4702629" y="653438"/>
            <a:ext cx="3191527" cy="1200329"/>
          </a:xfrm>
          <a:prstGeom prst="rect">
            <a:avLst/>
          </a:prstGeom>
          <a:noFill/>
        </p:spPr>
        <p:txBody>
          <a:bodyPr wrap="square" rtlCol="0">
            <a:spAutoFit/>
          </a:bodyPr>
          <a:lstStyle/>
          <a:p>
            <a:pPr algn="ctr"/>
            <a:r>
              <a:rPr lang="en-US" sz="3600" dirty="0"/>
              <a:t>seafloor deformation</a:t>
            </a:r>
          </a:p>
        </p:txBody>
      </p:sp>
      <p:sp>
        <p:nvSpPr>
          <p:cNvPr id="7" name="TextBox 6">
            <a:extLst>
              <a:ext uri="{FF2B5EF4-FFF2-40B4-BE49-F238E27FC236}">
                <a16:creationId xmlns:a16="http://schemas.microsoft.com/office/drawing/2014/main" id="{B34D7530-7FE8-3F43-A3A1-C4FB4B3D50B2}"/>
              </a:ext>
            </a:extLst>
          </p:cNvPr>
          <p:cNvSpPr txBox="1"/>
          <p:nvPr/>
        </p:nvSpPr>
        <p:spPr>
          <a:xfrm>
            <a:off x="10467215" y="862400"/>
            <a:ext cx="1699504" cy="646331"/>
          </a:xfrm>
          <a:prstGeom prst="rect">
            <a:avLst/>
          </a:prstGeom>
          <a:noFill/>
        </p:spPr>
        <p:txBody>
          <a:bodyPr wrap="none" rtlCol="0">
            <a:spAutoFit/>
          </a:bodyPr>
          <a:lstStyle/>
          <a:p>
            <a:r>
              <a:rPr lang="en-US" sz="3600" dirty="0"/>
              <a:t>tsunami</a:t>
            </a:r>
          </a:p>
        </p:txBody>
      </p:sp>
      <p:cxnSp>
        <p:nvCxnSpPr>
          <p:cNvPr id="9" name="Straight Arrow Connector 8">
            <a:extLst>
              <a:ext uri="{FF2B5EF4-FFF2-40B4-BE49-F238E27FC236}">
                <a16:creationId xmlns:a16="http://schemas.microsoft.com/office/drawing/2014/main" id="{D174C04E-9A78-9D4D-BC61-1B517D173B9E}"/>
              </a:ext>
            </a:extLst>
          </p:cNvPr>
          <p:cNvCxnSpPr>
            <a:cxnSpLocks/>
          </p:cNvCxnSpPr>
          <p:nvPr/>
        </p:nvCxnSpPr>
        <p:spPr>
          <a:xfrm>
            <a:off x="2379945" y="1248496"/>
            <a:ext cx="2587471"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FB539B75-09F7-9040-AA8D-218A3FEF9170}"/>
              </a:ext>
            </a:extLst>
          </p:cNvPr>
          <p:cNvCxnSpPr>
            <a:cxnSpLocks/>
          </p:cNvCxnSpPr>
          <p:nvPr/>
        </p:nvCxnSpPr>
        <p:spPr>
          <a:xfrm>
            <a:off x="7414472" y="1234542"/>
            <a:ext cx="3009271"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50216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BD144C-C866-3140-800A-39BAE15DFEEC}"/>
              </a:ext>
            </a:extLst>
          </p:cNvPr>
          <p:cNvSpPr>
            <a:spLocks noGrp="1"/>
          </p:cNvSpPr>
          <p:nvPr>
            <p:ph type="title"/>
          </p:nvPr>
        </p:nvSpPr>
        <p:spPr>
          <a:xfrm>
            <a:off x="743823" y="155061"/>
            <a:ext cx="8181236" cy="1325563"/>
          </a:xfrm>
        </p:spPr>
        <p:txBody>
          <a:bodyPr/>
          <a:lstStyle/>
          <a:p>
            <a:r>
              <a:rPr lang="en-US" dirty="0"/>
              <a:t>Simple vs. complex slip</a:t>
            </a:r>
          </a:p>
        </p:txBody>
      </p:sp>
      <p:pic>
        <p:nvPicPr>
          <p:cNvPr id="8" name="Picture 7">
            <a:extLst>
              <a:ext uri="{FF2B5EF4-FFF2-40B4-BE49-F238E27FC236}">
                <a16:creationId xmlns:a16="http://schemas.microsoft.com/office/drawing/2014/main" id="{718DA812-3F68-9F4A-A591-E742530E96F9}"/>
              </a:ext>
            </a:extLst>
          </p:cNvPr>
          <p:cNvPicPr>
            <a:picLocks noChangeAspect="1"/>
          </p:cNvPicPr>
          <p:nvPr/>
        </p:nvPicPr>
        <p:blipFill rotWithShape="1">
          <a:blip r:embed="rId3"/>
          <a:srcRect l="369" t="584" r="64645" b="614"/>
          <a:stretch/>
        </p:blipFill>
        <p:spPr>
          <a:xfrm>
            <a:off x="7517331" y="620828"/>
            <a:ext cx="2430463" cy="6198671"/>
          </a:xfrm>
          <a:prstGeom prst="rect">
            <a:avLst/>
          </a:prstGeom>
        </p:spPr>
      </p:pic>
      <p:sp>
        <p:nvSpPr>
          <p:cNvPr id="9" name="TextBox 8">
            <a:extLst>
              <a:ext uri="{FF2B5EF4-FFF2-40B4-BE49-F238E27FC236}">
                <a16:creationId xmlns:a16="http://schemas.microsoft.com/office/drawing/2014/main" id="{8579067C-F7E4-BC41-B077-77724CBC3C1F}"/>
              </a:ext>
            </a:extLst>
          </p:cNvPr>
          <p:cNvSpPr txBox="1"/>
          <p:nvPr/>
        </p:nvSpPr>
        <p:spPr>
          <a:xfrm>
            <a:off x="9659563" y="6488668"/>
            <a:ext cx="2625142" cy="369332"/>
          </a:xfrm>
          <a:prstGeom prst="rect">
            <a:avLst/>
          </a:prstGeom>
          <a:noFill/>
        </p:spPr>
        <p:txBody>
          <a:bodyPr wrap="none" rtlCol="0">
            <a:spAutoFit/>
          </a:bodyPr>
          <a:lstStyle/>
          <a:p>
            <a:r>
              <a:rPr lang="en-US" dirty="0"/>
              <a:t>Image from Diego </a:t>
            </a:r>
            <a:r>
              <a:rPr lang="en-US" dirty="0" err="1"/>
              <a:t>Melgar</a:t>
            </a:r>
            <a:endParaRPr lang="en-US" dirty="0"/>
          </a:p>
        </p:txBody>
      </p:sp>
      <p:sp>
        <p:nvSpPr>
          <p:cNvPr id="10" name="Title 1">
            <a:extLst>
              <a:ext uri="{FF2B5EF4-FFF2-40B4-BE49-F238E27FC236}">
                <a16:creationId xmlns:a16="http://schemas.microsoft.com/office/drawing/2014/main" id="{2ABBD6B7-19FD-2241-8D9A-448D0D2C1E05}"/>
              </a:ext>
            </a:extLst>
          </p:cNvPr>
          <p:cNvSpPr txBox="1">
            <a:spLocks/>
          </p:cNvSpPr>
          <p:nvPr/>
        </p:nvSpPr>
        <p:spPr>
          <a:xfrm>
            <a:off x="0" y="-4888"/>
            <a:ext cx="12192000" cy="455649"/>
          </a:xfrm>
          <a:prstGeom prst="rect">
            <a:avLst/>
          </a:prstGeom>
          <a:solidFill>
            <a:schemeClr val="accent5">
              <a:lumMod val="40000"/>
              <a:lumOff val="60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a:t>How does the earthquake affect the tsunami?</a:t>
            </a:r>
            <a:endParaRPr lang="en-US" sz="2800" dirty="0"/>
          </a:p>
        </p:txBody>
      </p:sp>
      <p:pic>
        <p:nvPicPr>
          <p:cNvPr id="6" name="Picture 5">
            <a:extLst>
              <a:ext uri="{FF2B5EF4-FFF2-40B4-BE49-F238E27FC236}">
                <a16:creationId xmlns:a16="http://schemas.microsoft.com/office/drawing/2014/main" id="{5E40E8BA-E763-4244-86CF-57A1DDB1A659}"/>
              </a:ext>
            </a:extLst>
          </p:cNvPr>
          <p:cNvPicPr>
            <a:picLocks noChangeAspect="1"/>
          </p:cNvPicPr>
          <p:nvPr/>
        </p:nvPicPr>
        <p:blipFill>
          <a:blip r:embed="rId4"/>
          <a:stretch>
            <a:fillRect/>
          </a:stretch>
        </p:blipFill>
        <p:spPr>
          <a:xfrm>
            <a:off x="1202241" y="1237313"/>
            <a:ext cx="3632200" cy="4965700"/>
          </a:xfrm>
          <a:prstGeom prst="rect">
            <a:avLst/>
          </a:prstGeom>
        </p:spPr>
      </p:pic>
      <p:sp>
        <p:nvSpPr>
          <p:cNvPr id="7" name="TextBox 6">
            <a:extLst>
              <a:ext uri="{FF2B5EF4-FFF2-40B4-BE49-F238E27FC236}">
                <a16:creationId xmlns:a16="http://schemas.microsoft.com/office/drawing/2014/main" id="{9EAD8200-03E4-C04E-A348-F722FD1FE6F3}"/>
              </a:ext>
            </a:extLst>
          </p:cNvPr>
          <p:cNvSpPr txBox="1"/>
          <p:nvPr/>
        </p:nvSpPr>
        <p:spPr>
          <a:xfrm>
            <a:off x="260605" y="6438174"/>
            <a:ext cx="1883272" cy="369332"/>
          </a:xfrm>
          <a:prstGeom prst="rect">
            <a:avLst/>
          </a:prstGeom>
          <a:noFill/>
        </p:spPr>
        <p:txBody>
          <a:bodyPr wrap="none" rtlCol="0">
            <a:spAutoFit/>
          </a:bodyPr>
          <a:lstStyle/>
          <a:p>
            <a:r>
              <a:rPr lang="en-US" dirty="0"/>
              <a:t>Witter et al., 2011</a:t>
            </a:r>
          </a:p>
        </p:txBody>
      </p:sp>
      <p:sp>
        <p:nvSpPr>
          <p:cNvPr id="12" name="TextBox 11">
            <a:extLst>
              <a:ext uri="{FF2B5EF4-FFF2-40B4-BE49-F238E27FC236}">
                <a16:creationId xmlns:a16="http://schemas.microsoft.com/office/drawing/2014/main" id="{1D6C3C4B-26AD-1A4F-94E1-1019BC075D63}"/>
              </a:ext>
            </a:extLst>
          </p:cNvPr>
          <p:cNvSpPr txBox="1"/>
          <p:nvPr/>
        </p:nvSpPr>
        <p:spPr>
          <a:xfrm>
            <a:off x="2096810" y="6068842"/>
            <a:ext cx="2184444" cy="369332"/>
          </a:xfrm>
          <a:prstGeom prst="rect">
            <a:avLst/>
          </a:prstGeom>
          <a:noFill/>
        </p:spPr>
        <p:txBody>
          <a:bodyPr wrap="none" rtlCol="0">
            <a:spAutoFit/>
          </a:bodyPr>
          <a:lstStyle/>
          <a:p>
            <a:r>
              <a:rPr lang="en-US" dirty="0"/>
              <a:t>Seafloor deformation</a:t>
            </a:r>
          </a:p>
        </p:txBody>
      </p:sp>
    </p:spTree>
    <p:extLst>
      <p:ext uri="{BB962C8B-B14F-4D97-AF65-F5344CB8AC3E}">
        <p14:creationId xmlns:p14="http://schemas.microsoft.com/office/powerpoint/2010/main" val="20379813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0F14C-F892-9448-8D0B-480BFF700D38}"/>
              </a:ext>
            </a:extLst>
          </p:cNvPr>
          <p:cNvSpPr>
            <a:spLocks noGrp="1"/>
          </p:cNvSpPr>
          <p:nvPr>
            <p:ph type="title"/>
          </p:nvPr>
        </p:nvSpPr>
        <p:spPr>
          <a:xfrm>
            <a:off x="514350" y="216841"/>
            <a:ext cx="5386167" cy="1325563"/>
          </a:xfrm>
        </p:spPr>
        <p:txBody>
          <a:bodyPr>
            <a:noAutofit/>
          </a:bodyPr>
          <a:lstStyle/>
          <a:p>
            <a:r>
              <a:rPr lang="en-US" dirty="0"/>
              <a:t>Simple vs. complex slip</a:t>
            </a:r>
          </a:p>
        </p:txBody>
      </p:sp>
      <p:pic>
        <p:nvPicPr>
          <p:cNvPr id="10" name="Picture 9">
            <a:extLst>
              <a:ext uri="{FF2B5EF4-FFF2-40B4-BE49-F238E27FC236}">
                <a16:creationId xmlns:a16="http://schemas.microsoft.com/office/drawing/2014/main" id="{A6AC1F50-7057-8F4B-B029-57A51E2AE09B}"/>
              </a:ext>
            </a:extLst>
          </p:cNvPr>
          <p:cNvPicPr>
            <a:picLocks noChangeAspect="1"/>
          </p:cNvPicPr>
          <p:nvPr/>
        </p:nvPicPr>
        <p:blipFill rotWithShape="1">
          <a:blip r:embed="rId3"/>
          <a:srcRect b="9816"/>
          <a:stretch/>
        </p:blipFill>
        <p:spPr>
          <a:xfrm rot="16200000">
            <a:off x="-41510" y="1798530"/>
            <a:ext cx="4988535" cy="4584239"/>
          </a:xfrm>
          <a:prstGeom prst="rect">
            <a:avLst/>
          </a:prstGeom>
        </p:spPr>
      </p:pic>
      <p:sp>
        <p:nvSpPr>
          <p:cNvPr id="11" name="TextBox 10">
            <a:extLst>
              <a:ext uri="{FF2B5EF4-FFF2-40B4-BE49-F238E27FC236}">
                <a16:creationId xmlns:a16="http://schemas.microsoft.com/office/drawing/2014/main" id="{B7C47858-4E34-9F4B-B1CC-2CAE8BBEC2B7}"/>
              </a:ext>
            </a:extLst>
          </p:cNvPr>
          <p:cNvSpPr txBox="1"/>
          <p:nvPr/>
        </p:nvSpPr>
        <p:spPr>
          <a:xfrm>
            <a:off x="2082756" y="6415088"/>
            <a:ext cx="1942455" cy="369332"/>
          </a:xfrm>
          <a:prstGeom prst="rect">
            <a:avLst/>
          </a:prstGeom>
          <a:noFill/>
        </p:spPr>
        <p:txBody>
          <a:bodyPr wrap="none" rtlCol="0">
            <a:spAutoFit/>
          </a:bodyPr>
          <a:lstStyle/>
          <a:p>
            <a:r>
              <a:rPr lang="en-US" dirty="0" err="1"/>
              <a:t>Melgar</a:t>
            </a:r>
            <a:r>
              <a:rPr lang="en-US" dirty="0"/>
              <a:t> et al., 2019</a:t>
            </a:r>
          </a:p>
        </p:txBody>
      </p:sp>
      <p:pic>
        <p:nvPicPr>
          <p:cNvPr id="22" name="Picture 21">
            <a:extLst>
              <a:ext uri="{FF2B5EF4-FFF2-40B4-BE49-F238E27FC236}">
                <a16:creationId xmlns:a16="http://schemas.microsoft.com/office/drawing/2014/main" id="{1A19D561-EC02-4740-B6F5-1AFE42378502}"/>
              </a:ext>
            </a:extLst>
          </p:cNvPr>
          <p:cNvPicPr>
            <a:picLocks noChangeAspect="1"/>
          </p:cNvPicPr>
          <p:nvPr/>
        </p:nvPicPr>
        <p:blipFill rotWithShape="1">
          <a:blip r:embed="rId4"/>
          <a:srcRect l="5689" t="27933"/>
          <a:stretch/>
        </p:blipFill>
        <p:spPr>
          <a:xfrm>
            <a:off x="6556486" y="1700642"/>
            <a:ext cx="5528424" cy="5083777"/>
          </a:xfrm>
          <a:prstGeom prst="rect">
            <a:avLst/>
          </a:prstGeom>
        </p:spPr>
      </p:pic>
      <p:sp>
        <p:nvSpPr>
          <p:cNvPr id="23" name="TextBox 22">
            <a:extLst>
              <a:ext uri="{FF2B5EF4-FFF2-40B4-BE49-F238E27FC236}">
                <a16:creationId xmlns:a16="http://schemas.microsoft.com/office/drawing/2014/main" id="{B43302C8-E0B6-5848-960A-613B821B8937}"/>
              </a:ext>
            </a:extLst>
          </p:cNvPr>
          <p:cNvSpPr txBox="1"/>
          <p:nvPr/>
        </p:nvSpPr>
        <p:spPr>
          <a:xfrm>
            <a:off x="8271267" y="1072296"/>
            <a:ext cx="3695050" cy="369332"/>
          </a:xfrm>
          <a:prstGeom prst="rect">
            <a:avLst/>
          </a:prstGeom>
          <a:noFill/>
        </p:spPr>
        <p:txBody>
          <a:bodyPr wrap="none" rtlCol="0">
            <a:spAutoFit/>
          </a:bodyPr>
          <a:lstStyle/>
          <a:p>
            <a:pPr algn="r"/>
            <a:r>
              <a:rPr lang="en-US" dirty="0">
                <a:solidFill>
                  <a:srgbClr val="0070C0"/>
                </a:solidFill>
              </a:rPr>
              <a:t>Range of tsunami from </a:t>
            </a:r>
            <a:r>
              <a:rPr lang="en-US" b="1" dirty="0">
                <a:solidFill>
                  <a:srgbClr val="0070C0"/>
                </a:solidFill>
              </a:rPr>
              <a:t>stochastic </a:t>
            </a:r>
            <a:r>
              <a:rPr lang="en-US" dirty="0">
                <a:solidFill>
                  <a:srgbClr val="0070C0"/>
                </a:solidFill>
              </a:rPr>
              <a:t>slip</a:t>
            </a:r>
          </a:p>
        </p:txBody>
      </p:sp>
      <p:sp>
        <p:nvSpPr>
          <p:cNvPr id="13" name="TextBox 12">
            <a:extLst>
              <a:ext uri="{FF2B5EF4-FFF2-40B4-BE49-F238E27FC236}">
                <a16:creationId xmlns:a16="http://schemas.microsoft.com/office/drawing/2014/main" id="{C4AD19EE-BB05-484D-964D-C54B557B32FF}"/>
              </a:ext>
            </a:extLst>
          </p:cNvPr>
          <p:cNvSpPr txBox="1"/>
          <p:nvPr/>
        </p:nvSpPr>
        <p:spPr>
          <a:xfrm rot="16200000">
            <a:off x="5611706" y="5425618"/>
            <a:ext cx="1609608" cy="369332"/>
          </a:xfrm>
          <a:prstGeom prst="rect">
            <a:avLst/>
          </a:prstGeom>
          <a:solidFill>
            <a:schemeClr val="bg1"/>
          </a:solidFill>
        </p:spPr>
        <p:txBody>
          <a:bodyPr wrap="none" rtlCol="0">
            <a:spAutoFit/>
          </a:bodyPr>
          <a:lstStyle/>
          <a:p>
            <a:r>
              <a:rPr lang="en-US" dirty="0"/>
              <a:t>Tsunami height</a:t>
            </a:r>
          </a:p>
        </p:txBody>
      </p:sp>
      <p:sp>
        <p:nvSpPr>
          <p:cNvPr id="3" name="TextBox 2">
            <a:extLst>
              <a:ext uri="{FF2B5EF4-FFF2-40B4-BE49-F238E27FC236}">
                <a16:creationId xmlns:a16="http://schemas.microsoft.com/office/drawing/2014/main" id="{345891D0-CA56-3343-B3EE-AA0ED6F59891}"/>
              </a:ext>
            </a:extLst>
          </p:cNvPr>
          <p:cNvSpPr txBox="1"/>
          <p:nvPr/>
        </p:nvSpPr>
        <p:spPr>
          <a:xfrm>
            <a:off x="4025211" y="3681971"/>
            <a:ext cx="1348190" cy="369332"/>
          </a:xfrm>
          <a:prstGeom prst="rect">
            <a:avLst/>
          </a:prstGeom>
          <a:solidFill>
            <a:schemeClr val="bg1"/>
          </a:solidFill>
        </p:spPr>
        <p:txBody>
          <a:bodyPr wrap="none" rtlCol="0">
            <a:spAutoFit/>
          </a:bodyPr>
          <a:lstStyle/>
          <a:p>
            <a:r>
              <a:rPr lang="en-US" b="1" dirty="0">
                <a:solidFill>
                  <a:srgbClr val="FF0000"/>
                </a:solidFill>
              </a:rPr>
              <a:t>Uniform</a:t>
            </a:r>
            <a:r>
              <a:rPr lang="en-US" dirty="0">
                <a:solidFill>
                  <a:srgbClr val="FF0000"/>
                </a:solidFill>
              </a:rPr>
              <a:t> slip</a:t>
            </a:r>
          </a:p>
        </p:txBody>
      </p:sp>
      <p:sp>
        <p:nvSpPr>
          <p:cNvPr id="4" name="TextBox 3">
            <a:extLst>
              <a:ext uri="{FF2B5EF4-FFF2-40B4-BE49-F238E27FC236}">
                <a16:creationId xmlns:a16="http://schemas.microsoft.com/office/drawing/2014/main" id="{6370FC19-6A8E-0C4A-9413-20852E66FE02}"/>
              </a:ext>
            </a:extLst>
          </p:cNvPr>
          <p:cNvSpPr txBox="1"/>
          <p:nvPr/>
        </p:nvSpPr>
        <p:spPr>
          <a:xfrm>
            <a:off x="1854031" y="1458937"/>
            <a:ext cx="2136739" cy="369332"/>
          </a:xfrm>
          <a:prstGeom prst="rect">
            <a:avLst/>
          </a:prstGeom>
          <a:noFill/>
        </p:spPr>
        <p:txBody>
          <a:bodyPr wrap="none" rtlCol="0">
            <a:spAutoFit/>
          </a:bodyPr>
          <a:lstStyle/>
          <a:p>
            <a:r>
              <a:rPr lang="en-US" dirty="0"/>
              <a:t>Along shore distance</a:t>
            </a:r>
          </a:p>
        </p:txBody>
      </p:sp>
      <p:sp>
        <p:nvSpPr>
          <p:cNvPr id="19" name="Title 1">
            <a:extLst>
              <a:ext uri="{FF2B5EF4-FFF2-40B4-BE49-F238E27FC236}">
                <a16:creationId xmlns:a16="http://schemas.microsoft.com/office/drawing/2014/main" id="{8B4CBF1A-D562-794E-A9FE-7EBA6F2B0B9A}"/>
              </a:ext>
            </a:extLst>
          </p:cNvPr>
          <p:cNvSpPr txBox="1">
            <a:spLocks/>
          </p:cNvSpPr>
          <p:nvPr/>
        </p:nvSpPr>
        <p:spPr>
          <a:xfrm>
            <a:off x="0" y="-4888"/>
            <a:ext cx="12192000" cy="455649"/>
          </a:xfrm>
          <a:prstGeom prst="rect">
            <a:avLst/>
          </a:prstGeom>
          <a:solidFill>
            <a:schemeClr val="accent5">
              <a:lumMod val="40000"/>
              <a:lumOff val="60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a:t>How does the earthquake affect the tsunami?</a:t>
            </a:r>
            <a:endParaRPr lang="en-US" sz="2800" dirty="0"/>
          </a:p>
        </p:txBody>
      </p:sp>
      <p:sp>
        <p:nvSpPr>
          <p:cNvPr id="7" name="Rectangle 6">
            <a:extLst>
              <a:ext uri="{FF2B5EF4-FFF2-40B4-BE49-F238E27FC236}">
                <a16:creationId xmlns:a16="http://schemas.microsoft.com/office/drawing/2014/main" id="{79EBEC6D-76B4-174D-9B4B-996EE8477455}"/>
              </a:ext>
            </a:extLst>
          </p:cNvPr>
          <p:cNvSpPr/>
          <p:nvPr/>
        </p:nvSpPr>
        <p:spPr>
          <a:xfrm>
            <a:off x="3830595" y="5133444"/>
            <a:ext cx="369734" cy="5630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084C623B-FBDE-0142-B438-9EF65524A337}"/>
              </a:ext>
            </a:extLst>
          </p:cNvPr>
          <p:cNvSpPr txBox="1"/>
          <p:nvPr/>
        </p:nvSpPr>
        <p:spPr>
          <a:xfrm>
            <a:off x="3993710" y="5313263"/>
            <a:ext cx="1519968" cy="369332"/>
          </a:xfrm>
          <a:prstGeom prst="rect">
            <a:avLst/>
          </a:prstGeom>
          <a:solidFill>
            <a:schemeClr val="bg1"/>
          </a:solidFill>
        </p:spPr>
        <p:txBody>
          <a:bodyPr wrap="none" rtlCol="0">
            <a:spAutoFit/>
          </a:bodyPr>
          <a:lstStyle/>
          <a:p>
            <a:r>
              <a:rPr lang="en-US" b="1" dirty="0">
                <a:solidFill>
                  <a:srgbClr val="0070C0"/>
                </a:solidFill>
              </a:rPr>
              <a:t>Stochastic</a:t>
            </a:r>
            <a:r>
              <a:rPr lang="en-US" dirty="0">
                <a:solidFill>
                  <a:srgbClr val="0070C0"/>
                </a:solidFill>
              </a:rPr>
              <a:t> slip</a:t>
            </a:r>
          </a:p>
        </p:txBody>
      </p:sp>
      <p:sp>
        <p:nvSpPr>
          <p:cNvPr id="24" name="TextBox 23">
            <a:extLst>
              <a:ext uri="{FF2B5EF4-FFF2-40B4-BE49-F238E27FC236}">
                <a16:creationId xmlns:a16="http://schemas.microsoft.com/office/drawing/2014/main" id="{54B8E126-E968-464B-BBFE-A8E35D74CA40}"/>
              </a:ext>
            </a:extLst>
          </p:cNvPr>
          <p:cNvSpPr txBox="1"/>
          <p:nvPr/>
        </p:nvSpPr>
        <p:spPr>
          <a:xfrm rot="16200000">
            <a:off x="-129504" y="2151524"/>
            <a:ext cx="1609608" cy="369332"/>
          </a:xfrm>
          <a:prstGeom prst="rect">
            <a:avLst/>
          </a:prstGeom>
          <a:solidFill>
            <a:schemeClr val="bg1"/>
          </a:solidFill>
        </p:spPr>
        <p:txBody>
          <a:bodyPr wrap="none" rtlCol="0">
            <a:spAutoFit/>
          </a:bodyPr>
          <a:lstStyle/>
          <a:p>
            <a:r>
              <a:rPr lang="en-US" dirty="0"/>
              <a:t>Tsunami height</a:t>
            </a:r>
          </a:p>
        </p:txBody>
      </p:sp>
      <p:sp>
        <p:nvSpPr>
          <p:cNvPr id="25" name="TextBox 24">
            <a:extLst>
              <a:ext uri="{FF2B5EF4-FFF2-40B4-BE49-F238E27FC236}">
                <a16:creationId xmlns:a16="http://schemas.microsoft.com/office/drawing/2014/main" id="{F8247A14-269E-4246-8827-1F67FCBA5636}"/>
              </a:ext>
            </a:extLst>
          </p:cNvPr>
          <p:cNvSpPr txBox="1"/>
          <p:nvPr/>
        </p:nvSpPr>
        <p:spPr>
          <a:xfrm rot="16200000">
            <a:off x="5538404" y="2151524"/>
            <a:ext cx="1609608" cy="369332"/>
          </a:xfrm>
          <a:prstGeom prst="rect">
            <a:avLst/>
          </a:prstGeom>
          <a:solidFill>
            <a:schemeClr val="bg1"/>
          </a:solidFill>
        </p:spPr>
        <p:txBody>
          <a:bodyPr wrap="none" rtlCol="0">
            <a:spAutoFit/>
          </a:bodyPr>
          <a:lstStyle/>
          <a:p>
            <a:r>
              <a:rPr lang="en-US" dirty="0"/>
              <a:t>Tsunami height</a:t>
            </a:r>
          </a:p>
        </p:txBody>
      </p:sp>
      <p:sp>
        <p:nvSpPr>
          <p:cNvPr id="26" name="TextBox 25">
            <a:extLst>
              <a:ext uri="{FF2B5EF4-FFF2-40B4-BE49-F238E27FC236}">
                <a16:creationId xmlns:a16="http://schemas.microsoft.com/office/drawing/2014/main" id="{4F1A3C0F-131A-9F46-AA72-3A9A3957C78E}"/>
              </a:ext>
            </a:extLst>
          </p:cNvPr>
          <p:cNvSpPr txBox="1"/>
          <p:nvPr/>
        </p:nvSpPr>
        <p:spPr>
          <a:xfrm rot="16200000">
            <a:off x="5716854" y="3883519"/>
            <a:ext cx="1609608" cy="369332"/>
          </a:xfrm>
          <a:prstGeom prst="rect">
            <a:avLst/>
          </a:prstGeom>
          <a:solidFill>
            <a:schemeClr val="bg1"/>
          </a:solidFill>
        </p:spPr>
        <p:txBody>
          <a:bodyPr wrap="none" rtlCol="0">
            <a:spAutoFit/>
          </a:bodyPr>
          <a:lstStyle/>
          <a:p>
            <a:r>
              <a:rPr lang="en-US" dirty="0">
                <a:solidFill>
                  <a:schemeClr val="bg1"/>
                </a:solidFill>
              </a:rPr>
              <a:t>Tsunami height</a:t>
            </a:r>
          </a:p>
        </p:txBody>
      </p:sp>
      <p:sp>
        <p:nvSpPr>
          <p:cNvPr id="8" name="TextBox 7">
            <a:extLst>
              <a:ext uri="{FF2B5EF4-FFF2-40B4-BE49-F238E27FC236}">
                <a16:creationId xmlns:a16="http://schemas.microsoft.com/office/drawing/2014/main" id="{5840F9C8-A1EC-AC4C-8EBA-7B1A54410B8D}"/>
              </a:ext>
            </a:extLst>
          </p:cNvPr>
          <p:cNvSpPr txBox="1"/>
          <p:nvPr/>
        </p:nvSpPr>
        <p:spPr>
          <a:xfrm>
            <a:off x="5607675" y="3699553"/>
            <a:ext cx="2656112" cy="369332"/>
          </a:xfrm>
          <a:prstGeom prst="rect">
            <a:avLst/>
          </a:prstGeom>
          <a:solidFill>
            <a:schemeClr val="bg1"/>
          </a:solidFill>
        </p:spPr>
        <p:txBody>
          <a:bodyPr wrap="none" rtlCol="0">
            <a:spAutoFit/>
          </a:bodyPr>
          <a:lstStyle/>
          <a:p>
            <a:r>
              <a:rPr lang="en-US" dirty="0">
                <a:solidFill>
                  <a:srgbClr val="FF0000"/>
                </a:solidFill>
              </a:rPr>
              <a:t>Tsunami from </a:t>
            </a:r>
            <a:r>
              <a:rPr lang="en-US" b="1" dirty="0">
                <a:solidFill>
                  <a:srgbClr val="FF0000"/>
                </a:solidFill>
              </a:rPr>
              <a:t>uniform</a:t>
            </a:r>
            <a:r>
              <a:rPr lang="en-US" dirty="0">
                <a:solidFill>
                  <a:srgbClr val="FF0000"/>
                </a:solidFill>
              </a:rPr>
              <a:t> slip</a:t>
            </a:r>
          </a:p>
        </p:txBody>
      </p:sp>
      <p:cxnSp>
        <p:nvCxnSpPr>
          <p:cNvPr id="12" name="Straight Arrow Connector 11">
            <a:extLst>
              <a:ext uri="{FF2B5EF4-FFF2-40B4-BE49-F238E27FC236}">
                <a16:creationId xmlns:a16="http://schemas.microsoft.com/office/drawing/2014/main" id="{CC80CFC8-77DD-4142-B35F-4FD7FCBC5C5C}"/>
              </a:ext>
            </a:extLst>
          </p:cNvPr>
          <p:cNvCxnSpPr>
            <a:cxnSpLocks/>
          </p:cNvCxnSpPr>
          <p:nvPr/>
        </p:nvCxnSpPr>
        <p:spPr>
          <a:xfrm flipH="1">
            <a:off x="9556230" y="1396880"/>
            <a:ext cx="996441" cy="51819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C3080BA9-78BC-CC41-A85F-FA194822A7FC}"/>
              </a:ext>
            </a:extLst>
          </p:cNvPr>
          <p:cNvCxnSpPr>
            <a:cxnSpLocks/>
          </p:cNvCxnSpPr>
          <p:nvPr/>
        </p:nvCxnSpPr>
        <p:spPr>
          <a:xfrm flipH="1">
            <a:off x="9556230" y="1441628"/>
            <a:ext cx="996441" cy="111419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21DBF839-0570-A944-AF10-65E8889ED124}"/>
              </a:ext>
            </a:extLst>
          </p:cNvPr>
          <p:cNvCxnSpPr>
            <a:cxnSpLocks/>
          </p:cNvCxnSpPr>
          <p:nvPr/>
        </p:nvCxnSpPr>
        <p:spPr>
          <a:xfrm>
            <a:off x="7276152" y="4051303"/>
            <a:ext cx="393764" cy="35131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5612ABAC-936D-C346-8351-53371F9FF466}"/>
              </a:ext>
            </a:extLst>
          </p:cNvPr>
          <p:cNvSpPr/>
          <p:nvPr/>
        </p:nvSpPr>
        <p:spPr>
          <a:xfrm>
            <a:off x="7105135" y="1841157"/>
            <a:ext cx="729049" cy="32586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50D89943-13B3-9C4A-823A-4851AB37A8E9}"/>
              </a:ext>
            </a:extLst>
          </p:cNvPr>
          <p:cNvSpPr/>
          <p:nvPr/>
        </p:nvSpPr>
        <p:spPr>
          <a:xfrm>
            <a:off x="7120531" y="3356110"/>
            <a:ext cx="729049" cy="32586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41210E3E-5DBF-144C-BC3D-7B146EE98077}"/>
              </a:ext>
            </a:extLst>
          </p:cNvPr>
          <p:cNvSpPr/>
          <p:nvPr/>
        </p:nvSpPr>
        <p:spPr>
          <a:xfrm>
            <a:off x="7134576" y="4944972"/>
            <a:ext cx="729049" cy="32586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522550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4F527F00-1200-A545-A7CE-F64845CB9D48}"/>
              </a:ext>
            </a:extLst>
          </p:cNvPr>
          <p:cNvPicPr>
            <a:picLocks noChangeAspect="1"/>
          </p:cNvPicPr>
          <p:nvPr/>
        </p:nvPicPr>
        <p:blipFill rotWithShape="1">
          <a:blip r:embed="rId3"/>
          <a:srcRect b="9816"/>
          <a:stretch/>
        </p:blipFill>
        <p:spPr>
          <a:xfrm rot="16200000">
            <a:off x="-41510" y="1798530"/>
            <a:ext cx="4988535" cy="4584239"/>
          </a:xfrm>
          <a:prstGeom prst="rect">
            <a:avLst/>
          </a:prstGeom>
        </p:spPr>
      </p:pic>
      <p:sp>
        <p:nvSpPr>
          <p:cNvPr id="6" name="TextBox 5">
            <a:extLst>
              <a:ext uri="{FF2B5EF4-FFF2-40B4-BE49-F238E27FC236}">
                <a16:creationId xmlns:a16="http://schemas.microsoft.com/office/drawing/2014/main" id="{7EF7D72C-F072-C944-97E3-383BF9649BAB}"/>
              </a:ext>
            </a:extLst>
          </p:cNvPr>
          <p:cNvSpPr txBox="1"/>
          <p:nvPr/>
        </p:nvSpPr>
        <p:spPr>
          <a:xfrm>
            <a:off x="2082756" y="6415088"/>
            <a:ext cx="1942455" cy="369332"/>
          </a:xfrm>
          <a:prstGeom prst="rect">
            <a:avLst/>
          </a:prstGeom>
          <a:noFill/>
        </p:spPr>
        <p:txBody>
          <a:bodyPr wrap="none" rtlCol="0">
            <a:spAutoFit/>
          </a:bodyPr>
          <a:lstStyle/>
          <a:p>
            <a:r>
              <a:rPr lang="en-US" dirty="0" err="1"/>
              <a:t>Melgar</a:t>
            </a:r>
            <a:r>
              <a:rPr lang="en-US" dirty="0"/>
              <a:t> et al., 2019</a:t>
            </a:r>
          </a:p>
        </p:txBody>
      </p:sp>
      <p:pic>
        <p:nvPicPr>
          <p:cNvPr id="7" name="Picture 6">
            <a:extLst>
              <a:ext uri="{FF2B5EF4-FFF2-40B4-BE49-F238E27FC236}">
                <a16:creationId xmlns:a16="http://schemas.microsoft.com/office/drawing/2014/main" id="{DDC92BC4-A6A7-644F-9491-FF00446A1F30}"/>
              </a:ext>
            </a:extLst>
          </p:cNvPr>
          <p:cNvPicPr>
            <a:picLocks noChangeAspect="1"/>
          </p:cNvPicPr>
          <p:nvPr/>
        </p:nvPicPr>
        <p:blipFill>
          <a:blip r:embed="rId4"/>
          <a:stretch>
            <a:fillRect/>
          </a:stretch>
        </p:blipFill>
        <p:spPr>
          <a:xfrm>
            <a:off x="5674517" y="3338577"/>
            <a:ext cx="5991242" cy="2593562"/>
          </a:xfrm>
          <a:prstGeom prst="rect">
            <a:avLst/>
          </a:prstGeom>
        </p:spPr>
      </p:pic>
      <p:sp>
        <p:nvSpPr>
          <p:cNvPr id="10" name="Rectangle 9">
            <a:extLst>
              <a:ext uri="{FF2B5EF4-FFF2-40B4-BE49-F238E27FC236}">
                <a16:creationId xmlns:a16="http://schemas.microsoft.com/office/drawing/2014/main" id="{296CAA08-B5A5-0A4A-8CAA-64016973952D}"/>
              </a:ext>
            </a:extLst>
          </p:cNvPr>
          <p:cNvSpPr/>
          <p:nvPr/>
        </p:nvSpPr>
        <p:spPr>
          <a:xfrm>
            <a:off x="7498950" y="6415088"/>
            <a:ext cx="1536383" cy="369332"/>
          </a:xfrm>
          <a:prstGeom prst="rect">
            <a:avLst/>
          </a:prstGeom>
        </p:spPr>
        <p:txBody>
          <a:bodyPr wrap="none">
            <a:spAutoFit/>
          </a:bodyPr>
          <a:lstStyle/>
          <a:p>
            <a:r>
              <a:rPr lang="en-US" dirty="0"/>
              <a:t>An et al., 2018</a:t>
            </a:r>
          </a:p>
        </p:txBody>
      </p:sp>
      <p:sp>
        <p:nvSpPr>
          <p:cNvPr id="12" name="Title 1">
            <a:extLst>
              <a:ext uri="{FF2B5EF4-FFF2-40B4-BE49-F238E27FC236}">
                <a16:creationId xmlns:a16="http://schemas.microsoft.com/office/drawing/2014/main" id="{FA865692-CEAA-6C4C-AFFA-884FD456B574}"/>
              </a:ext>
            </a:extLst>
          </p:cNvPr>
          <p:cNvSpPr txBox="1">
            <a:spLocks/>
          </p:cNvSpPr>
          <p:nvPr/>
        </p:nvSpPr>
        <p:spPr>
          <a:xfrm>
            <a:off x="0" y="-4888"/>
            <a:ext cx="12192000" cy="455649"/>
          </a:xfrm>
          <a:prstGeom prst="rect">
            <a:avLst/>
          </a:prstGeom>
          <a:solidFill>
            <a:schemeClr val="accent5">
              <a:lumMod val="40000"/>
              <a:lumOff val="60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a:t>How does the earthquake affect the tsunami?</a:t>
            </a:r>
            <a:endParaRPr lang="en-US" sz="2800" dirty="0"/>
          </a:p>
        </p:txBody>
      </p:sp>
      <p:sp>
        <p:nvSpPr>
          <p:cNvPr id="27" name="TextBox 26">
            <a:extLst>
              <a:ext uri="{FF2B5EF4-FFF2-40B4-BE49-F238E27FC236}">
                <a16:creationId xmlns:a16="http://schemas.microsoft.com/office/drawing/2014/main" id="{8E69C60A-0C3B-CE43-BCFF-9F7EF33CC541}"/>
              </a:ext>
            </a:extLst>
          </p:cNvPr>
          <p:cNvSpPr txBox="1"/>
          <p:nvPr/>
        </p:nvSpPr>
        <p:spPr>
          <a:xfrm>
            <a:off x="8734750" y="5534284"/>
            <a:ext cx="1851725" cy="369332"/>
          </a:xfrm>
          <a:prstGeom prst="rect">
            <a:avLst/>
          </a:prstGeom>
          <a:solidFill>
            <a:schemeClr val="bg1"/>
          </a:solidFill>
        </p:spPr>
        <p:txBody>
          <a:bodyPr wrap="none" rtlCol="0">
            <a:spAutoFit/>
          </a:bodyPr>
          <a:lstStyle/>
          <a:p>
            <a:r>
              <a:rPr lang="en-US" dirty="0">
                <a:solidFill>
                  <a:srgbClr val="FF0000"/>
                </a:solidFill>
              </a:rPr>
              <a:t>Wide uniform slip</a:t>
            </a:r>
          </a:p>
        </p:txBody>
      </p:sp>
      <p:sp>
        <p:nvSpPr>
          <p:cNvPr id="28" name="TextBox 27">
            <a:extLst>
              <a:ext uri="{FF2B5EF4-FFF2-40B4-BE49-F238E27FC236}">
                <a16:creationId xmlns:a16="http://schemas.microsoft.com/office/drawing/2014/main" id="{8C03B285-C211-6944-97A3-7A8105BAD6BF}"/>
              </a:ext>
            </a:extLst>
          </p:cNvPr>
          <p:cNvSpPr txBox="1"/>
          <p:nvPr/>
        </p:nvSpPr>
        <p:spPr>
          <a:xfrm>
            <a:off x="8734750" y="3432051"/>
            <a:ext cx="2628925" cy="369332"/>
          </a:xfrm>
          <a:prstGeom prst="rect">
            <a:avLst/>
          </a:prstGeom>
          <a:solidFill>
            <a:schemeClr val="bg1"/>
          </a:solidFill>
        </p:spPr>
        <p:txBody>
          <a:bodyPr wrap="none" rtlCol="0">
            <a:spAutoFit/>
          </a:bodyPr>
          <a:lstStyle/>
          <a:p>
            <a:r>
              <a:rPr lang="en-US" dirty="0">
                <a:solidFill>
                  <a:srgbClr val="0039FF"/>
                </a:solidFill>
              </a:rPr>
              <a:t>Concentrated uniform slip</a:t>
            </a:r>
          </a:p>
        </p:txBody>
      </p:sp>
      <p:sp>
        <p:nvSpPr>
          <p:cNvPr id="29" name="TextBox 28">
            <a:extLst>
              <a:ext uri="{FF2B5EF4-FFF2-40B4-BE49-F238E27FC236}">
                <a16:creationId xmlns:a16="http://schemas.microsoft.com/office/drawing/2014/main" id="{E8F2CDEA-CAA9-BE45-AB4C-728A584528EB}"/>
              </a:ext>
            </a:extLst>
          </p:cNvPr>
          <p:cNvSpPr txBox="1"/>
          <p:nvPr/>
        </p:nvSpPr>
        <p:spPr>
          <a:xfrm>
            <a:off x="5897094" y="3414554"/>
            <a:ext cx="2281706" cy="369332"/>
          </a:xfrm>
          <a:prstGeom prst="rect">
            <a:avLst/>
          </a:prstGeom>
          <a:solidFill>
            <a:schemeClr val="bg1"/>
          </a:solidFill>
        </p:spPr>
        <p:txBody>
          <a:bodyPr wrap="square" rtlCol="0">
            <a:spAutoFit/>
          </a:bodyPr>
          <a:lstStyle/>
          <a:p>
            <a:r>
              <a:rPr lang="en-US" dirty="0"/>
              <a:t>Complex solution</a:t>
            </a:r>
          </a:p>
        </p:txBody>
      </p:sp>
      <p:cxnSp>
        <p:nvCxnSpPr>
          <p:cNvPr id="31" name="Straight Arrow Connector 30">
            <a:extLst>
              <a:ext uri="{FF2B5EF4-FFF2-40B4-BE49-F238E27FC236}">
                <a16:creationId xmlns:a16="http://schemas.microsoft.com/office/drawing/2014/main" id="{5BC8343F-3A8B-9F4A-94A3-EE3DFF46C6AB}"/>
              </a:ext>
            </a:extLst>
          </p:cNvPr>
          <p:cNvCxnSpPr>
            <a:cxnSpLocks/>
            <a:stCxn id="28" idx="2"/>
          </p:cNvCxnSpPr>
          <p:nvPr/>
        </p:nvCxnSpPr>
        <p:spPr>
          <a:xfrm>
            <a:off x="10049213" y="3801383"/>
            <a:ext cx="0" cy="522711"/>
          </a:xfrm>
          <a:prstGeom prst="straightConnector1">
            <a:avLst/>
          </a:prstGeom>
          <a:ln w="38100">
            <a:solidFill>
              <a:srgbClr val="0039FF"/>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F91426B7-2409-3F47-8BCD-C3305F477717}"/>
              </a:ext>
            </a:extLst>
          </p:cNvPr>
          <p:cNvCxnSpPr>
            <a:cxnSpLocks/>
          </p:cNvCxnSpPr>
          <p:nvPr/>
        </p:nvCxnSpPr>
        <p:spPr>
          <a:xfrm flipV="1">
            <a:off x="10403396" y="5011573"/>
            <a:ext cx="183079" cy="58797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40" name="Group 39">
            <a:extLst>
              <a:ext uri="{FF2B5EF4-FFF2-40B4-BE49-F238E27FC236}">
                <a16:creationId xmlns:a16="http://schemas.microsoft.com/office/drawing/2014/main" id="{E6C3F77D-98F4-7A46-A955-0D538EB48E9D}"/>
              </a:ext>
            </a:extLst>
          </p:cNvPr>
          <p:cNvGrpSpPr/>
          <p:nvPr/>
        </p:nvGrpSpPr>
        <p:grpSpPr>
          <a:xfrm>
            <a:off x="4879622" y="571966"/>
            <a:ext cx="6517670" cy="2756424"/>
            <a:chOff x="4879622" y="571966"/>
            <a:chExt cx="6517670" cy="2756424"/>
          </a:xfrm>
        </p:grpSpPr>
        <p:grpSp>
          <p:nvGrpSpPr>
            <p:cNvPr id="35" name="Group 34">
              <a:extLst>
                <a:ext uri="{FF2B5EF4-FFF2-40B4-BE49-F238E27FC236}">
                  <a16:creationId xmlns:a16="http://schemas.microsoft.com/office/drawing/2014/main" id="{C2D4A7D1-6057-4B48-8643-149871418026}"/>
                </a:ext>
              </a:extLst>
            </p:cNvPr>
            <p:cNvGrpSpPr/>
            <p:nvPr/>
          </p:nvGrpSpPr>
          <p:grpSpPr>
            <a:xfrm>
              <a:off x="4879622" y="624971"/>
              <a:ext cx="6517670" cy="2703419"/>
              <a:chOff x="4846005" y="450761"/>
              <a:chExt cx="6517670" cy="2703419"/>
            </a:xfrm>
          </p:grpSpPr>
          <p:pic>
            <p:nvPicPr>
              <p:cNvPr id="4" name="Picture 3">
                <a:extLst>
                  <a:ext uri="{FF2B5EF4-FFF2-40B4-BE49-F238E27FC236}">
                    <a16:creationId xmlns:a16="http://schemas.microsoft.com/office/drawing/2014/main" id="{46A1F60F-E184-AC48-8ABC-6257C70ED97D}"/>
                  </a:ext>
                </a:extLst>
              </p:cNvPr>
              <p:cNvPicPr>
                <a:picLocks noChangeAspect="1"/>
              </p:cNvPicPr>
              <p:nvPr/>
            </p:nvPicPr>
            <p:blipFill>
              <a:blip r:embed="rId5"/>
              <a:stretch>
                <a:fillRect/>
              </a:stretch>
            </p:blipFill>
            <p:spPr>
              <a:xfrm>
                <a:off x="7454677" y="450761"/>
                <a:ext cx="3908998" cy="2703419"/>
              </a:xfrm>
              <a:prstGeom prst="rect">
                <a:avLst/>
              </a:prstGeom>
            </p:spPr>
          </p:pic>
          <p:sp>
            <p:nvSpPr>
              <p:cNvPr id="9" name="TextBox 8">
                <a:extLst>
                  <a:ext uri="{FF2B5EF4-FFF2-40B4-BE49-F238E27FC236}">
                    <a16:creationId xmlns:a16="http://schemas.microsoft.com/office/drawing/2014/main" id="{48C98E9E-F718-E240-BE99-3FC21AD00A03}"/>
                  </a:ext>
                </a:extLst>
              </p:cNvPr>
              <p:cNvSpPr txBox="1"/>
              <p:nvPr/>
            </p:nvSpPr>
            <p:spPr>
              <a:xfrm>
                <a:off x="5610326" y="1846011"/>
                <a:ext cx="1851725" cy="369332"/>
              </a:xfrm>
              <a:prstGeom prst="rect">
                <a:avLst/>
              </a:prstGeom>
              <a:noFill/>
            </p:spPr>
            <p:txBody>
              <a:bodyPr wrap="none" rtlCol="0">
                <a:spAutoFit/>
              </a:bodyPr>
              <a:lstStyle/>
              <a:p>
                <a:r>
                  <a:rPr lang="en-US" dirty="0">
                    <a:solidFill>
                      <a:srgbClr val="FF0000"/>
                    </a:solidFill>
                  </a:rPr>
                  <a:t>Wide uniform slip</a:t>
                </a:r>
              </a:p>
            </p:txBody>
          </p:sp>
          <p:sp>
            <p:nvSpPr>
              <p:cNvPr id="13" name="TextBox 12">
                <a:extLst>
                  <a:ext uri="{FF2B5EF4-FFF2-40B4-BE49-F238E27FC236}">
                    <a16:creationId xmlns:a16="http://schemas.microsoft.com/office/drawing/2014/main" id="{FFB4080B-D108-3245-82B3-B17E39820EEA}"/>
                  </a:ext>
                </a:extLst>
              </p:cNvPr>
              <p:cNvSpPr txBox="1"/>
              <p:nvPr/>
            </p:nvSpPr>
            <p:spPr>
              <a:xfrm>
                <a:off x="4846005" y="1505516"/>
                <a:ext cx="2628925" cy="369332"/>
              </a:xfrm>
              <a:prstGeom prst="rect">
                <a:avLst/>
              </a:prstGeom>
              <a:noFill/>
            </p:spPr>
            <p:txBody>
              <a:bodyPr wrap="none" rtlCol="0">
                <a:spAutoFit/>
              </a:bodyPr>
              <a:lstStyle/>
              <a:p>
                <a:r>
                  <a:rPr lang="en-US" dirty="0">
                    <a:solidFill>
                      <a:srgbClr val="0039FF"/>
                    </a:solidFill>
                  </a:rPr>
                  <a:t>Concentrated uniform slip</a:t>
                </a:r>
              </a:p>
            </p:txBody>
          </p:sp>
          <p:sp>
            <p:nvSpPr>
              <p:cNvPr id="14" name="TextBox 13">
                <a:extLst>
                  <a:ext uri="{FF2B5EF4-FFF2-40B4-BE49-F238E27FC236}">
                    <a16:creationId xmlns:a16="http://schemas.microsoft.com/office/drawing/2014/main" id="{90299631-7A93-7F44-94BD-174740AB3B8C}"/>
                  </a:ext>
                </a:extLst>
              </p:cNvPr>
              <p:cNvSpPr txBox="1"/>
              <p:nvPr/>
            </p:nvSpPr>
            <p:spPr>
              <a:xfrm>
                <a:off x="6139692" y="1140998"/>
                <a:ext cx="1327864" cy="369332"/>
              </a:xfrm>
              <a:prstGeom prst="rect">
                <a:avLst/>
              </a:prstGeom>
              <a:noFill/>
            </p:spPr>
            <p:txBody>
              <a:bodyPr wrap="none" rtlCol="0">
                <a:spAutoFit/>
              </a:bodyPr>
              <a:lstStyle/>
              <a:p>
                <a:r>
                  <a:rPr lang="en-US" dirty="0">
                    <a:solidFill>
                      <a:srgbClr val="009200"/>
                    </a:solidFill>
                  </a:rPr>
                  <a:t>Observation</a:t>
                </a:r>
              </a:p>
            </p:txBody>
          </p:sp>
          <p:cxnSp>
            <p:nvCxnSpPr>
              <p:cNvPr id="16" name="Straight Arrow Connector 15">
                <a:extLst>
                  <a:ext uri="{FF2B5EF4-FFF2-40B4-BE49-F238E27FC236}">
                    <a16:creationId xmlns:a16="http://schemas.microsoft.com/office/drawing/2014/main" id="{995F4A05-F7F4-E54A-A453-69E77DEAC992}"/>
                  </a:ext>
                </a:extLst>
              </p:cNvPr>
              <p:cNvCxnSpPr>
                <a:cxnSpLocks/>
              </p:cNvCxnSpPr>
              <p:nvPr/>
            </p:nvCxnSpPr>
            <p:spPr>
              <a:xfrm>
                <a:off x="7380930" y="1414949"/>
                <a:ext cx="282000" cy="232716"/>
              </a:xfrm>
              <a:prstGeom prst="straightConnector1">
                <a:avLst/>
              </a:prstGeom>
              <a:ln w="38100">
                <a:solidFill>
                  <a:srgbClr val="0092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D0CD1A3D-1939-6241-8DA7-091A2B05423F}"/>
                  </a:ext>
                </a:extLst>
              </p:cNvPr>
              <p:cNvCxnSpPr>
                <a:cxnSpLocks/>
                <a:stCxn id="13" idx="3"/>
              </p:cNvCxnSpPr>
              <p:nvPr/>
            </p:nvCxnSpPr>
            <p:spPr>
              <a:xfrm>
                <a:off x="7474930" y="1690182"/>
                <a:ext cx="188000" cy="93360"/>
              </a:xfrm>
              <a:prstGeom prst="straightConnector1">
                <a:avLst/>
              </a:prstGeom>
              <a:ln w="38100">
                <a:solidFill>
                  <a:srgbClr val="0039FF"/>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37FDFBA7-CFA1-1945-ACA3-423B52657995}"/>
                  </a:ext>
                </a:extLst>
              </p:cNvPr>
              <p:cNvCxnSpPr>
                <a:cxnSpLocks/>
                <a:stCxn id="9" idx="3"/>
              </p:cNvCxnSpPr>
              <p:nvPr/>
            </p:nvCxnSpPr>
            <p:spPr>
              <a:xfrm flipV="1">
                <a:off x="7462051" y="1965415"/>
                <a:ext cx="183079" cy="6526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32535368-8D0A-F440-972B-C81132A1F040}"/>
                  </a:ext>
                </a:extLst>
              </p:cNvPr>
              <p:cNvSpPr/>
              <p:nvPr/>
            </p:nvSpPr>
            <p:spPr>
              <a:xfrm>
                <a:off x="7662930" y="895801"/>
                <a:ext cx="921063" cy="5191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6" name="TextBox 35">
              <a:extLst>
                <a:ext uri="{FF2B5EF4-FFF2-40B4-BE49-F238E27FC236}">
                  <a16:creationId xmlns:a16="http://schemas.microsoft.com/office/drawing/2014/main" id="{C13FAAEE-C6A3-FE4C-B9E7-42CF74407454}"/>
                </a:ext>
              </a:extLst>
            </p:cNvPr>
            <p:cNvSpPr txBox="1"/>
            <p:nvPr/>
          </p:nvSpPr>
          <p:spPr>
            <a:xfrm>
              <a:off x="6608494" y="852149"/>
              <a:ext cx="2564613" cy="461665"/>
            </a:xfrm>
            <a:prstGeom prst="rect">
              <a:avLst/>
            </a:prstGeom>
            <a:noFill/>
          </p:spPr>
          <p:txBody>
            <a:bodyPr wrap="none" rtlCol="0">
              <a:spAutoFit/>
            </a:bodyPr>
            <a:lstStyle/>
            <a:p>
              <a:r>
                <a:rPr lang="en-US" sz="2400" dirty="0"/>
                <a:t>Tsunami at a gauge</a:t>
              </a:r>
            </a:p>
          </p:txBody>
        </p:sp>
        <p:sp>
          <p:nvSpPr>
            <p:cNvPr id="37" name="Rectangle 36">
              <a:extLst>
                <a:ext uri="{FF2B5EF4-FFF2-40B4-BE49-F238E27FC236}">
                  <a16:creationId xmlns:a16="http://schemas.microsoft.com/office/drawing/2014/main" id="{2A640CF6-357D-C442-9CEE-1915D9675B78}"/>
                </a:ext>
              </a:extLst>
            </p:cNvPr>
            <p:cNvSpPr/>
            <p:nvPr/>
          </p:nvSpPr>
          <p:spPr>
            <a:xfrm>
              <a:off x="9103048" y="726322"/>
              <a:ext cx="1103633" cy="5191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37">
              <a:extLst>
                <a:ext uri="{FF2B5EF4-FFF2-40B4-BE49-F238E27FC236}">
                  <a16:creationId xmlns:a16="http://schemas.microsoft.com/office/drawing/2014/main" id="{13B9CF42-26AA-1D48-A59F-69C7BBF5D7D4}"/>
                </a:ext>
              </a:extLst>
            </p:cNvPr>
            <p:cNvSpPr/>
            <p:nvPr/>
          </p:nvSpPr>
          <p:spPr>
            <a:xfrm>
              <a:off x="10502239" y="2020221"/>
              <a:ext cx="285210" cy="11077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8">
              <a:extLst>
                <a:ext uri="{FF2B5EF4-FFF2-40B4-BE49-F238E27FC236}">
                  <a16:creationId xmlns:a16="http://schemas.microsoft.com/office/drawing/2014/main" id="{B96FF337-1654-A343-B04B-4D4AA86C3DDD}"/>
                </a:ext>
              </a:extLst>
            </p:cNvPr>
            <p:cNvSpPr/>
            <p:nvPr/>
          </p:nvSpPr>
          <p:spPr>
            <a:xfrm>
              <a:off x="10319356" y="571966"/>
              <a:ext cx="285210" cy="11077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2" name="TextBox 41">
            <a:extLst>
              <a:ext uri="{FF2B5EF4-FFF2-40B4-BE49-F238E27FC236}">
                <a16:creationId xmlns:a16="http://schemas.microsoft.com/office/drawing/2014/main" id="{45384201-D426-8D4D-8EEF-36A02B415911}"/>
              </a:ext>
            </a:extLst>
          </p:cNvPr>
          <p:cNvSpPr txBox="1"/>
          <p:nvPr/>
        </p:nvSpPr>
        <p:spPr>
          <a:xfrm>
            <a:off x="1854031" y="1458937"/>
            <a:ext cx="2136739" cy="369332"/>
          </a:xfrm>
          <a:prstGeom prst="rect">
            <a:avLst/>
          </a:prstGeom>
          <a:noFill/>
        </p:spPr>
        <p:txBody>
          <a:bodyPr wrap="none" rtlCol="0">
            <a:spAutoFit/>
          </a:bodyPr>
          <a:lstStyle/>
          <a:p>
            <a:r>
              <a:rPr lang="en-US" dirty="0"/>
              <a:t>Along shore distance</a:t>
            </a:r>
          </a:p>
        </p:txBody>
      </p:sp>
      <p:sp>
        <p:nvSpPr>
          <p:cNvPr id="45" name="Title 1">
            <a:extLst>
              <a:ext uri="{FF2B5EF4-FFF2-40B4-BE49-F238E27FC236}">
                <a16:creationId xmlns:a16="http://schemas.microsoft.com/office/drawing/2014/main" id="{F26629F9-6C24-0F42-AFE4-B46E8CE9337E}"/>
              </a:ext>
            </a:extLst>
          </p:cNvPr>
          <p:cNvSpPr>
            <a:spLocks noGrp="1"/>
          </p:cNvSpPr>
          <p:nvPr>
            <p:ph type="title"/>
          </p:nvPr>
        </p:nvSpPr>
        <p:spPr>
          <a:xfrm>
            <a:off x="514350" y="216841"/>
            <a:ext cx="5386167" cy="1325563"/>
          </a:xfrm>
        </p:spPr>
        <p:txBody>
          <a:bodyPr>
            <a:noAutofit/>
          </a:bodyPr>
          <a:lstStyle/>
          <a:p>
            <a:r>
              <a:rPr lang="en-US" dirty="0"/>
              <a:t>Simple vs. complex slip</a:t>
            </a:r>
          </a:p>
        </p:txBody>
      </p:sp>
    </p:spTree>
    <p:extLst>
      <p:ext uri="{BB962C8B-B14F-4D97-AF65-F5344CB8AC3E}">
        <p14:creationId xmlns:p14="http://schemas.microsoft.com/office/powerpoint/2010/main" val="24019468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6CA5F3C7-9940-B349-A1AF-87F3480591DB}"/>
              </a:ext>
            </a:extLst>
          </p:cNvPr>
          <p:cNvSpPr txBox="1"/>
          <p:nvPr/>
        </p:nvSpPr>
        <p:spPr>
          <a:xfrm>
            <a:off x="838200" y="1747553"/>
            <a:ext cx="9632516" cy="954107"/>
          </a:xfrm>
          <a:prstGeom prst="rect">
            <a:avLst/>
          </a:prstGeom>
          <a:noFill/>
        </p:spPr>
        <p:txBody>
          <a:bodyPr wrap="square" rtlCol="0">
            <a:spAutoFit/>
          </a:bodyPr>
          <a:lstStyle/>
          <a:p>
            <a:r>
              <a:rPr lang="en-US" sz="2800" b="1" dirty="0"/>
              <a:t>“The real-time determination of whether a megathrust rupture reaches the trench is nearly impossible</a:t>
            </a:r>
          </a:p>
        </p:txBody>
      </p:sp>
      <p:sp>
        <p:nvSpPr>
          <p:cNvPr id="2" name="Title 1">
            <a:extLst>
              <a:ext uri="{FF2B5EF4-FFF2-40B4-BE49-F238E27FC236}">
                <a16:creationId xmlns:a16="http://schemas.microsoft.com/office/drawing/2014/main" id="{81AE0370-C948-CB41-9A53-82D0336FB44F}"/>
              </a:ext>
            </a:extLst>
          </p:cNvPr>
          <p:cNvSpPr>
            <a:spLocks noGrp="1"/>
          </p:cNvSpPr>
          <p:nvPr>
            <p:ph type="title"/>
          </p:nvPr>
        </p:nvSpPr>
        <p:spPr>
          <a:xfrm>
            <a:off x="838200" y="365125"/>
            <a:ext cx="10515600" cy="1325563"/>
          </a:xfrm>
        </p:spPr>
        <p:txBody>
          <a:bodyPr/>
          <a:lstStyle/>
          <a:p>
            <a:r>
              <a:rPr lang="en-US" dirty="0"/>
              <a:t>Surface rupture vs. buried rupture</a:t>
            </a:r>
          </a:p>
        </p:txBody>
      </p:sp>
      <p:sp>
        <p:nvSpPr>
          <p:cNvPr id="3" name="Content Placeholder 2">
            <a:extLst>
              <a:ext uri="{FF2B5EF4-FFF2-40B4-BE49-F238E27FC236}">
                <a16:creationId xmlns:a16="http://schemas.microsoft.com/office/drawing/2014/main" id="{6B2F1F4E-D002-FC45-B0ED-7880F63CCD02}"/>
              </a:ext>
            </a:extLst>
          </p:cNvPr>
          <p:cNvSpPr>
            <a:spLocks noGrp="1"/>
          </p:cNvSpPr>
          <p:nvPr>
            <p:ph idx="1"/>
          </p:nvPr>
        </p:nvSpPr>
        <p:spPr>
          <a:xfrm>
            <a:off x="838200" y="1825625"/>
            <a:ext cx="6142149" cy="4351338"/>
          </a:xfrm>
        </p:spPr>
        <p:txBody>
          <a:bodyPr/>
          <a:lstStyle/>
          <a:p>
            <a:pPr marL="0" indent="0">
              <a:buNone/>
            </a:pPr>
            <a:endParaRPr lang="en-US" b="1" dirty="0"/>
          </a:p>
          <a:p>
            <a:endParaRPr lang="en-US" b="1" dirty="0"/>
          </a:p>
          <a:p>
            <a:endParaRPr lang="en-US" dirty="0"/>
          </a:p>
          <a:p>
            <a:r>
              <a:rPr lang="en-US" dirty="0"/>
              <a:t>“Tsunami earthquakes”</a:t>
            </a:r>
          </a:p>
          <a:p>
            <a:r>
              <a:rPr lang="en-US" dirty="0"/>
              <a:t>Higher maximum wave from surface rupture</a:t>
            </a:r>
          </a:p>
          <a:p>
            <a:r>
              <a:rPr lang="en-US" dirty="0"/>
              <a:t>Affects maximum wave arrival time</a:t>
            </a:r>
          </a:p>
        </p:txBody>
      </p:sp>
      <p:sp>
        <p:nvSpPr>
          <p:cNvPr id="4" name="TextBox 3">
            <a:extLst>
              <a:ext uri="{FF2B5EF4-FFF2-40B4-BE49-F238E27FC236}">
                <a16:creationId xmlns:a16="http://schemas.microsoft.com/office/drawing/2014/main" id="{12689319-F38D-E14B-B403-CE50ACFC7FF7}"/>
              </a:ext>
            </a:extLst>
          </p:cNvPr>
          <p:cNvSpPr txBox="1"/>
          <p:nvPr/>
        </p:nvSpPr>
        <p:spPr>
          <a:xfrm>
            <a:off x="6980349" y="2332329"/>
            <a:ext cx="2686826" cy="369332"/>
          </a:xfrm>
          <a:prstGeom prst="rect">
            <a:avLst/>
          </a:prstGeom>
          <a:noFill/>
        </p:spPr>
        <p:txBody>
          <a:bodyPr wrap="none" rtlCol="0">
            <a:spAutoFit/>
          </a:bodyPr>
          <a:lstStyle/>
          <a:p>
            <a:r>
              <a:rPr lang="en-US" dirty="0"/>
              <a:t>Tung and </a:t>
            </a:r>
            <a:r>
              <a:rPr lang="en-US" dirty="0" err="1"/>
              <a:t>Masterlark</a:t>
            </a:r>
            <a:r>
              <a:rPr lang="en-US" dirty="0"/>
              <a:t>, 2018</a:t>
            </a:r>
          </a:p>
        </p:txBody>
      </p:sp>
      <p:pic>
        <p:nvPicPr>
          <p:cNvPr id="6" name="Picture 5">
            <a:extLst>
              <a:ext uri="{FF2B5EF4-FFF2-40B4-BE49-F238E27FC236}">
                <a16:creationId xmlns:a16="http://schemas.microsoft.com/office/drawing/2014/main" id="{3AC6FFC3-5672-A344-8498-F4146DC569D5}"/>
              </a:ext>
            </a:extLst>
          </p:cNvPr>
          <p:cNvPicPr>
            <a:picLocks noChangeAspect="1"/>
          </p:cNvPicPr>
          <p:nvPr/>
        </p:nvPicPr>
        <p:blipFill rotWithShape="1">
          <a:blip r:embed="rId3"/>
          <a:srcRect t="56214" r="64128"/>
          <a:stretch/>
        </p:blipFill>
        <p:spPr>
          <a:xfrm>
            <a:off x="7262387" y="2949434"/>
            <a:ext cx="4286610" cy="3314442"/>
          </a:xfrm>
          <a:prstGeom prst="rect">
            <a:avLst/>
          </a:prstGeom>
        </p:spPr>
      </p:pic>
      <p:sp>
        <p:nvSpPr>
          <p:cNvPr id="7" name="TextBox 6">
            <a:extLst>
              <a:ext uri="{FF2B5EF4-FFF2-40B4-BE49-F238E27FC236}">
                <a16:creationId xmlns:a16="http://schemas.microsoft.com/office/drawing/2014/main" id="{58B7387E-DD48-3348-9170-CE6A208BBF7E}"/>
              </a:ext>
            </a:extLst>
          </p:cNvPr>
          <p:cNvSpPr txBox="1"/>
          <p:nvPr/>
        </p:nvSpPr>
        <p:spPr>
          <a:xfrm>
            <a:off x="8925709" y="6329574"/>
            <a:ext cx="2511329" cy="369332"/>
          </a:xfrm>
          <a:prstGeom prst="rect">
            <a:avLst/>
          </a:prstGeom>
          <a:noFill/>
        </p:spPr>
        <p:txBody>
          <a:bodyPr wrap="none" rtlCol="0">
            <a:spAutoFit/>
          </a:bodyPr>
          <a:lstStyle/>
          <a:p>
            <a:r>
              <a:rPr lang="en-US" dirty="0"/>
              <a:t>Image Witter et al., 2011</a:t>
            </a:r>
          </a:p>
        </p:txBody>
      </p:sp>
      <p:sp>
        <p:nvSpPr>
          <p:cNvPr id="8" name="Title 1">
            <a:extLst>
              <a:ext uri="{FF2B5EF4-FFF2-40B4-BE49-F238E27FC236}">
                <a16:creationId xmlns:a16="http://schemas.microsoft.com/office/drawing/2014/main" id="{C37F5C6D-19F0-E246-A620-BC0BEC3A5E99}"/>
              </a:ext>
            </a:extLst>
          </p:cNvPr>
          <p:cNvSpPr txBox="1">
            <a:spLocks/>
          </p:cNvSpPr>
          <p:nvPr/>
        </p:nvSpPr>
        <p:spPr>
          <a:xfrm>
            <a:off x="0" y="-4888"/>
            <a:ext cx="12192000" cy="455649"/>
          </a:xfrm>
          <a:prstGeom prst="rect">
            <a:avLst/>
          </a:prstGeom>
          <a:solidFill>
            <a:schemeClr val="accent5">
              <a:lumMod val="40000"/>
              <a:lumOff val="60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a:t>How does the earthquake affect the tsunami?</a:t>
            </a:r>
            <a:endParaRPr lang="en-US" sz="2800" dirty="0"/>
          </a:p>
        </p:txBody>
      </p:sp>
      <p:sp>
        <p:nvSpPr>
          <p:cNvPr id="10" name="Rectangle 9">
            <a:extLst>
              <a:ext uri="{FF2B5EF4-FFF2-40B4-BE49-F238E27FC236}">
                <a16:creationId xmlns:a16="http://schemas.microsoft.com/office/drawing/2014/main" id="{6675D5F9-A592-CC47-99C3-B265E67544B8}"/>
              </a:ext>
            </a:extLst>
          </p:cNvPr>
          <p:cNvSpPr/>
          <p:nvPr/>
        </p:nvSpPr>
        <p:spPr>
          <a:xfrm>
            <a:off x="6980349" y="3068877"/>
            <a:ext cx="485163" cy="3632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4159579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S_UNIQUEID" val="91"/>
</p:tagLst>
</file>

<file path=ppt/tags/tag2.xml><?xml version="1.0" encoding="utf-8"?>
<p:tagLst xmlns:a="http://schemas.openxmlformats.org/drawingml/2006/main" xmlns:r="http://schemas.openxmlformats.org/officeDocument/2006/relationships" xmlns:p="http://schemas.openxmlformats.org/presentationml/2006/main">
  <p:tag name="AS_UNIQUEID" val="91"/>
</p:tagLst>
</file>

<file path=ppt/tags/tag3.xml><?xml version="1.0" encoding="utf-8"?>
<p:tagLst xmlns:a="http://schemas.openxmlformats.org/drawingml/2006/main" xmlns:r="http://schemas.openxmlformats.org/officeDocument/2006/relationships" xmlns:p="http://schemas.openxmlformats.org/presentationml/2006/main">
  <p:tag name="AS_UNIQUEID" val="9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25279</TotalTime>
  <Words>1990</Words>
  <Application>Microsoft Macintosh PowerPoint</Application>
  <PresentationFormat>Widescreen</PresentationFormat>
  <Paragraphs>238</Paragraphs>
  <Slides>24</Slides>
  <Notes>19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Arial</vt:lpstr>
      <vt:lpstr>Calibri</vt:lpstr>
      <vt:lpstr>Calibri Light</vt:lpstr>
      <vt:lpstr>Helvetica</vt:lpstr>
      <vt:lpstr>Office Theme</vt:lpstr>
      <vt:lpstr>Tsunami generation, propagation and impacts </vt:lpstr>
      <vt:lpstr>Social motivation of tsunami research</vt:lpstr>
      <vt:lpstr>Outline</vt:lpstr>
      <vt:lpstr>How does the earthquake affect the tsunami?</vt:lpstr>
      <vt:lpstr>How does the earthquake affect the tsunami?</vt:lpstr>
      <vt:lpstr>Simple vs. complex slip</vt:lpstr>
      <vt:lpstr>Simple vs. complex slip</vt:lpstr>
      <vt:lpstr>Simple vs. complex slip</vt:lpstr>
      <vt:lpstr>Surface rupture vs. buried rupture</vt:lpstr>
      <vt:lpstr>How does the earthquake affect the tsunami?</vt:lpstr>
      <vt:lpstr>How does the earthquake affect the tsunami?</vt:lpstr>
      <vt:lpstr>Heterogeneity of the megathrust interface</vt:lpstr>
      <vt:lpstr>Vertical and horizontal components of seafloor deformation</vt:lpstr>
      <vt:lpstr>Velocity and duration of rupture</vt:lpstr>
      <vt:lpstr>How are earthquake models of Cascadia being used today?</vt:lpstr>
      <vt:lpstr>Earthquake used by WA Geological Survey for inundation mapping</vt:lpstr>
      <vt:lpstr>WA Geological Survey</vt:lpstr>
      <vt:lpstr>Synthetic earthquakes</vt:lpstr>
      <vt:lpstr>PowerPoint Presentation</vt:lpstr>
      <vt:lpstr>Results from 1300 synthetic earthquakes</vt:lpstr>
      <vt:lpstr>Probabilistic analysis</vt:lpstr>
      <vt:lpstr>PowerPoint Presentation</vt:lpstr>
      <vt:lpstr>Future directions</vt:lpstr>
      <vt:lpstr>References</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Tsunami generation, propagation and impacts </dc:title>
  <dc:creator>Microsoft Office User</dc:creator>
  <cp:lastModifiedBy>Joan Gomberg</cp:lastModifiedBy>
  <cp:revision>169</cp:revision>
  <cp:lastPrinted>2019-10-16T17:00:04Z</cp:lastPrinted>
  <dcterms:created xsi:type="dcterms:W3CDTF">2019-10-11T17:15:16Z</dcterms:created>
  <dcterms:modified xsi:type="dcterms:W3CDTF">2019-11-04T05:50:40Z</dcterms:modified>
</cp:coreProperties>
</file>