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546" r:id="rId3"/>
    <p:sldId id="356" r:id="rId4"/>
    <p:sldId id="551" r:id="rId5"/>
    <p:sldId id="359" r:id="rId6"/>
    <p:sldId id="257" r:id="rId7"/>
    <p:sldId id="258" r:id="rId8"/>
    <p:sldId id="262" r:id="rId9"/>
    <p:sldId id="545" r:id="rId10"/>
    <p:sldId id="263" r:id="rId11"/>
    <p:sldId id="265" r:id="rId12"/>
    <p:sldId id="266" r:id="rId13"/>
    <p:sldId id="553" r:id="rId14"/>
    <p:sldId id="366" r:id="rId15"/>
    <p:sldId id="365" r:id="rId16"/>
    <p:sldId id="537" r:id="rId17"/>
    <p:sldId id="55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02060"/>
    <a:srgbClr val="BF9000"/>
    <a:srgbClr val="FF0000"/>
    <a:srgbClr val="FF40FF"/>
    <a:srgbClr val="E1E1E1"/>
    <a:srgbClr val="CAAB38"/>
    <a:srgbClr val="4D61C5"/>
    <a:srgbClr val="60CC6C"/>
    <a:srgbClr val="6AE2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9"/>
    <p:restoredTop sz="81555"/>
  </p:normalViewPr>
  <p:slideViewPr>
    <p:cSldViewPr snapToGrid="0" snapToObjects="1">
      <p:cViewPr>
        <p:scale>
          <a:sx n="93" d="100"/>
          <a:sy n="93" d="100"/>
        </p:scale>
        <p:origin x="352"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D2674-56EC-7E4B-A695-732F9774D1E0}" type="datetimeFigureOut">
              <a:rPr lang="en-US" smtClean="0"/>
              <a:t>10/31/19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1F841-2059-FE4F-AB9D-F92D984A3B13}" type="slidenum">
              <a:rPr lang="en-US" smtClean="0"/>
              <a:t>‹#›</a:t>
            </a:fld>
            <a:endParaRPr lang="en-US"/>
          </a:p>
        </p:txBody>
      </p:sp>
    </p:spTree>
    <p:extLst>
      <p:ext uri="{BB962C8B-B14F-4D97-AF65-F5344CB8AC3E}">
        <p14:creationId xmlns:p14="http://schemas.microsoft.com/office/powerpoint/2010/main" val="1782390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Hundreds if not over a thousand landslides within this image, and almost certainly 1700 landslides…but nothing confirmed. </a:t>
            </a:r>
          </a:p>
        </p:txBody>
      </p:sp>
      <p:sp>
        <p:nvSpPr>
          <p:cNvPr id="4" name="Slide Number Placeholder 3"/>
          <p:cNvSpPr>
            <a:spLocks noGrp="1"/>
          </p:cNvSpPr>
          <p:nvPr>
            <p:ph type="sldNum" sz="quarter" idx="5"/>
          </p:nvPr>
        </p:nvSpPr>
        <p:spPr/>
        <p:txBody>
          <a:bodyPr/>
          <a:lstStyle/>
          <a:p>
            <a:fld id="{DB71F841-2059-FE4F-AB9D-F92D984A3B13}" type="slidenum">
              <a:rPr lang="en-US" smtClean="0"/>
              <a:t>1</a:t>
            </a:fld>
            <a:endParaRPr lang="en-US"/>
          </a:p>
        </p:txBody>
      </p:sp>
    </p:spTree>
    <p:extLst>
      <p:ext uri="{BB962C8B-B14F-4D97-AF65-F5344CB8AC3E}">
        <p14:creationId xmlns:p14="http://schemas.microsoft.com/office/powerpoint/2010/main" val="44633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898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552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Area effected by deep rotational slides: 0.18km</a:t>
            </a:r>
            <a:r>
              <a:rPr lang="en-US" baseline="30000" dirty="0"/>
              <a:t>2</a:t>
            </a:r>
            <a:r>
              <a:rPr lang="en-US" dirty="0"/>
              <a:t> (dry) to 1.13km</a:t>
            </a:r>
            <a:r>
              <a:rPr lang="en-US" baseline="30000" dirty="0"/>
              <a:t>2</a:t>
            </a:r>
            <a:r>
              <a:rPr lang="en-US" dirty="0"/>
              <a:t> (wet); 515% seasonal increase</a:t>
            </a:r>
          </a:p>
          <a:p>
            <a:endParaRPr lang="en-US" sz="300" dirty="0"/>
          </a:p>
          <a:p>
            <a:r>
              <a:rPr lang="en-US" dirty="0"/>
              <a:t>For shallow slides: 0.56km</a:t>
            </a:r>
            <a:r>
              <a:rPr lang="en-US" baseline="30000" dirty="0"/>
              <a:t>2</a:t>
            </a:r>
            <a:r>
              <a:rPr lang="en-US" dirty="0"/>
              <a:t> (dry) to 0.59km</a:t>
            </a:r>
            <a:r>
              <a:rPr lang="en-US" baseline="30000" dirty="0"/>
              <a:t>2</a:t>
            </a:r>
            <a:r>
              <a:rPr lang="en-US" dirty="0"/>
              <a:t> (wet); modest seasonal increase</a:t>
            </a:r>
          </a:p>
          <a:p>
            <a:endParaRPr lang="en-US" sz="300" dirty="0"/>
          </a:p>
          <a:p>
            <a:r>
              <a:rPr lang="en-US" i="1" dirty="0"/>
              <a:t>The above areas span from ~35 to ~225 football fields</a:t>
            </a:r>
          </a:p>
          <a:p>
            <a:endParaRPr lang="en-US" dirty="0"/>
          </a:p>
        </p:txBody>
      </p:sp>
    </p:spTree>
    <p:extLst>
      <p:ext uri="{BB962C8B-B14F-4D97-AF65-F5344CB8AC3E}">
        <p14:creationId xmlns:p14="http://schemas.microsoft.com/office/powerpoint/2010/main" val="1858426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active landscape responding to tectonic, climatic, and volcanic forcing. Landslides in the historic era range from mountain collapse (</a:t>
            </a:r>
            <a:r>
              <a:rPr lang="en-US" dirty="0" err="1"/>
              <a:t>BotH</a:t>
            </a:r>
            <a:r>
              <a:rPr lang="en-US" dirty="0"/>
              <a:t>, MSH) to nuisance slumps…</a:t>
            </a:r>
          </a:p>
        </p:txBody>
      </p:sp>
      <p:sp>
        <p:nvSpPr>
          <p:cNvPr id="4" name="Slide Number Placeholder 3"/>
          <p:cNvSpPr>
            <a:spLocks noGrp="1"/>
          </p:cNvSpPr>
          <p:nvPr>
            <p:ph type="sldNum" sz="quarter" idx="5"/>
          </p:nvPr>
        </p:nvSpPr>
        <p:spPr/>
        <p:txBody>
          <a:bodyPr/>
          <a:lstStyle/>
          <a:p>
            <a:fld id="{DB71F841-2059-FE4F-AB9D-F92D984A3B13}" type="slidenum">
              <a:rPr lang="en-US" smtClean="0"/>
              <a:t>2</a:t>
            </a:fld>
            <a:endParaRPr lang="en-US"/>
          </a:p>
        </p:txBody>
      </p:sp>
    </p:spTree>
    <p:extLst>
      <p:ext uri="{BB962C8B-B14F-4D97-AF65-F5344CB8AC3E}">
        <p14:creationId xmlns:p14="http://schemas.microsoft.com/office/powerpoint/2010/main" val="3886066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recently have reminded us of the terrible human consequences of landslides up in Oso. </a:t>
            </a:r>
          </a:p>
        </p:txBody>
      </p:sp>
    </p:spTree>
    <p:extLst>
      <p:ext uri="{BB962C8B-B14F-4D97-AF65-F5344CB8AC3E}">
        <p14:creationId xmlns:p14="http://schemas.microsoft.com/office/powerpoint/2010/main" val="327461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the world of </a:t>
            </a:r>
            <a:r>
              <a:rPr lang="en-US" dirty="0" err="1"/>
              <a:t>popsci</a:t>
            </a:r>
            <a:r>
              <a:rPr lang="en-US" dirty="0"/>
              <a:t>: we have the potential cataclysm of the really big one. A great subduction zone earthquake along the CSZ that levels everything west of I-5 and triggers 30,000 landslides within Seattle. But what is actually more likely to happen, and what do we know from around the world and active PNW research </a:t>
            </a:r>
          </a:p>
        </p:txBody>
      </p:sp>
    </p:spTree>
    <p:extLst>
      <p:ext uri="{BB962C8B-B14F-4D97-AF65-F5344CB8AC3E}">
        <p14:creationId xmlns:p14="http://schemas.microsoft.com/office/powerpoint/2010/main" val="42487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1F841-2059-FE4F-AB9D-F92D984A3B13}" type="slidenum">
              <a:rPr lang="en-US" smtClean="0"/>
              <a:t>6</a:t>
            </a:fld>
            <a:endParaRPr lang="en-US"/>
          </a:p>
        </p:txBody>
      </p:sp>
    </p:spTree>
    <p:extLst>
      <p:ext uri="{BB962C8B-B14F-4D97-AF65-F5344CB8AC3E}">
        <p14:creationId xmlns:p14="http://schemas.microsoft.com/office/powerpoint/2010/main" val="405517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face of highly variable landslide mechanics, spatial heterogeneity, and limited data, regional and global ground failure modeling is highly empirical. We map coseismic ground failure and then throw statistical models at them, which means we generally need to have good inventories of the phenomena we’re chasing. The problem is, we have two semi-complete inventories of great SZ earthquakes. </a:t>
            </a:r>
          </a:p>
        </p:txBody>
      </p:sp>
      <p:sp>
        <p:nvSpPr>
          <p:cNvPr id="4" name="Slide Number Placeholder 3"/>
          <p:cNvSpPr>
            <a:spLocks noGrp="1"/>
          </p:cNvSpPr>
          <p:nvPr>
            <p:ph type="sldNum" sz="quarter" idx="5"/>
          </p:nvPr>
        </p:nvSpPr>
        <p:spPr/>
        <p:txBody>
          <a:bodyPr/>
          <a:lstStyle/>
          <a:p>
            <a:fld id="{DB71F841-2059-FE4F-AB9D-F92D984A3B13}" type="slidenum">
              <a:rPr lang="en-US" smtClean="0"/>
              <a:t>7</a:t>
            </a:fld>
            <a:endParaRPr lang="en-US"/>
          </a:p>
        </p:txBody>
      </p:sp>
    </p:spTree>
    <p:extLst>
      <p:ext uri="{BB962C8B-B14F-4D97-AF65-F5344CB8AC3E}">
        <p14:creationId xmlns:p14="http://schemas.microsoft.com/office/powerpoint/2010/main" val="309096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1F841-2059-FE4F-AB9D-F92D984A3B13}" type="slidenum">
              <a:rPr lang="en-US" smtClean="0"/>
              <a:t>8</a:t>
            </a:fld>
            <a:endParaRPr lang="en-US"/>
          </a:p>
        </p:txBody>
      </p:sp>
    </p:spTree>
    <p:extLst>
      <p:ext uri="{BB962C8B-B14F-4D97-AF65-F5344CB8AC3E}">
        <p14:creationId xmlns:p14="http://schemas.microsoft.com/office/powerpoint/2010/main" val="2635946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1F841-2059-FE4F-AB9D-F92D984A3B13}" type="slidenum">
              <a:rPr lang="en-US" smtClean="0"/>
              <a:t>9</a:t>
            </a:fld>
            <a:endParaRPr lang="en-US"/>
          </a:p>
        </p:txBody>
      </p:sp>
    </p:spTree>
    <p:extLst>
      <p:ext uri="{BB962C8B-B14F-4D97-AF65-F5344CB8AC3E}">
        <p14:creationId xmlns:p14="http://schemas.microsoft.com/office/powerpoint/2010/main" val="762245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on slides dated to ~1700, developing synthetic landslide inventories to test likelihood observed pulse of ~300yo slides are from a single event. </a:t>
            </a:r>
          </a:p>
        </p:txBody>
      </p:sp>
      <p:sp>
        <p:nvSpPr>
          <p:cNvPr id="4" name="Slide Number Placeholder 3"/>
          <p:cNvSpPr>
            <a:spLocks noGrp="1"/>
          </p:cNvSpPr>
          <p:nvPr>
            <p:ph type="sldNum" sz="quarter" idx="5"/>
          </p:nvPr>
        </p:nvSpPr>
        <p:spPr/>
        <p:txBody>
          <a:bodyPr/>
          <a:lstStyle/>
          <a:p>
            <a:fld id="{8168418D-79C7-C940-B220-A217E93DB8BE}" type="slidenum">
              <a:rPr lang="en-US" smtClean="0"/>
              <a:t>11</a:t>
            </a:fld>
            <a:endParaRPr lang="en-US"/>
          </a:p>
        </p:txBody>
      </p:sp>
    </p:spTree>
    <p:extLst>
      <p:ext uri="{BB962C8B-B14F-4D97-AF65-F5344CB8AC3E}">
        <p14:creationId xmlns:p14="http://schemas.microsoft.com/office/powerpoint/2010/main" val="527020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965A-8523-094E-9C89-C8B292A212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65627-366A-5B47-ACAE-8CACA120D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7DBB1B-DDFB-2D4C-A1C3-B13118278363}"/>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5" name="Footer Placeholder 4">
            <a:extLst>
              <a:ext uri="{FF2B5EF4-FFF2-40B4-BE49-F238E27FC236}">
                <a16:creationId xmlns:a16="http://schemas.microsoft.com/office/drawing/2014/main" id="{6B052F05-C0C6-034A-8E81-619656046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6CCB6-480C-6745-A8CA-82F041517CE6}"/>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1835493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28D1-383B-544E-8AC5-4CB336F0A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902478-4E38-2942-83A7-CB55A1805B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0BAFF-712F-0441-A861-B93A828903ED}"/>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5" name="Footer Placeholder 4">
            <a:extLst>
              <a:ext uri="{FF2B5EF4-FFF2-40B4-BE49-F238E27FC236}">
                <a16:creationId xmlns:a16="http://schemas.microsoft.com/office/drawing/2014/main" id="{18E98778-7EEB-964D-AFFD-C089E60A5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00794-5545-0C46-A60A-3F7D5494C218}"/>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165524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764914-9A31-4B4D-94C6-1081B2F849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A3B4C4-557C-204B-8AB3-5463302080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33545-D9D8-E842-9494-B3A85790C4D6}"/>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5" name="Footer Placeholder 4">
            <a:extLst>
              <a:ext uri="{FF2B5EF4-FFF2-40B4-BE49-F238E27FC236}">
                <a16:creationId xmlns:a16="http://schemas.microsoft.com/office/drawing/2014/main" id="{5C31121C-90DE-3143-8206-A48A28F4B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F0394-57F7-6440-9316-C5B3A2B86034}"/>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3671848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03A9-95BC-6E41-9C4B-DB3E66BA8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263CB1-E561-2D44-8BD0-D488AE219F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DB30E4-D3BA-3546-9865-4291EF05AD36}"/>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5" name="Footer Placeholder 4">
            <a:extLst>
              <a:ext uri="{FF2B5EF4-FFF2-40B4-BE49-F238E27FC236}">
                <a16:creationId xmlns:a16="http://schemas.microsoft.com/office/drawing/2014/main" id="{61D91822-B473-5942-8798-7891A4BBB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C7577-4317-FB44-BB32-CD244C7C8CEF}"/>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373322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73E4-15AD-C74C-AB3E-E6C31EF60C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5891A3-3D88-D240-8F44-88C32823E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880D56-C09C-5349-BB4F-3E311B3BCAAD}"/>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5" name="Footer Placeholder 4">
            <a:extLst>
              <a:ext uri="{FF2B5EF4-FFF2-40B4-BE49-F238E27FC236}">
                <a16:creationId xmlns:a16="http://schemas.microsoft.com/office/drawing/2014/main" id="{59158213-5BB4-3143-9E76-99A4E5201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98078-6D3C-4949-9A41-CD0CE64D547A}"/>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255768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AB46-6DD0-F34E-81B4-F79C35429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4DAE8-E263-9B44-AC49-7C4D8ABF7D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D9E585-AAB2-1E46-BA87-6C7419FA7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F8184-59D6-E14D-9850-59DD111A63A7}"/>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6" name="Footer Placeholder 5">
            <a:extLst>
              <a:ext uri="{FF2B5EF4-FFF2-40B4-BE49-F238E27FC236}">
                <a16:creationId xmlns:a16="http://schemas.microsoft.com/office/drawing/2014/main" id="{BD4A1273-59AA-AF43-9212-CE9C2808F2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C9D4D-91FD-CB43-B4AB-8F66B87BEFBE}"/>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281019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D44C-15EA-7D41-9932-18BC8C56B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19300A-B31B-7244-8D79-3E9C185C0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DB0179-E40D-E848-839B-1788377545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58E38-05C7-6B4C-B3CA-1620AC78DC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63E8E-5923-B14C-B869-8E34CF72A5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F775E-426E-A746-A22F-5881E958F9AE}"/>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8" name="Footer Placeholder 7">
            <a:extLst>
              <a:ext uri="{FF2B5EF4-FFF2-40B4-BE49-F238E27FC236}">
                <a16:creationId xmlns:a16="http://schemas.microsoft.com/office/drawing/2014/main" id="{5985A297-3434-5343-8244-0A30618468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4E7D5C-C7EF-D146-98F3-B984016E585D}"/>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429023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E6DB-A24E-7A47-8ECA-8E047F0E1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83BAB9-E99E-E14F-BB3D-F4E502DC0445}"/>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4" name="Footer Placeholder 3">
            <a:extLst>
              <a:ext uri="{FF2B5EF4-FFF2-40B4-BE49-F238E27FC236}">
                <a16:creationId xmlns:a16="http://schemas.microsoft.com/office/drawing/2014/main" id="{95AB76FF-8BFF-3248-8128-C3A50FAD5E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B0B0E1-3607-2F42-8E0C-E56A48312B23}"/>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126861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28158-1C0F-3A49-B0B7-D4E73CE82DFB}"/>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3" name="Footer Placeholder 2">
            <a:extLst>
              <a:ext uri="{FF2B5EF4-FFF2-40B4-BE49-F238E27FC236}">
                <a16:creationId xmlns:a16="http://schemas.microsoft.com/office/drawing/2014/main" id="{696310E0-164E-0A4D-811D-95D9870984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78304D-A9B8-5A4B-8A0B-0BFD3D3DD1A6}"/>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250631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412A-E71A-914C-AFE9-6DEB3877E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71960C-581A-8C45-A75E-73FF62C6C5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D0D4ED-231F-6E42-B7A6-8E3CB0625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3B964-CCD5-0F46-AD04-B4CDC6A2DAC6}"/>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6" name="Footer Placeholder 5">
            <a:extLst>
              <a:ext uri="{FF2B5EF4-FFF2-40B4-BE49-F238E27FC236}">
                <a16:creationId xmlns:a16="http://schemas.microsoft.com/office/drawing/2014/main" id="{D9DA375D-78C1-B54A-95A1-C8D0B6FF8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9A7EC-1C1D-1F45-921B-90F4686B538A}"/>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2410073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9844-F82F-9647-A9F0-8302054140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F4AE56-8338-A942-BB1C-95D387B7C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74B227-B0D2-964C-8FF4-6F12F4324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E2A3E5-5619-1146-9B63-4D5A2AE4B0DB}"/>
              </a:ext>
            </a:extLst>
          </p:cNvPr>
          <p:cNvSpPr>
            <a:spLocks noGrp="1"/>
          </p:cNvSpPr>
          <p:nvPr>
            <p:ph type="dt" sz="half" idx="10"/>
          </p:nvPr>
        </p:nvSpPr>
        <p:spPr/>
        <p:txBody>
          <a:bodyPr/>
          <a:lstStyle/>
          <a:p>
            <a:fld id="{165FBCB2-E615-0B48-8011-C152C769A1D9}" type="datetimeFigureOut">
              <a:rPr lang="en-US" smtClean="0"/>
              <a:t>10/31/19</a:t>
            </a:fld>
            <a:endParaRPr lang="en-US"/>
          </a:p>
        </p:txBody>
      </p:sp>
      <p:sp>
        <p:nvSpPr>
          <p:cNvPr id="6" name="Footer Placeholder 5">
            <a:extLst>
              <a:ext uri="{FF2B5EF4-FFF2-40B4-BE49-F238E27FC236}">
                <a16:creationId xmlns:a16="http://schemas.microsoft.com/office/drawing/2014/main" id="{BB899311-0155-A84A-8A93-B8AF784D9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0F850-D746-7549-BFD5-CBCFF4B8D538}"/>
              </a:ext>
            </a:extLst>
          </p:cNvPr>
          <p:cNvSpPr>
            <a:spLocks noGrp="1"/>
          </p:cNvSpPr>
          <p:nvPr>
            <p:ph type="sldNum" sz="quarter" idx="12"/>
          </p:nvPr>
        </p:nvSpPr>
        <p:spPr/>
        <p:txBody>
          <a:bodyPr/>
          <a:lstStyle/>
          <a:p>
            <a:fld id="{7F05BBCA-0B13-2543-9F1B-4315E42238F5}" type="slidenum">
              <a:rPr lang="en-US" smtClean="0"/>
              <a:t>‹#›</a:t>
            </a:fld>
            <a:endParaRPr lang="en-US"/>
          </a:p>
        </p:txBody>
      </p:sp>
    </p:spTree>
    <p:extLst>
      <p:ext uri="{BB962C8B-B14F-4D97-AF65-F5344CB8AC3E}">
        <p14:creationId xmlns:p14="http://schemas.microsoft.com/office/powerpoint/2010/main" val="420063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893CD-AEB0-8743-8BCA-B0D2C97D8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628418-AD24-B24E-9BAF-989BB1CB9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C48B1-A5A6-7946-81C8-A717EBD11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FBCB2-E615-0B48-8011-C152C769A1D9}" type="datetimeFigureOut">
              <a:rPr lang="en-US" smtClean="0"/>
              <a:t>10/31/19</a:t>
            </a:fld>
            <a:endParaRPr lang="en-US"/>
          </a:p>
        </p:txBody>
      </p:sp>
      <p:sp>
        <p:nvSpPr>
          <p:cNvPr id="5" name="Footer Placeholder 4">
            <a:extLst>
              <a:ext uri="{FF2B5EF4-FFF2-40B4-BE49-F238E27FC236}">
                <a16:creationId xmlns:a16="http://schemas.microsoft.com/office/drawing/2014/main" id="{F29C17AD-5A82-2D47-8455-EE993AD9B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DED42A-0559-9645-9CDB-F74BE425A3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5BBCA-0B13-2543-9F1B-4315E42238F5}" type="slidenum">
              <a:rPr lang="en-US" smtClean="0"/>
              <a:t>‹#›</a:t>
            </a:fld>
            <a:endParaRPr lang="en-US"/>
          </a:p>
        </p:txBody>
      </p:sp>
    </p:spTree>
    <p:extLst>
      <p:ext uri="{BB962C8B-B14F-4D97-AF65-F5344CB8AC3E}">
        <p14:creationId xmlns:p14="http://schemas.microsoft.com/office/powerpoint/2010/main" val="2894012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0EFD5-1A58-D24E-B4A9-2350C7DE890C}"/>
              </a:ext>
            </a:extLst>
          </p:cNvPr>
          <p:cNvPicPr>
            <a:picLocks noChangeAspect="1"/>
          </p:cNvPicPr>
          <p:nvPr/>
        </p:nvPicPr>
        <p:blipFill rotWithShape="1">
          <a:blip r:embed="rId3"/>
          <a:srcRect t="3230" b="3230"/>
          <a:stretch/>
        </p:blipFill>
        <p:spPr>
          <a:xfrm>
            <a:off x="0" y="1"/>
            <a:ext cx="12192000" cy="6858000"/>
          </a:xfrm>
          <a:prstGeom prst="rect">
            <a:avLst/>
          </a:prstGeom>
        </p:spPr>
      </p:pic>
      <p:sp>
        <p:nvSpPr>
          <p:cNvPr id="4" name="TextBox 3">
            <a:extLst>
              <a:ext uri="{FF2B5EF4-FFF2-40B4-BE49-F238E27FC236}">
                <a16:creationId xmlns:a16="http://schemas.microsoft.com/office/drawing/2014/main" id="{CEE606B4-00A2-8049-A165-C803C6AB4C77}"/>
              </a:ext>
            </a:extLst>
          </p:cNvPr>
          <p:cNvSpPr txBox="1"/>
          <p:nvPr/>
        </p:nvSpPr>
        <p:spPr>
          <a:xfrm>
            <a:off x="375799" y="260227"/>
            <a:ext cx="8826759" cy="954107"/>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Cascadian Ground Failure</a:t>
            </a:r>
          </a:p>
          <a:p>
            <a:r>
              <a:rPr lang="en-US" sz="2400" dirty="0">
                <a:solidFill>
                  <a:schemeClr val="bg1"/>
                </a:solidFill>
                <a:latin typeface="Avenir Book" panose="02000503020000020003" pitchFamily="2" charset="0"/>
              </a:rPr>
              <a:t>Mapping CSZ 1700 and 2xxx landslides</a:t>
            </a:r>
          </a:p>
        </p:txBody>
      </p:sp>
      <p:sp>
        <p:nvSpPr>
          <p:cNvPr id="5" name="TextBox 4">
            <a:extLst>
              <a:ext uri="{FF2B5EF4-FFF2-40B4-BE49-F238E27FC236}">
                <a16:creationId xmlns:a16="http://schemas.microsoft.com/office/drawing/2014/main" id="{E38A15FA-5B6E-1E43-A796-79FCFCD7EC14}"/>
              </a:ext>
            </a:extLst>
          </p:cNvPr>
          <p:cNvSpPr txBox="1"/>
          <p:nvPr/>
        </p:nvSpPr>
        <p:spPr>
          <a:xfrm>
            <a:off x="2703442" y="5397444"/>
            <a:ext cx="9153939" cy="1200329"/>
          </a:xfrm>
          <a:prstGeom prst="rect">
            <a:avLst/>
          </a:prstGeom>
          <a:solidFill>
            <a:srgbClr val="000000">
              <a:alpha val="69804"/>
            </a:srgbClr>
          </a:solidFill>
        </p:spPr>
        <p:txBody>
          <a:bodyPr wrap="square" rtlCol="0">
            <a:spAutoFit/>
          </a:bodyPr>
          <a:lstStyle/>
          <a:p>
            <a:pPr algn="r"/>
            <a:r>
              <a:rPr lang="en-US" sz="3200" dirty="0">
                <a:solidFill>
                  <a:schemeClr val="bg1"/>
                </a:solidFill>
                <a:latin typeface="Avenir Book" panose="02000503020000020003" pitchFamily="2" charset="0"/>
              </a:rPr>
              <a:t>alex grant – USGS</a:t>
            </a:r>
          </a:p>
          <a:p>
            <a:pPr algn="r"/>
            <a:r>
              <a:rPr lang="en-US" sz="2000" dirty="0">
                <a:solidFill>
                  <a:schemeClr val="bg1"/>
                </a:solidFill>
                <a:latin typeface="Avenir Book" panose="02000503020000020003" pitchFamily="2" charset="0"/>
              </a:rPr>
              <a:t>with contributions from Joe Wartman, Sean </a:t>
            </a:r>
            <a:r>
              <a:rPr lang="en-US" sz="2000" dirty="0" err="1">
                <a:solidFill>
                  <a:schemeClr val="bg1"/>
                </a:solidFill>
                <a:latin typeface="Avenir Book" panose="02000503020000020003" pitchFamily="2" charset="0"/>
              </a:rPr>
              <a:t>LaHusen</a:t>
            </a:r>
            <a:r>
              <a:rPr lang="en-US" sz="2000" dirty="0">
                <a:solidFill>
                  <a:schemeClr val="bg1"/>
                </a:solidFill>
                <a:latin typeface="Avenir Book" panose="02000503020000020003" pitchFamily="2" charset="0"/>
              </a:rPr>
              <a:t>, and Alison Duvall (UW), Will Struble and Josh </a:t>
            </a:r>
            <a:r>
              <a:rPr lang="en-US" sz="2000" dirty="0" err="1">
                <a:solidFill>
                  <a:schemeClr val="bg1"/>
                </a:solidFill>
                <a:latin typeface="Avenir Book" panose="02000503020000020003" pitchFamily="2" charset="0"/>
              </a:rPr>
              <a:t>Roering</a:t>
            </a:r>
            <a:r>
              <a:rPr lang="en-US" sz="2000" dirty="0">
                <a:solidFill>
                  <a:schemeClr val="bg1"/>
                </a:solidFill>
                <a:latin typeface="Avenir Book" panose="02000503020000020003" pitchFamily="2" charset="0"/>
              </a:rPr>
              <a:t> (UO), and Jon Perkins (USGS)</a:t>
            </a:r>
          </a:p>
        </p:txBody>
      </p:sp>
    </p:spTree>
    <p:extLst>
      <p:ext uri="{BB962C8B-B14F-4D97-AF65-F5344CB8AC3E}">
        <p14:creationId xmlns:p14="http://schemas.microsoft.com/office/powerpoint/2010/main" val="2918587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260A4-8C4E-694C-A4FD-2C91F115CCBC}"/>
              </a:ext>
            </a:extLst>
          </p:cNvPr>
          <p:cNvPicPr>
            <a:picLocks noChangeAspect="1"/>
          </p:cNvPicPr>
          <p:nvPr/>
        </p:nvPicPr>
        <p:blipFill rotWithShape="1">
          <a:blip r:embed="rId2"/>
          <a:srcRect t="2117" r="5600" b="3915"/>
          <a:stretch/>
        </p:blipFill>
        <p:spPr>
          <a:xfrm>
            <a:off x="0" y="32216"/>
            <a:ext cx="4934857" cy="6825784"/>
          </a:xfrm>
          <a:prstGeom prst="rect">
            <a:avLst/>
          </a:prstGeom>
        </p:spPr>
      </p:pic>
      <p:sp>
        <p:nvSpPr>
          <p:cNvPr id="4" name="Rectangle 3">
            <a:extLst>
              <a:ext uri="{FF2B5EF4-FFF2-40B4-BE49-F238E27FC236}">
                <a16:creationId xmlns:a16="http://schemas.microsoft.com/office/drawing/2014/main" id="{1460AA51-97B7-574B-B036-DF000037BFA5}"/>
              </a:ext>
            </a:extLst>
          </p:cNvPr>
          <p:cNvSpPr/>
          <p:nvPr/>
        </p:nvSpPr>
        <p:spPr>
          <a:xfrm>
            <a:off x="2673458" y="3959817"/>
            <a:ext cx="92989" cy="139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20A9C2-FDC8-2441-9472-89321426B641}"/>
              </a:ext>
            </a:extLst>
          </p:cNvPr>
          <p:cNvSpPr/>
          <p:nvPr/>
        </p:nvSpPr>
        <p:spPr>
          <a:xfrm>
            <a:off x="3456122" y="2131017"/>
            <a:ext cx="67158" cy="105905"/>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FF9F56-6F7C-B74A-9225-66775AA1B888}"/>
              </a:ext>
            </a:extLst>
          </p:cNvPr>
          <p:cNvSpPr/>
          <p:nvPr/>
        </p:nvSpPr>
        <p:spPr>
          <a:xfrm>
            <a:off x="2673458" y="1128793"/>
            <a:ext cx="111070" cy="13948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BEFF16-4AB6-D64D-A747-04543A6CD478}"/>
              </a:ext>
            </a:extLst>
          </p:cNvPr>
          <p:cNvSpPr/>
          <p:nvPr/>
        </p:nvSpPr>
        <p:spPr>
          <a:xfrm>
            <a:off x="2710911" y="2474562"/>
            <a:ext cx="590227" cy="122953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FC209DF-53A3-0B43-ACAE-4D1ACA15F448}"/>
              </a:ext>
            </a:extLst>
          </p:cNvPr>
          <p:cNvSpPr txBox="1"/>
          <p:nvPr/>
        </p:nvSpPr>
        <p:spPr>
          <a:xfrm>
            <a:off x="4671098" y="479681"/>
            <a:ext cx="5036716" cy="584775"/>
          </a:xfrm>
          <a:prstGeom prst="rect">
            <a:avLst/>
          </a:prstGeom>
          <a:noFill/>
        </p:spPr>
        <p:txBody>
          <a:bodyPr wrap="square" rtlCol="0">
            <a:spAutoFit/>
          </a:bodyPr>
          <a:lstStyle/>
          <a:p>
            <a:r>
              <a:rPr lang="en-US" sz="1600" dirty="0">
                <a:latin typeface="Avenir Book" panose="02000503020000020003" pitchFamily="2" charset="0"/>
              </a:rPr>
              <a:t>Cowichan history of a landslide destroying a village near Nanaimo (likely 1700, unmapped)</a:t>
            </a:r>
          </a:p>
        </p:txBody>
      </p:sp>
      <p:sp>
        <p:nvSpPr>
          <p:cNvPr id="10" name="Rectangle 9">
            <a:extLst>
              <a:ext uri="{FF2B5EF4-FFF2-40B4-BE49-F238E27FC236}">
                <a16:creationId xmlns:a16="http://schemas.microsoft.com/office/drawing/2014/main" id="{444B2A81-43E5-7C4A-8C73-6E6F22A024F3}"/>
              </a:ext>
            </a:extLst>
          </p:cNvPr>
          <p:cNvSpPr/>
          <p:nvPr/>
        </p:nvSpPr>
        <p:spPr>
          <a:xfrm>
            <a:off x="2784528" y="2170809"/>
            <a:ext cx="111070" cy="105905"/>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Up Arrow 10">
            <a:extLst>
              <a:ext uri="{FF2B5EF4-FFF2-40B4-BE49-F238E27FC236}">
                <a16:creationId xmlns:a16="http://schemas.microsoft.com/office/drawing/2014/main" id="{8B690EB1-2ACE-1C48-8AAB-DEBA6E38B64A}"/>
              </a:ext>
            </a:extLst>
          </p:cNvPr>
          <p:cNvSpPr/>
          <p:nvPr/>
        </p:nvSpPr>
        <p:spPr>
          <a:xfrm rot="5400000" flipH="1">
            <a:off x="3452043" y="-134350"/>
            <a:ext cx="485614" cy="1952496"/>
          </a:xfrm>
          <a:prstGeom prst="bentUpArrow">
            <a:avLst>
              <a:gd name="adj1" fmla="val 2863"/>
              <a:gd name="adj2" fmla="val 7824"/>
              <a:gd name="adj3" fmla="val 17465"/>
            </a:avLst>
          </a:prstGeom>
          <a:solidFill>
            <a:srgbClr val="00B0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ent-Up Arrow 11">
            <a:extLst>
              <a:ext uri="{FF2B5EF4-FFF2-40B4-BE49-F238E27FC236}">
                <a16:creationId xmlns:a16="http://schemas.microsoft.com/office/drawing/2014/main" id="{FAD8F7B0-BE95-3849-94B5-7B1A20E19FF3}"/>
              </a:ext>
            </a:extLst>
          </p:cNvPr>
          <p:cNvSpPr/>
          <p:nvPr/>
        </p:nvSpPr>
        <p:spPr>
          <a:xfrm rot="5400000" flipH="1">
            <a:off x="3972545" y="497004"/>
            <a:ext cx="485614" cy="2778079"/>
          </a:xfrm>
          <a:prstGeom prst="bentUpArrow">
            <a:avLst>
              <a:gd name="adj1" fmla="val 2863"/>
              <a:gd name="adj2" fmla="val 7824"/>
              <a:gd name="adj3" fmla="val 17465"/>
            </a:avLst>
          </a:prstGeom>
          <a:solidFill>
            <a:srgbClr val="00206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168B771-7168-0E46-AD3C-FEF2C123D2CE}"/>
              </a:ext>
            </a:extLst>
          </p:cNvPr>
          <p:cNvCxnSpPr>
            <a:cxnSpLocks/>
          </p:cNvCxnSpPr>
          <p:nvPr/>
        </p:nvCxnSpPr>
        <p:spPr>
          <a:xfrm flipV="1">
            <a:off x="3486806" y="1698172"/>
            <a:ext cx="0" cy="3712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570BA27-422B-EC40-BA02-65A0C7B33DA0}"/>
              </a:ext>
            </a:extLst>
          </p:cNvPr>
          <p:cNvSpPr txBox="1"/>
          <p:nvPr/>
        </p:nvSpPr>
        <p:spPr>
          <a:xfrm>
            <a:off x="5606712" y="1529998"/>
            <a:ext cx="5525480" cy="830997"/>
          </a:xfrm>
          <a:prstGeom prst="rect">
            <a:avLst/>
          </a:prstGeom>
          <a:noFill/>
        </p:spPr>
        <p:txBody>
          <a:bodyPr wrap="square" rtlCol="0">
            <a:spAutoFit/>
          </a:bodyPr>
          <a:lstStyle/>
          <a:p>
            <a:r>
              <a:rPr lang="en-US" sz="1600" dirty="0">
                <a:latin typeface="Avenir Book" panose="02000503020000020003" pitchFamily="2" charset="0"/>
              </a:rPr>
              <a:t>Lake Quinault (</a:t>
            </a:r>
            <a:r>
              <a:rPr lang="en-US" sz="1600" dirty="0" err="1">
                <a:latin typeface="Avenir Book" panose="02000503020000020003" pitchFamily="2" charset="0"/>
              </a:rPr>
              <a:t>Leithold</a:t>
            </a:r>
            <a:r>
              <a:rPr lang="en-US" sz="1600" dirty="0">
                <a:latin typeface="Avenir Book" panose="02000503020000020003" pitchFamily="2" charset="0"/>
              </a:rPr>
              <a:t> et al., 2017) and Lake Washington (</a:t>
            </a:r>
            <a:r>
              <a:rPr lang="en-US" sz="1600" dirty="0" err="1">
                <a:latin typeface="Avenir Book" panose="02000503020000020003" pitchFamily="2" charset="0"/>
              </a:rPr>
              <a:t>Karlin</a:t>
            </a:r>
            <a:r>
              <a:rPr lang="en-US" sz="1600" dirty="0">
                <a:latin typeface="Avenir Book" panose="02000503020000020003" pitchFamily="2" charset="0"/>
              </a:rPr>
              <a:t> et al., 2004) landslide deposits dated to ~1700 (high age uncertainty)</a:t>
            </a:r>
          </a:p>
        </p:txBody>
      </p:sp>
      <p:cxnSp>
        <p:nvCxnSpPr>
          <p:cNvPr id="20" name="Straight Arrow Connector 19">
            <a:extLst>
              <a:ext uri="{FF2B5EF4-FFF2-40B4-BE49-F238E27FC236}">
                <a16:creationId xmlns:a16="http://schemas.microsoft.com/office/drawing/2014/main" id="{ECC98611-BFFE-4245-926A-4BD8631F2032}"/>
              </a:ext>
            </a:extLst>
          </p:cNvPr>
          <p:cNvCxnSpPr/>
          <p:nvPr/>
        </p:nvCxnSpPr>
        <p:spPr>
          <a:xfrm>
            <a:off x="3341330" y="3104941"/>
            <a:ext cx="2195310"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16FC851-3C12-3947-88F8-FC111545BF5A}"/>
              </a:ext>
            </a:extLst>
          </p:cNvPr>
          <p:cNvSpPr txBox="1"/>
          <p:nvPr/>
        </p:nvSpPr>
        <p:spPr>
          <a:xfrm>
            <a:off x="5535812" y="2956640"/>
            <a:ext cx="5525480" cy="584775"/>
          </a:xfrm>
          <a:prstGeom prst="rect">
            <a:avLst/>
          </a:prstGeom>
          <a:noFill/>
        </p:spPr>
        <p:txBody>
          <a:bodyPr wrap="square" rtlCol="0">
            <a:spAutoFit/>
          </a:bodyPr>
          <a:lstStyle/>
          <a:p>
            <a:r>
              <a:rPr lang="en-US" sz="1600" dirty="0">
                <a:latin typeface="Avenir Book" panose="02000503020000020003" pitchFamily="2" charset="0"/>
              </a:rPr>
              <a:t>Evidence of liquefaction along the lower Columbia and coastal streams, attributed to 1700 (high age uncertainty) </a:t>
            </a:r>
          </a:p>
        </p:txBody>
      </p:sp>
      <p:sp>
        <p:nvSpPr>
          <p:cNvPr id="23" name="Bent-Up Arrow 22">
            <a:extLst>
              <a:ext uri="{FF2B5EF4-FFF2-40B4-BE49-F238E27FC236}">
                <a16:creationId xmlns:a16="http://schemas.microsoft.com/office/drawing/2014/main" id="{54DBF7B7-8F73-2E4C-866B-16A0C1DF5561}"/>
              </a:ext>
            </a:extLst>
          </p:cNvPr>
          <p:cNvSpPr/>
          <p:nvPr/>
        </p:nvSpPr>
        <p:spPr>
          <a:xfrm rot="5400000">
            <a:off x="3037093" y="3465814"/>
            <a:ext cx="2015740" cy="3136964"/>
          </a:xfrm>
          <a:prstGeom prst="bentUpArrow">
            <a:avLst>
              <a:gd name="adj1" fmla="val 1729"/>
              <a:gd name="adj2" fmla="val 3287"/>
              <a:gd name="adj3" fmla="val 6691"/>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30C15A3-2396-6D40-A918-F160CF8EA433}"/>
              </a:ext>
            </a:extLst>
          </p:cNvPr>
          <p:cNvCxnSpPr>
            <a:cxnSpLocks/>
          </p:cNvCxnSpPr>
          <p:nvPr/>
        </p:nvCxnSpPr>
        <p:spPr>
          <a:xfrm>
            <a:off x="2476481" y="4026425"/>
            <a:ext cx="1309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93D44BF-FC3F-C948-9F88-84443406893C}"/>
              </a:ext>
            </a:extLst>
          </p:cNvPr>
          <p:cNvSpPr txBox="1"/>
          <p:nvPr/>
        </p:nvSpPr>
        <p:spPr>
          <a:xfrm>
            <a:off x="5622138" y="5821970"/>
            <a:ext cx="5976303" cy="830997"/>
          </a:xfrm>
          <a:prstGeom prst="rect">
            <a:avLst/>
          </a:prstGeom>
          <a:noFill/>
        </p:spPr>
        <p:txBody>
          <a:bodyPr wrap="square" rtlCol="0">
            <a:spAutoFit/>
          </a:bodyPr>
          <a:lstStyle/>
          <a:p>
            <a:r>
              <a:rPr lang="en-US" sz="1600" dirty="0">
                <a:latin typeface="Avenir Book" panose="02000503020000020003" pitchFamily="2" charset="0"/>
              </a:rPr>
              <a:t>Slope stability analysis of three large rockslides (Schulz et al., 2012) requires strong seismic triggering [0.5 – 1g], approximate age constraint to ~1700 </a:t>
            </a:r>
          </a:p>
        </p:txBody>
      </p:sp>
      <p:cxnSp>
        <p:nvCxnSpPr>
          <p:cNvPr id="28" name="Straight Arrow Connector 27">
            <a:extLst>
              <a:ext uri="{FF2B5EF4-FFF2-40B4-BE49-F238E27FC236}">
                <a16:creationId xmlns:a16="http://schemas.microsoft.com/office/drawing/2014/main" id="{B87C3787-46FB-C049-B48C-89CE4F1B282D}"/>
              </a:ext>
            </a:extLst>
          </p:cNvPr>
          <p:cNvCxnSpPr/>
          <p:nvPr/>
        </p:nvCxnSpPr>
        <p:spPr>
          <a:xfrm>
            <a:off x="3146724" y="4316118"/>
            <a:ext cx="219531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EF9CB49-CF38-5747-A2B0-93D6A55DD070}"/>
              </a:ext>
            </a:extLst>
          </p:cNvPr>
          <p:cNvSpPr txBox="1"/>
          <p:nvPr/>
        </p:nvSpPr>
        <p:spPr>
          <a:xfrm>
            <a:off x="5342033" y="4167155"/>
            <a:ext cx="6256407" cy="1077218"/>
          </a:xfrm>
          <a:prstGeom prst="rect">
            <a:avLst/>
          </a:prstGeom>
          <a:noFill/>
        </p:spPr>
        <p:txBody>
          <a:bodyPr wrap="square" rtlCol="0">
            <a:spAutoFit/>
          </a:bodyPr>
          <a:lstStyle/>
          <a:p>
            <a:r>
              <a:rPr lang="en-US" sz="1600" dirty="0">
                <a:latin typeface="Avenir Book" panose="02000503020000020003" pitchFamily="2" charset="0"/>
              </a:rPr>
              <a:t>Calibrated-roughness dating suggest a few hundred landslides may be attributable to a 1700 CSZ earthquake (very high age uncertainty); Parallel dendrochronology study has not yet identified 1700 landslides </a:t>
            </a:r>
          </a:p>
        </p:txBody>
      </p:sp>
    </p:spTree>
    <p:extLst>
      <p:ext uri="{BB962C8B-B14F-4D97-AF65-F5344CB8AC3E}">
        <p14:creationId xmlns:p14="http://schemas.microsoft.com/office/powerpoint/2010/main" val="118151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8" grpId="0"/>
      <p:bldP spid="21" grpId="0"/>
      <p:bldP spid="23" grpId="0" animBg="1"/>
      <p:bldP spid="27"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2E4C0F-622C-5C45-B1F4-0A62DF28AF26}"/>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4944978" y="520488"/>
            <a:ext cx="7247022" cy="5817024"/>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D6F0636-ACDD-BE48-81BE-D877A9040FB5}"/>
              </a:ext>
            </a:extLst>
          </p:cNvPr>
          <p:cNvSpPr txBox="1"/>
          <p:nvPr/>
        </p:nvSpPr>
        <p:spPr>
          <a:xfrm>
            <a:off x="0" y="0"/>
            <a:ext cx="5041232" cy="6986528"/>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Cascadia Subduction Zone Landslides</a:t>
            </a: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Known dendrochronology and </a:t>
            </a:r>
            <a:r>
              <a:rPr lang="en-US" sz="2400" baseline="30000" dirty="0">
                <a:solidFill>
                  <a:schemeClr val="bg1"/>
                </a:solidFill>
                <a:latin typeface="Avenir Book" panose="02000503020000020003" pitchFamily="2" charset="0"/>
              </a:rPr>
              <a:t>14</a:t>
            </a:r>
            <a:r>
              <a:rPr lang="en-US" sz="2400" dirty="0">
                <a:solidFill>
                  <a:schemeClr val="bg1"/>
                </a:solidFill>
                <a:latin typeface="Avenir Book" panose="02000503020000020003" pitchFamily="2" charset="0"/>
              </a:rPr>
              <a:t>C ages of landslides used to calibrate an Age-Roughness correlation for lidar-mapped landslides</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4" name="Picture 3">
            <a:extLst>
              <a:ext uri="{FF2B5EF4-FFF2-40B4-BE49-F238E27FC236}">
                <a16:creationId xmlns:a16="http://schemas.microsoft.com/office/drawing/2014/main" id="{7D0827CA-795D-1C40-9680-2D3B02C604EF}"/>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1" y="3573378"/>
            <a:ext cx="4944979" cy="3268770"/>
          </a:xfrm>
          <a:prstGeom prst="rect">
            <a:avLst/>
          </a:prstGeom>
          <a:noFill/>
          <a:ln>
            <a:noFill/>
          </a:ln>
        </p:spPr>
      </p:pic>
    </p:spTree>
    <p:extLst>
      <p:ext uri="{BB962C8B-B14F-4D97-AF65-F5344CB8AC3E}">
        <p14:creationId xmlns:p14="http://schemas.microsoft.com/office/powerpoint/2010/main" val="202139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85F85A-B9C5-9F40-BA1B-0678AF0D7F5E}"/>
              </a:ext>
            </a:extLst>
          </p:cNvPr>
          <p:cNvPicPr>
            <a:picLocks noChangeAspect="1"/>
          </p:cNvPicPr>
          <p:nvPr/>
        </p:nvPicPr>
        <p:blipFill>
          <a:blip r:embed="rId2"/>
          <a:stretch>
            <a:fillRect/>
          </a:stretch>
        </p:blipFill>
        <p:spPr>
          <a:xfrm>
            <a:off x="6678688" y="152199"/>
            <a:ext cx="5041232" cy="6553602"/>
          </a:xfrm>
          <a:prstGeom prst="rect">
            <a:avLst/>
          </a:prstGeom>
        </p:spPr>
      </p:pic>
      <p:sp>
        <p:nvSpPr>
          <p:cNvPr id="6" name="TextBox 5">
            <a:extLst>
              <a:ext uri="{FF2B5EF4-FFF2-40B4-BE49-F238E27FC236}">
                <a16:creationId xmlns:a16="http://schemas.microsoft.com/office/drawing/2014/main" id="{FF106380-A81E-064B-91CB-0BD02EBA8C40}"/>
              </a:ext>
            </a:extLst>
          </p:cNvPr>
          <p:cNvSpPr txBox="1"/>
          <p:nvPr/>
        </p:nvSpPr>
        <p:spPr>
          <a:xfrm>
            <a:off x="0" y="0"/>
            <a:ext cx="5041232" cy="6986528"/>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Cascadia Subduction Zone Landslides</a:t>
            </a: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Oregon led effort to use Dendrochronology (seasonal to annual precision) dating to identified landslide dam formation in 1700 </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5" name="Picture 4">
            <a:extLst>
              <a:ext uri="{FF2B5EF4-FFF2-40B4-BE49-F238E27FC236}">
                <a16:creationId xmlns:a16="http://schemas.microsoft.com/office/drawing/2014/main" id="{81C8DE44-0CDE-3E4D-8A89-4AEBD9DE31CE}"/>
              </a:ext>
            </a:extLst>
          </p:cNvPr>
          <p:cNvPicPr>
            <a:picLocks noChangeAspect="1"/>
          </p:cNvPicPr>
          <p:nvPr/>
        </p:nvPicPr>
        <p:blipFill>
          <a:blip r:embed="rId3"/>
          <a:stretch>
            <a:fillRect/>
          </a:stretch>
        </p:blipFill>
        <p:spPr>
          <a:xfrm>
            <a:off x="1637456" y="3072489"/>
            <a:ext cx="4842857" cy="3632143"/>
          </a:xfrm>
          <a:prstGeom prst="rect">
            <a:avLst/>
          </a:prstGeom>
        </p:spPr>
      </p:pic>
    </p:spTree>
    <p:extLst>
      <p:ext uri="{BB962C8B-B14F-4D97-AF65-F5344CB8AC3E}">
        <p14:creationId xmlns:p14="http://schemas.microsoft.com/office/powerpoint/2010/main" val="222172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6-07 at 2.5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933" y="6595980"/>
            <a:ext cx="611964" cy="118534"/>
          </a:xfrm>
          <a:prstGeom prst="rect">
            <a:avLst/>
          </a:prstGeom>
        </p:spPr>
      </p:pic>
      <p:pic>
        <p:nvPicPr>
          <p:cNvPr id="12" name="Picture 11" descr="Screen Shot 2011-10-31 at 10.47.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6200" y="10363200"/>
            <a:ext cx="2971800" cy="3562088"/>
          </a:xfrm>
          <a:prstGeom prst="rect">
            <a:avLst/>
          </a:prstGeom>
        </p:spPr>
      </p:pic>
      <p:pic>
        <p:nvPicPr>
          <p:cNvPr id="5" name="Picture 4">
            <a:extLst>
              <a:ext uri="{FF2B5EF4-FFF2-40B4-BE49-F238E27FC236}">
                <a16:creationId xmlns:a16="http://schemas.microsoft.com/office/drawing/2014/main" id="{E2FE5D23-AD81-3140-AA99-F8FF38E9B060}"/>
              </a:ext>
            </a:extLst>
          </p:cNvPr>
          <p:cNvPicPr>
            <a:picLocks noChangeAspect="1"/>
          </p:cNvPicPr>
          <p:nvPr/>
        </p:nvPicPr>
        <p:blipFill>
          <a:blip r:embed="rId5"/>
          <a:stretch>
            <a:fillRect/>
          </a:stretch>
        </p:blipFill>
        <p:spPr>
          <a:xfrm>
            <a:off x="5205268" y="218439"/>
            <a:ext cx="5872603" cy="3978006"/>
          </a:xfrm>
          <a:prstGeom prst="rect">
            <a:avLst/>
          </a:prstGeom>
        </p:spPr>
      </p:pic>
      <p:sp>
        <p:nvSpPr>
          <p:cNvPr id="2" name="TextBox 1">
            <a:extLst>
              <a:ext uri="{FF2B5EF4-FFF2-40B4-BE49-F238E27FC236}">
                <a16:creationId xmlns:a16="http://schemas.microsoft.com/office/drawing/2014/main" id="{559DAEE1-01A9-0D43-B824-91731ACCE5AA}"/>
              </a:ext>
            </a:extLst>
          </p:cNvPr>
          <p:cNvSpPr txBox="1"/>
          <p:nvPr/>
        </p:nvSpPr>
        <p:spPr>
          <a:xfrm>
            <a:off x="6974191" y="805029"/>
            <a:ext cx="1677062" cy="307777"/>
          </a:xfrm>
          <a:prstGeom prst="rect">
            <a:avLst/>
          </a:prstGeom>
          <a:noFill/>
        </p:spPr>
        <p:txBody>
          <a:bodyPr wrap="none" rtlCol="0">
            <a:spAutoFit/>
          </a:bodyPr>
          <a:lstStyle/>
          <a:p>
            <a:r>
              <a:rPr lang="en-US" sz="1400" dirty="0">
                <a:solidFill>
                  <a:srgbClr val="FF0000"/>
                </a:solidFill>
                <a:latin typeface="Avenir Book" panose="02000503020000020003" pitchFamily="2" charset="0"/>
              </a:rPr>
              <a:t>Rock-slope failures</a:t>
            </a:r>
          </a:p>
        </p:txBody>
      </p:sp>
      <p:sp>
        <p:nvSpPr>
          <p:cNvPr id="15" name="TextBox 14">
            <a:extLst>
              <a:ext uri="{FF2B5EF4-FFF2-40B4-BE49-F238E27FC236}">
                <a16:creationId xmlns:a16="http://schemas.microsoft.com/office/drawing/2014/main" id="{107D0CD9-76B4-1142-99FA-D6EB18CAE3DC}"/>
              </a:ext>
            </a:extLst>
          </p:cNvPr>
          <p:cNvSpPr txBox="1"/>
          <p:nvPr/>
        </p:nvSpPr>
        <p:spPr>
          <a:xfrm>
            <a:off x="9317042" y="1649949"/>
            <a:ext cx="1523174" cy="307777"/>
          </a:xfrm>
          <a:prstGeom prst="rect">
            <a:avLst/>
          </a:prstGeom>
          <a:noFill/>
        </p:spPr>
        <p:txBody>
          <a:bodyPr wrap="none" rtlCol="0">
            <a:spAutoFit/>
          </a:bodyPr>
          <a:lstStyle/>
          <a:p>
            <a:r>
              <a:rPr lang="en-US" sz="1400" dirty="0">
                <a:solidFill>
                  <a:srgbClr val="FFFF00"/>
                </a:solidFill>
                <a:latin typeface="Avenir Book" panose="02000503020000020003" pitchFamily="2" charset="0"/>
              </a:rPr>
              <a:t>Rotational slump</a:t>
            </a:r>
          </a:p>
        </p:txBody>
      </p:sp>
      <p:sp>
        <p:nvSpPr>
          <p:cNvPr id="16" name="TextBox 15">
            <a:extLst>
              <a:ext uri="{FF2B5EF4-FFF2-40B4-BE49-F238E27FC236}">
                <a16:creationId xmlns:a16="http://schemas.microsoft.com/office/drawing/2014/main" id="{508D0282-3787-604B-A587-711135313F66}"/>
              </a:ext>
            </a:extLst>
          </p:cNvPr>
          <p:cNvSpPr txBox="1"/>
          <p:nvPr/>
        </p:nvSpPr>
        <p:spPr>
          <a:xfrm>
            <a:off x="9692690" y="2923197"/>
            <a:ext cx="1529100" cy="307777"/>
          </a:xfrm>
          <a:prstGeom prst="rect">
            <a:avLst/>
          </a:prstGeom>
          <a:noFill/>
        </p:spPr>
        <p:txBody>
          <a:bodyPr wrap="square" rtlCol="0">
            <a:spAutoFit/>
          </a:bodyPr>
          <a:lstStyle/>
          <a:p>
            <a:r>
              <a:rPr lang="en-US" sz="1400" dirty="0">
                <a:solidFill>
                  <a:srgbClr val="0432FF"/>
                </a:solidFill>
                <a:latin typeface="Avenir Book" panose="02000503020000020003" pitchFamily="2" charset="0"/>
              </a:rPr>
              <a:t>Shallow failure</a:t>
            </a:r>
          </a:p>
        </p:txBody>
      </p:sp>
      <p:sp>
        <p:nvSpPr>
          <p:cNvPr id="17" name="TextBox 16">
            <a:extLst>
              <a:ext uri="{FF2B5EF4-FFF2-40B4-BE49-F238E27FC236}">
                <a16:creationId xmlns:a16="http://schemas.microsoft.com/office/drawing/2014/main" id="{5C196407-2B47-BA44-B2C8-25367F3A1C45}"/>
              </a:ext>
            </a:extLst>
          </p:cNvPr>
          <p:cNvSpPr txBox="1"/>
          <p:nvPr/>
        </p:nvSpPr>
        <p:spPr>
          <a:xfrm>
            <a:off x="5506001" y="2235715"/>
            <a:ext cx="771365" cy="523220"/>
          </a:xfrm>
          <a:prstGeom prst="rect">
            <a:avLst/>
          </a:prstGeom>
          <a:noFill/>
        </p:spPr>
        <p:txBody>
          <a:bodyPr wrap="none" rtlCol="0">
            <a:spAutoFit/>
          </a:bodyPr>
          <a:lstStyle/>
          <a:p>
            <a:r>
              <a:rPr lang="en-US" sz="1400" dirty="0">
                <a:solidFill>
                  <a:schemeClr val="accent2"/>
                </a:solidFill>
                <a:latin typeface="Avenir Book" panose="02000503020000020003" pitchFamily="2" charset="0"/>
              </a:rPr>
              <a:t>Lateral </a:t>
            </a:r>
          </a:p>
          <a:p>
            <a:r>
              <a:rPr lang="en-US" sz="1400" dirty="0">
                <a:solidFill>
                  <a:schemeClr val="accent2"/>
                </a:solidFill>
                <a:latin typeface="Avenir Book" panose="02000503020000020003" pitchFamily="2" charset="0"/>
              </a:rPr>
              <a:t>spread</a:t>
            </a:r>
          </a:p>
        </p:txBody>
      </p:sp>
      <p:sp>
        <p:nvSpPr>
          <p:cNvPr id="20" name="TextBox 19">
            <a:extLst>
              <a:ext uri="{FF2B5EF4-FFF2-40B4-BE49-F238E27FC236}">
                <a16:creationId xmlns:a16="http://schemas.microsoft.com/office/drawing/2014/main" id="{42A927D1-4B7F-7145-9F16-988A3965CF9C}"/>
              </a:ext>
            </a:extLst>
          </p:cNvPr>
          <p:cNvSpPr txBox="1"/>
          <p:nvPr/>
        </p:nvSpPr>
        <p:spPr>
          <a:xfrm>
            <a:off x="0" y="0"/>
            <a:ext cx="4153589" cy="6986528"/>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Cascadia Subduction Zone Landslides</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r>
              <a:rPr lang="en-US" sz="2400" i="1" dirty="0">
                <a:solidFill>
                  <a:schemeClr val="bg1"/>
                </a:solidFill>
                <a:latin typeface="Avenir Book" panose="02000503020000020003" pitchFamily="2" charset="0"/>
              </a:rPr>
              <a:t>Forecasting Hazard</a:t>
            </a:r>
            <a:r>
              <a:rPr lang="en-US" sz="2400" dirty="0">
                <a:solidFill>
                  <a:schemeClr val="bg1"/>
                </a:solidFill>
                <a:latin typeface="Avenir Book" panose="02000503020000020003" pitchFamily="2" charset="0"/>
              </a:rPr>
              <a:t>: </a:t>
            </a:r>
          </a:p>
          <a:p>
            <a:r>
              <a:rPr lang="en-US" sz="2400" dirty="0">
                <a:solidFill>
                  <a:schemeClr val="bg1"/>
                </a:solidFill>
                <a:latin typeface="Avenir Book" panose="02000503020000020003" pitchFamily="2" charset="0"/>
              </a:rPr>
              <a:t>Modeling a suite of likely failure modes from simple physically-based models</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22" name="Picture 21" descr="../../../../Volumes/SEATTLE/rot">
            <a:extLst>
              <a:ext uri="{FF2B5EF4-FFF2-40B4-BE49-F238E27FC236}">
                <a16:creationId xmlns:a16="http://schemas.microsoft.com/office/drawing/2014/main" id="{822CB57E-01BB-CF4E-A500-CFFF3F6E0F2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3171" y="4409883"/>
            <a:ext cx="2640058" cy="2053761"/>
          </a:xfrm>
          <a:prstGeom prst="rect">
            <a:avLst/>
          </a:prstGeom>
          <a:noFill/>
          <a:ln>
            <a:noFill/>
          </a:ln>
        </p:spPr>
      </p:pic>
      <p:pic>
        <p:nvPicPr>
          <p:cNvPr id="23" name="Picture 22" descr="../../../../Volumes/SEATTLE/in">
            <a:extLst>
              <a:ext uri="{FF2B5EF4-FFF2-40B4-BE49-F238E27FC236}">
                <a16:creationId xmlns:a16="http://schemas.microsoft.com/office/drawing/2014/main" id="{F805E182-F8B3-5240-9436-B08FE6717D3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8294" y="4341542"/>
            <a:ext cx="2335415" cy="2189429"/>
          </a:xfrm>
          <a:prstGeom prst="rect">
            <a:avLst/>
          </a:prstGeom>
          <a:noFill/>
          <a:ln>
            <a:noFill/>
          </a:ln>
        </p:spPr>
      </p:pic>
      <p:sp>
        <p:nvSpPr>
          <p:cNvPr id="3" name="TextBox 2">
            <a:extLst>
              <a:ext uri="{FF2B5EF4-FFF2-40B4-BE49-F238E27FC236}">
                <a16:creationId xmlns:a16="http://schemas.microsoft.com/office/drawing/2014/main" id="{6BEABB47-FAF8-B040-B1F6-702117E6B38B}"/>
              </a:ext>
            </a:extLst>
          </p:cNvPr>
          <p:cNvSpPr txBox="1"/>
          <p:nvPr/>
        </p:nvSpPr>
        <p:spPr>
          <a:xfrm>
            <a:off x="9333371" y="6581001"/>
            <a:ext cx="3640574" cy="276999"/>
          </a:xfrm>
          <a:prstGeom prst="rect">
            <a:avLst/>
          </a:prstGeom>
          <a:noFill/>
        </p:spPr>
        <p:txBody>
          <a:bodyPr wrap="square" rtlCol="0">
            <a:spAutoFit/>
          </a:bodyPr>
          <a:lstStyle/>
          <a:p>
            <a:r>
              <a:rPr lang="en-US" sz="1200" dirty="0">
                <a:latin typeface="Avenir Book" panose="02000503020000020003" pitchFamily="2" charset="0"/>
              </a:rPr>
              <a:t>Grant et al., 2016; Pollock et al., 2019</a:t>
            </a:r>
          </a:p>
        </p:txBody>
      </p:sp>
      <p:pic>
        <p:nvPicPr>
          <p:cNvPr id="24" name="Picture 23">
            <a:extLst>
              <a:ext uri="{FF2B5EF4-FFF2-40B4-BE49-F238E27FC236}">
                <a16:creationId xmlns:a16="http://schemas.microsoft.com/office/drawing/2014/main" id="{93362EB5-AB3B-1F40-B5CD-CF39BB09DAF5}"/>
              </a:ext>
            </a:extLst>
          </p:cNvPr>
          <p:cNvPicPr>
            <a:picLocks noChangeAspect="1"/>
          </p:cNvPicPr>
          <p:nvPr/>
        </p:nvPicPr>
        <p:blipFill rotWithShape="1">
          <a:blip r:embed="rId8"/>
          <a:srcRect l="2160" t="1853" r="49646" b="51145"/>
          <a:stretch/>
        </p:blipFill>
        <p:spPr>
          <a:xfrm>
            <a:off x="9692690" y="4409883"/>
            <a:ext cx="2436691" cy="2053761"/>
          </a:xfrm>
          <a:prstGeom prst="rect">
            <a:avLst/>
          </a:prstGeom>
        </p:spPr>
      </p:pic>
      <p:sp>
        <p:nvSpPr>
          <p:cNvPr id="25" name="TextBox 24">
            <a:extLst>
              <a:ext uri="{FF2B5EF4-FFF2-40B4-BE49-F238E27FC236}">
                <a16:creationId xmlns:a16="http://schemas.microsoft.com/office/drawing/2014/main" id="{6079A7BA-317A-2A48-A176-94AF14A7068A}"/>
              </a:ext>
            </a:extLst>
          </p:cNvPr>
          <p:cNvSpPr txBox="1"/>
          <p:nvPr/>
        </p:nvSpPr>
        <p:spPr>
          <a:xfrm>
            <a:off x="10399588" y="6060657"/>
            <a:ext cx="1677062" cy="307777"/>
          </a:xfrm>
          <a:prstGeom prst="rect">
            <a:avLst/>
          </a:prstGeom>
          <a:solidFill>
            <a:srgbClr val="E1E1E1"/>
          </a:solidFill>
        </p:spPr>
        <p:txBody>
          <a:bodyPr wrap="none" rtlCol="0">
            <a:spAutoFit/>
          </a:bodyPr>
          <a:lstStyle/>
          <a:p>
            <a:r>
              <a:rPr lang="en-US" sz="1400" dirty="0">
                <a:solidFill>
                  <a:srgbClr val="FF0000"/>
                </a:solidFill>
                <a:latin typeface="Avenir Book" panose="02000503020000020003" pitchFamily="2" charset="0"/>
              </a:rPr>
              <a:t>Rock-slope failures</a:t>
            </a:r>
          </a:p>
        </p:txBody>
      </p:sp>
      <p:sp>
        <p:nvSpPr>
          <p:cNvPr id="26" name="TextBox 25">
            <a:extLst>
              <a:ext uri="{FF2B5EF4-FFF2-40B4-BE49-F238E27FC236}">
                <a16:creationId xmlns:a16="http://schemas.microsoft.com/office/drawing/2014/main" id="{D28165F4-3687-404C-97A3-38EB4F30E2AD}"/>
              </a:ext>
            </a:extLst>
          </p:cNvPr>
          <p:cNvSpPr txBox="1"/>
          <p:nvPr/>
        </p:nvSpPr>
        <p:spPr>
          <a:xfrm>
            <a:off x="6858414" y="6523193"/>
            <a:ext cx="1523174" cy="307777"/>
          </a:xfrm>
          <a:prstGeom prst="rect">
            <a:avLst/>
          </a:prstGeom>
          <a:solidFill>
            <a:srgbClr val="E1E1E1"/>
          </a:solidFill>
        </p:spPr>
        <p:txBody>
          <a:bodyPr wrap="none" rtlCol="0">
            <a:spAutoFit/>
          </a:bodyPr>
          <a:lstStyle/>
          <a:p>
            <a:r>
              <a:rPr lang="en-US" sz="1400" dirty="0">
                <a:solidFill>
                  <a:srgbClr val="FFFF00"/>
                </a:solidFill>
                <a:latin typeface="Avenir Book" panose="02000503020000020003" pitchFamily="2" charset="0"/>
              </a:rPr>
              <a:t>Rotational slump</a:t>
            </a:r>
          </a:p>
        </p:txBody>
      </p:sp>
      <p:sp>
        <p:nvSpPr>
          <p:cNvPr id="27" name="TextBox 26">
            <a:extLst>
              <a:ext uri="{FF2B5EF4-FFF2-40B4-BE49-F238E27FC236}">
                <a16:creationId xmlns:a16="http://schemas.microsoft.com/office/drawing/2014/main" id="{8B56D39F-D676-E34B-9ADC-F71DB9413751}"/>
              </a:ext>
            </a:extLst>
          </p:cNvPr>
          <p:cNvSpPr txBox="1"/>
          <p:nvPr/>
        </p:nvSpPr>
        <p:spPr>
          <a:xfrm>
            <a:off x="4377531" y="6522179"/>
            <a:ext cx="1529100" cy="307777"/>
          </a:xfrm>
          <a:prstGeom prst="rect">
            <a:avLst/>
          </a:prstGeom>
          <a:noFill/>
        </p:spPr>
        <p:txBody>
          <a:bodyPr wrap="square" rtlCol="0">
            <a:spAutoFit/>
          </a:bodyPr>
          <a:lstStyle/>
          <a:p>
            <a:r>
              <a:rPr lang="en-US" sz="1400" dirty="0">
                <a:solidFill>
                  <a:srgbClr val="0432FF"/>
                </a:solidFill>
                <a:latin typeface="Avenir Book" panose="02000503020000020003" pitchFamily="2" charset="0"/>
              </a:rPr>
              <a:t>Shallow failure</a:t>
            </a:r>
          </a:p>
        </p:txBody>
      </p:sp>
    </p:spTree>
    <p:extLst>
      <p:ext uri="{BB962C8B-B14F-4D97-AF65-F5344CB8AC3E}">
        <p14:creationId xmlns:p14="http://schemas.microsoft.com/office/powerpoint/2010/main" val="339338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DF17EB-1285-4C4E-94C4-2F33495D380B}"/>
              </a:ext>
            </a:extLst>
          </p:cNvPr>
          <p:cNvSpPr txBox="1"/>
          <p:nvPr/>
        </p:nvSpPr>
        <p:spPr>
          <a:xfrm>
            <a:off x="0" y="0"/>
            <a:ext cx="3624699" cy="7109639"/>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Cascadia Landslide</a:t>
            </a:r>
          </a:p>
          <a:p>
            <a:r>
              <a:rPr lang="en-US" sz="3200" dirty="0">
                <a:solidFill>
                  <a:schemeClr val="bg1"/>
                </a:solidFill>
                <a:latin typeface="Avenir Book" panose="02000503020000020003" pitchFamily="2" charset="0"/>
              </a:rPr>
              <a:t>Prediction</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Modeled landslide likelihood in agreement with mapped 2001 Nisqually landslides</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12" name="Picture 11" descr="Screen Shot 2011-10-31 at 10.47.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6200" y="10363200"/>
            <a:ext cx="2971800" cy="3562088"/>
          </a:xfrm>
          <a:prstGeom prst="rect">
            <a:avLst/>
          </a:prstGeom>
        </p:spPr>
      </p:pic>
      <p:pic>
        <p:nvPicPr>
          <p:cNvPr id="3" name="Picture 2">
            <a:extLst>
              <a:ext uri="{FF2B5EF4-FFF2-40B4-BE49-F238E27FC236}">
                <a16:creationId xmlns:a16="http://schemas.microsoft.com/office/drawing/2014/main" id="{40003AA7-FA9D-084C-BACE-628C1421C5A0}"/>
              </a:ext>
            </a:extLst>
          </p:cNvPr>
          <p:cNvPicPr>
            <a:picLocks noChangeAspect="1"/>
          </p:cNvPicPr>
          <p:nvPr/>
        </p:nvPicPr>
        <p:blipFill>
          <a:blip r:embed="rId4"/>
          <a:stretch>
            <a:fillRect/>
          </a:stretch>
        </p:blipFill>
        <p:spPr>
          <a:xfrm>
            <a:off x="3636136" y="609600"/>
            <a:ext cx="8655321" cy="6045647"/>
          </a:xfrm>
          <a:prstGeom prst="rect">
            <a:avLst/>
          </a:prstGeom>
        </p:spPr>
      </p:pic>
      <p:pic>
        <p:nvPicPr>
          <p:cNvPr id="4" name="Picture 3">
            <a:extLst>
              <a:ext uri="{FF2B5EF4-FFF2-40B4-BE49-F238E27FC236}">
                <a16:creationId xmlns:a16="http://schemas.microsoft.com/office/drawing/2014/main" id="{A81CF9A7-43E1-5147-B3AE-12BC1714ED03}"/>
              </a:ext>
            </a:extLst>
          </p:cNvPr>
          <p:cNvPicPr>
            <a:picLocks noChangeAspect="1"/>
          </p:cNvPicPr>
          <p:nvPr/>
        </p:nvPicPr>
        <p:blipFill>
          <a:blip r:embed="rId5"/>
          <a:stretch>
            <a:fillRect/>
          </a:stretch>
        </p:blipFill>
        <p:spPr>
          <a:xfrm>
            <a:off x="10823556" y="3601639"/>
            <a:ext cx="1614715" cy="2966631"/>
          </a:xfrm>
          <a:prstGeom prst="rect">
            <a:avLst/>
          </a:prstGeom>
        </p:spPr>
      </p:pic>
    </p:spTree>
    <p:extLst>
      <p:ext uri="{BB962C8B-B14F-4D97-AF65-F5344CB8AC3E}">
        <p14:creationId xmlns:p14="http://schemas.microsoft.com/office/powerpoint/2010/main" val="1568504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6-07 at 2.5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933" y="6595980"/>
            <a:ext cx="611964" cy="118534"/>
          </a:xfrm>
          <a:prstGeom prst="rect">
            <a:avLst/>
          </a:prstGeom>
        </p:spPr>
      </p:pic>
      <p:pic>
        <p:nvPicPr>
          <p:cNvPr id="12" name="Picture 11" descr="Screen Shot 2011-10-31 at 10.47.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6200" y="10363200"/>
            <a:ext cx="2971800" cy="3562088"/>
          </a:xfrm>
          <a:prstGeom prst="rect">
            <a:avLst/>
          </a:prstGeom>
        </p:spPr>
      </p:pic>
      <p:pic>
        <p:nvPicPr>
          <p:cNvPr id="3" name="Picture 2">
            <a:extLst>
              <a:ext uri="{FF2B5EF4-FFF2-40B4-BE49-F238E27FC236}">
                <a16:creationId xmlns:a16="http://schemas.microsoft.com/office/drawing/2014/main" id="{547B6FAE-868C-674D-8F0A-0353F5901F09}"/>
              </a:ext>
            </a:extLst>
          </p:cNvPr>
          <p:cNvPicPr>
            <a:picLocks noChangeAspect="1"/>
          </p:cNvPicPr>
          <p:nvPr/>
        </p:nvPicPr>
        <p:blipFill>
          <a:blip r:embed="rId5"/>
          <a:stretch>
            <a:fillRect/>
          </a:stretch>
        </p:blipFill>
        <p:spPr>
          <a:xfrm>
            <a:off x="3736878" y="617962"/>
            <a:ext cx="4070092" cy="5500286"/>
          </a:xfrm>
          <a:prstGeom prst="rect">
            <a:avLst/>
          </a:prstGeom>
        </p:spPr>
      </p:pic>
      <p:pic>
        <p:nvPicPr>
          <p:cNvPr id="6" name="Picture 5">
            <a:extLst>
              <a:ext uri="{FF2B5EF4-FFF2-40B4-BE49-F238E27FC236}">
                <a16:creationId xmlns:a16="http://schemas.microsoft.com/office/drawing/2014/main" id="{886375AA-03B7-F545-BA7E-987DEBD8C457}"/>
              </a:ext>
            </a:extLst>
          </p:cNvPr>
          <p:cNvPicPr>
            <a:picLocks noChangeAspect="1"/>
          </p:cNvPicPr>
          <p:nvPr/>
        </p:nvPicPr>
        <p:blipFill>
          <a:blip r:embed="rId6"/>
          <a:stretch>
            <a:fillRect/>
          </a:stretch>
        </p:blipFill>
        <p:spPr>
          <a:xfrm>
            <a:off x="7919148" y="617962"/>
            <a:ext cx="3968051" cy="5416607"/>
          </a:xfrm>
          <a:prstGeom prst="rect">
            <a:avLst/>
          </a:prstGeom>
        </p:spPr>
      </p:pic>
      <p:sp>
        <p:nvSpPr>
          <p:cNvPr id="9" name="TextBox 8">
            <a:extLst>
              <a:ext uri="{FF2B5EF4-FFF2-40B4-BE49-F238E27FC236}">
                <a16:creationId xmlns:a16="http://schemas.microsoft.com/office/drawing/2014/main" id="{45C1503C-EC54-4B48-B8BC-18392DB27871}"/>
              </a:ext>
            </a:extLst>
          </p:cNvPr>
          <p:cNvSpPr txBox="1"/>
          <p:nvPr/>
        </p:nvSpPr>
        <p:spPr>
          <a:xfrm>
            <a:off x="0" y="0"/>
            <a:ext cx="3624699" cy="7478970"/>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Cascadia Landslide</a:t>
            </a:r>
          </a:p>
          <a:p>
            <a:r>
              <a:rPr lang="en-US" sz="3200" dirty="0">
                <a:solidFill>
                  <a:schemeClr val="bg1"/>
                </a:solidFill>
                <a:latin typeface="Avenir Book" panose="02000503020000020003" pitchFamily="2" charset="0"/>
              </a:rPr>
              <a:t>Prediction</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M9.0 CSZ Synthetics</a:t>
            </a:r>
          </a:p>
          <a:p>
            <a:r>
              <a:rPr lang="en-US" sz="2400" dirty="0">
                <a:solidFill>
                  <a:schemeClr val="bg1"/>
                </a:solidFill>
                <a:latin typeface="Avenir Book" panose="02000503020000020003" pitchFamily="2" charset="0"/>
              </a:rPr>
              <a:t>Limited landslide hazard expected in Seattle</a:t>
            </a: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Potentially strong seasonality effect</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sp>
        <p:nvSpPr>
          <p:cNvPr id="2" name="TextBox 1">
            <a:extLst>
              <a:ext uri="{FF2B5EF4-FFF2-40B4-BE49-F238E27FC236}">
                <a16:creationId xmlns:a16="http://schemas.microsoft.com/office/drawing/2014/main" id="{869BBE66-CE89-5649-8AF0-4343A36C7B68}"/>
              </a:ext>
            </a:extLst>
          </p:cNvPr>
          <p:cNvSpPr txBox="1"/>
          <p:nvPr/>
        </p:nvSpPr>
        <p:spPr>
          <a:xfrm>
            <a:off x="4336473" y="263236"/>
            <a:ext cx="3186545" cy="369332"/>
          </a:xfrm>
          <a:prstGeom prst="rect">
            <a:avLst/>
          </a:prstGeom>
          <a:noFill/>
        </p:spPr>
        <p:txBody>
          <a:bodyPr wrap="square" rtlCol="0">
            <a:spAutoFit/>
          </a:bodyPr>
          <a:lstStyle/>
          <a:p>
            <a:r>
              <a:rPr lang="en-US" dirty="0">
                <a:latin typeface="Avenir Book" panose="02000503020000020003" pitchFamily="2" charset="0"/>
              </a:rPr>
              <a:t>Summer Groundwater</a:t>
            </a:r>
          </a:p>
        </p:txBody>
      </p:sp>
      <p:sp>
        <p:nvSpPr>
          <p:cNvPr id="11" name="TextBox 10">
            <a:extLst>
              <a:ext uri="{FF2B5EF4-FFF2-40B4-BE49-F238E27FC236}">
                <a16:creationId xmlns:a16="http://schemas.microsoft.com/office/drawing/2014/main" id="{3AD45FBC-A621-1942-9477-CA379C9CFAFA}"/>
              </a:ext>
            </a:extLst>
          </p:cNvPr>
          <p:cNvSpPr txBox="1"/>
          <p:nvPr/>
        </p:nvSpPr>
        <p:spPr>
          <a:xfrm>
            <a:off x="8406565" y="263236"/>
            <a:ext cx="3186545" cy="369332"/>
          </a:xfrm>
          <a:prstGeom prst="rect">
            <a:avLst/>
          </a:prstGeom>
          <a:noFill/>
        </p:spPr>
        <p:txBody>
          <a:bodyPr wrap="square" rtlCol="0">
            <a:spAutoFit/>
          </a:bodyPr>
          <a:lstStyle/>
          <a:p>
            <a:r>
              <a:rPr lang="en-US" dirty="0">
                <a:latin typeface="Avenir Book" panose="02000503020000020003" pitchFamily="2" charset="0"/>
              </a:rPr>
              <a:t>Winter Groundwater</a:t>
            </a:r>
          </a:p>
        </p:txBody>
      </p:sp>
      <p:sp>
        <p:nvSpPr>
          <p:cNvPr id="4" name="Rectangle 3">
            <a:extLst>
              <a:ext uri="{FF2B5EF4-FFF2-40B4-BE49-F238E27FC236}">
                <a16:creationId xmlns:a16="http://schemas.microsoft.com/office/drawing/2014/main" id="{47F1EEE0-525C-914D-872A-3E941DC4C5C6}"/>
              </a:ext>
            </a:extLst>
          </p:cNvPr>
          <p:cNvSpPr/>
          <p:nvPr/>
        </p:nvSpPr>
        <p:spPr>
          <a:xfrm>
            <a:off x="4031673" y="3740726"/>
            <a:ext cx="969818" cy="15517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EF07003-FC3E-9E44-A253-7A262922CFA0}"/>
              </a:ext>
            </a:extLst>
          </p:cNvPr>
          <p:cNvPicPr>
            <a:picLocks noChangeAspect="1"/>
          </p:cNvPicPr>
          <p:nvPr/>
        </p:nvPicPr>
        <p:blipFill rotWithShape="1">
          <a:blip r:embed="rId7"/>
          <a:srcRect l="5978"/>
          <a:stretch/>
        </p:blipFill>
        <p:spPr>
          <a:xfrm>
            <a:off x="5083366" y="865504"/>
            <a:ext cx="6967874" cy="5252744"/>
          </a:xfrm>
          <a:prstGeom prst="rect">
            <a:avLst/>
          </a:prstGeom>
          <a:ln>
            <a:solidFill>
              <a:schemeClr val="tx1"/>
            </a:solidFill>
          </a:ln>
        </p:spPr>
      </p:pic>
    </p:spTree>
    <p:extLst>
      <p:ext uri="{BB962C8B-B14F-4D97-AF65-F5344CB8AC3E}">
        <p14:creationId xmlns:p14="http://schemas.microsoft.com/office/powerpoint/2010/main" val="39892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875DBD0-A436-AF45-A97A-3A5533EFD4BF}"/>
              </a:ext>
            </a:extLst>
          </p:cNvPr>
          <p:cNvPicPr>
            <a:picLocks noChangeAspect="1"/>
          </p:cNvPicPr>
          <p:nvPr/>
        </p:nvPicPr>
        <p:blipFill rotWithShape="1">
          <a:blip r:embed="rId2"/>
          <a:srcRect l="10571" t="1471" r="25438" b="3200"/>
          <a:stretch/>
        </p:blipFill>
        <p:spPr>
          <a:xfrm rot="5400000">
            <a:off x="6470857" y="1534323"/>
            <a:ext cx="3018156" cy="7503250"/>
          </a:xfrm>
          <a:prstGeom prst="rect">
            <a:avLst/>
          </a:prstGeom>
        </p:spPr>
      </p:pic>
      <p:pic>
        <p:nvPicPr>
          <p:cNvPr id="2" name="Picture 1">
            <a:extLst>
              <a:ext uri="{FF2B5EF4-FFF2-40B4-BE49-F238E27FC236}">
                <a16:creationId xmlns:a16="http://schemas.microsoft.com/office/drawing/2014/main" id="{0174E5A2-1F62-48DE-A647-DFD0E6599748}"/>
              </a:ext>
            </a:extLst>
          </p:cNvPr>
          <p:cNvPicPr>
            <a:picLocks noChangeAspect="1"/>
          </p:cNvPicPr>
          <p:nvPr/>
        </p:nvPicPr>
        <p:blipFill rotWithShape="1">
          <a:blip r:embed="rId3">
            <a:extLst>
              <a:ext uri="{28A0092B-C50C-407E-A947-70E740481C1C}">
                <a14:useLocalDpi xmlns:a14="http://schemas.microsoft.com/office/drawing/2010/main" val="0"/>
              </a:ext>
            </a:extLst>
          </a:blip>
          <a:srcRect l="62080" t="5177" r="10525" b="1875"/>
          <a:stretch/>
        </p:blipFill>
        <p:spPr>
          <a:xfrm rot="5400000">
            <a:off x="6280764" y="-1792543"/>
            <a:ext cx="3398344" cy="7503250"/>
          </a:xfrm>
          <a:prstGeom prst="rect">
            <a:avLst/>
          </a:prstGeom>
        </p:spPr>
      </p:pic>
      <p:sp>
        <p:nvSpPr>
          <p:cNvPr id="4" name="Rectangle 3">
            <a:extLst>
              <a:ext uri="{FF2B5EF4-FFF2-40B4-BE49-F238E27FC236}">
                <a16:creationId xmlns:a16="http://schemas.microsoft.com/office/drawing/2014/main" id="{BAA32D14-A744-4B21-B24A-76C5BA11544E}"/>
              </a:ext>
            </a:extLst>
          </p:cNvPr>
          <p:cNvSpPr/>
          <p:nvPr/>
        </p:nvSpPr>
        <p:spPr>
          <a:xfrm>
            <a:off x="4132493" y="2498503"/>
            <a:ext cx="1717544" cy="1179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3E7BEE92-1BEF-4875-9D37-04DF4225776F}"/>
              </a:ext>
            </a:extLst>
          </p:cNvPr>
          <p:cNvSpPr txBox="1"/>
          <p:nvPr/>
        </p:nvSpPr>
        <p:spPr>
          <a:xfrm>
            <a:off x="7803743" y="236292"/>
            <a:ext cx="2598788" cy="461665"/>
          </a:xfrm>
          <a:prstGeom prst="rect">
            <a:avLst/>
          </a:prstGeom>
          <a:noFill/>
        </p:spPr>
        <p:txBody>
          <a:bodyPr wrap="none" rtlCol="0">
            <a:spAutoFit/>
          </a:bodyPr>
          <a:lstStyle/>
          <a:p>
            <a:pPr defTabSz="685800">
              <a:defRPr/>
            </a:pPr>
            <a:r>
              <a:rPr lang="en-US" sz="2400" dirty="0">
                <a:solidFill>
                  <a:prstClr val="black"/>
                </a:solidFill>
                <a:latin typeface="Avenir Book" panose="02000503020000020003" pitchFamily="2" charset="0"/>
              </a:rPr>
              <a:t>~1700 LS Density</a:t>
            </a:r>
          </a:p>
        </p:txBody>
      </p:sp>
      <p:sp>
        <p:nvSpPr>
          <p:cNvPr id="7" name="TextBox 6">
            <a:extLst>
              <a:ext uri="{FF2B5EF4-FFF2-40B4-BE49-F238E27FC236}">
                <a16:creationId xmlns:a16="http://schemas.microsoft.com/office/drawing/2014/main" id="{5FA67530-6E60-4EAB-98B1-056456C2DB25}"/>
              </a:ext>
            </a:extLst>
          </p:cNvPr>
          <p:cNvSpPr txBox="1"/>
          <p:nvPr/>
        </p:nvSpPr>
        <p:spPr>
          <a:xfrm>
            <a:off x="4957578" y="3302287"/>
            <a:ext cx="1645772" cy="338554"/>
          </a:xfrm>
          <a:prstGeom prst="rect">
            <a:avLst/>
          </a:prstGeom>
          <a:solidFill>
            <a:schemeClr val="bg1"/>
          </a:solidFill>
        </p:spPr>
        <p:txBody>
          <a:bodyPr wrap="none" rtlCol="0">
            <a:spAutoFit/>
          </a:bodyPr>
          <a:lstStyle/>
          <a:p>
            <a:pPr defTabSz="685800">
              <a:defRPr/>
            </a:pPr>
            <a:r>
              <a:rPr lang="en-US" sz="1600" dirty="0">
                <a:solidFill>
                  <a:prstClr val="black"/>
                </a:solidFill>
                <a:latin typeface="Calibri" panose="020F0502020204030204"/>
              </a:rPr>
              <a:t>Low: 0 slides/km</a:t>
            </a:r>
            <a:r>
              <a:rPr lang="en-US" sz="1600" baseline="30000" dirty="0">
                <a:solidFill>
                  <a:prstClr val="black"/>
                </a:solidFill>
                <a:latin typeface="Calibri" panose="020F0502020204030204"/>
              </a:rPr>
              <a:t>2</a:t>
            </a:r>
            <a:endParaRPr lang="en-US" sz="16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F90E15C3-AF25-4385-82B7-CCB5088AEBEA}"/>
              </a:ext>
            </a:extLst>
          </p:cNvPr>
          <p:cNvSpPr txBox="1"/>
          <p:nvPr/>
        </p:nvSpPr>
        <p:spPr>
          <a:xfrm>
            <a:off x="4942802" y="2786867"/>
            <a:ext cx="1837362" cy="338554"/>
          </a:xfrm>
          <a:prstGeom prst="rect">
            <a:avLst/>
          </a:prstGeom>
          <a:solidFill>
            <a:schemeClr val="bg1"/>
          </a:solidFill>
        </p:spPr>
        <p:txBody>
          <a:bodyPr wrap="none" rtlCol="0">
            <a:spAutoFit/>
          </a:bodyPr>
          <a:lstStyle/>
          <a:p>
            <a:pPr defTabSz="685800">
              <a:defRPr/>
            </a:pPr>
            <a:r>
              <a:rPr lang="en-US" sz="1600" dirty="0">
                <a:solidFill>
                  <a:prstClr val="black"/>
                </a:solidFill>
                <a:latin typeface="Calibri" panose="020F0502020204030204"/>
              </a:rPr>
              <a:t>High: 0.7 slides/km</a:t>
            </a:r>
            <a:r>
              <a:rPr lang="en-US" sz="1600" baseline="30000" dirty="0">
                <a:solidFill>
                  <a:prstClr val="black"/>
                </a:solidFill>
                <a:latin typeface="Calibri" panose="020F0502020204030204"/>
              </a:rPr>
              <a:t>2</a:t>
            </a:r>
          </a:p>
        </p:txBody>
      </p:sp>
      <p:cxnSp>
        <p:nvCxnSpPr>
          <p:cNvPr id="10" name="Straight Arrow Connector 9">
            <a:extLst>
              <a:ext uri="{FF2B5EF4-FFF2-40B4-BE49-F238E27FC236}">
                <a16:creationId xmlns:a16="http://schemas.microsoft.com/office/drawing/2014/main" id="{578577DC-50FA-CC48-AE6A-36B26F0674B9}"/>
              </a:ext>
            </a:extLst>
          </p:cNvPr>
          <p:cNvCxnSpPr/>
          <p:nvPr/>
        </p:nvCxnSpPr>
        <p:spPr>
          <a:xfrm>
            <a:off x="10566100" y="812952"/>
            <a:ext cx="57287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8C5230-5A65-7B44-84AE-A96632366E30}"/>
              </a:ext>
            </a:extLst>
          </p:cNvPr>
          <p:cNvSpPr txBox="1"/>
          <p:nvPr/>
        </p:nvSpPr>
        <p:spPr>
          <a:xfrm>
            <a:off x="11141045" y="566661"/>
            <a:ext cx="513282" cy="461665"/>
          </a:xfrm>
          <a:prstGeom prst="rect">
            <a:avLst/>
          </a:prstGeom>
          <a:solidFill>
            <a:schemeClr val="bg1"/>
          </a:solidFill>
        </p:spPr>
        <p:txBody>
          <a:bodyPr wrap="square" rtlCol="0">
            <a:spAutoFit/>
          </a:bodyPr>
          <a:lstStyle/>
          <a:p>
            <a:r>
              <a:rPr lang="en-US" sz="2400" dirty="0"/>
              <a:t>N</a:t>
            </a:r>
          </a:p>
        </p:txBody>
      </p:sp>
      <p:sp>
        <p:nvSpPr>
          <p:cNvPr id="5" name="Rectangle 4">
            <a:extLst>
              <a:ext uri="{FF2B5EF4-FFF2-40B4-BE49-F238E27FC236}">
                <a16:creationId xmlns:a16="http://schemas.microsoft.com/office/drawing/2014/main" id="{3AB03118-0E9F-3743-ADA3-7D6D39F28CAA}"/>
              </a:ext>
            </a:extLst>
          </p:cNvPr>
          <p:cNvSpPr/>
          <p:nvPr/>
        </p:nvSpPr>
        <p:spPr>
          <a:xfrm>
            <a:off x="4616241" y="2370221"/>
            <a:ext cx="400927" cy="1308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7CAC96-40F2-4B98-B852-B5D7F97C84CC}"/>
              </a:ext>
            </a:extLst>
          </p:cNvPr>
          <p:cNvPicPr>
            <a:picLocks noChangeAspect="1"/>
          </p:cNvPicPr>
          <p:nvPr/>
        </p:nvPicPr>
        <p:blipFill rotWithShape="1">
          <a:blip r:embed="rId3">
            <a:extLst>
              <a:ext uri="{28A0092B-C50C-407E-A947-70E740481C1C}">
                <a14:useLocalDpi xmlns:a14="http://schemas.microsoft.com/office/drawing/2010/main" val="0"/>
              </a:ext>
            </a:extLst>
          </a:blip>
          <a:srcRect l="80043" t="82046" r="14246" b="8828"/>
          <a:stretch/>
        </p:blipFill>
        <p:spPr>
          <a:xfrm>
            <a:off x="4021655" y="2745719"/>
            <a:ext cx="837024" cy="870434"/>
          </a:xfrm>
          <a:prstGeom prst="rect">
            <a:avLst/>
          </a:prstGeom>
        </p:spPr>
      </p:pic>
      <p:sp>
        <p:nvSpPr>
          <p:cNvPr id="18" name="TextBox 17">
            <a:extLst>
              <a:ext uri="{FF2B5EF4-FFF2-40B4-BE49-F238E27FC236}">
                <a16:creationId xmlns:a16="http://schemas.microsoft.com/office/drawing/2014/main" id="{1DE6B15C-4511-6040-A23E-D93A00E3DF2E}"/>
              </a:ext>
            </a:extLst>
          </p:cNvPr>
          <p:cNvSpPr txBox="1"/>
          <p:nvPr/>
        </p:nvSpPr>
        <p:spPr>
          <a:xfrm>
            <a:off x="7979935" y="3486730"/>
            <a:ext cx="3788217" cy="461665"/>
          </a:xfrm>
          <a:prstGeom prst="rect">
            <a:avLst/>
          </a:prstGeom>
          <a:noFill/>
        </p:spPr>
        <p:txBody>
          <a:bodyPr wrap="none" rtlCol="0">
            <a:spAutoFit/>
          </a:bodyPr>
          <a:lstStyle/>
          <a:p>
            <a:pPr defTabSz="685800">
              <a:defRPr/>
            </a:pPr>
            <a:r>
              <a:rPr lang="en-US" sz="2400" dirty="0">
                <a:solidFill>
                  <a:prstClr val="black"/>
                </a:solidFill>
                <a:latin typeface="Avenir Book" panose="02000503020000020003" pitchFamily="2" charset="0"/>
              </a:rPr>
              <a:t>M9.0 Landslide Likelihood</a:t>
            </a:r>
          </a:p>
        </p:txBody>
      </p:sp>
      <p:sp>
        <p:nvSpPr>
          <p:cNvPr id="14" name="TextBox 13">
            <a:extLst>
              <a:ext uri="{FF2B5EF4-FFF2-40B4-BE49-F238E27FC236}">
                <a16:creationId xmlns:a16="http://schemas.microsoft.com/office/drawing/2014/main" id="{1AA6F418-2283-994A-AFE4-AE20D56AEC76}"/>
              </a:ext>
            </a:extLst>
          </p:cNvPr>
          <p:cNvSpPr txBox="1"/>
          <p:nvPr/>
        </p:nvSpPr>
        <p:spPr>
          <a:xfrm>
            <a:off x="-10365" y="0"/>
            <a:ext cx="3624699" cy="7478970"/>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Cascadia Landslide</a:t>
            </a:r>
          </a:p>
          <a:p>
            <a:r>
              <a:rPr lang="en-US" sz="3200" dirty="0">
                <a:solidFill>
                  <a:schemeClr val="bg1"/>
                </a:solidFill>
                <a:latin typeface="Avenir Book" panose="02000503020000020003" pitchFamily="2" charset="0"/>
              </a:rPr>
              <a:t>Prediction</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Active work to model regional (and full margin) CSZ 2xxx hazards calibrated to available 1700 evidence</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2659234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EDC579-5BED-2B4A-AE96-16DAA63A0EA3}"/>
              </a:ext>
            </a:extLst>
          </p:cNvPr>
          <p:cNvPicPr>
            <a:picLocks noChangeAspect="1"/>
          </p:cNvPicPr>
          <p:nvPr/>
        </p:nvPicPr>
        <p:blipFill rotWithShape="1">
          <a:blip r:embed="rId2"/>
          <a:srcRect l="4990" b="3434"/>
          <a:stretch/>
        </p:blipFill>
        <p:spPr>
          <a:xfrm>
            <a:off x="99475" y="0"/>
            <a:ext cx="5359216" cy="6857319"/>
          </a:xfrm>
          <a:prstGeom prst="rect">
            <a:avLst/>
          </a:prstGeom>
        </p:spPr>
      </p:pic>
      <p:sp>
        <p:nvSpPr>
          <p:cNvPr id="4" name="Rectangle 3">
            <a:extLst>
              <a:ext uri="{FF2B5EF4-FFF2-40B4-BE49-F238E27FC236}">
                <a16:creationId xmlns:a16="http://schemas.microsoft.com/office/drawing/2014/main" id="{1460AA51-97B7-574B-B036-DF000037BFA5}"/>
              </a:ext>
            </a:extLst>
          </p:cNvPr>
          <p:cNvSpPr/>
          <p:nvPr/>
        </p:nvSpPr>
        <p:spPr>
          <a:xfrm>
            <a:off x="2756588" y="4070652"/>
            <a:ext cx="92989" cy="139485"/>
          </a:xfrm>
          <a:prstGeom prst="rect">
            <a:avLst/>
          </a:prstGeom>
          <a:noFill/>
          <a:ln w="28575">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20A9C2-FDC8-2441-9472-89321426B641}"/>
              </a:ext>
            </a:extLst>
          </p:cNvPr>
          <p:cNvSpPr/>
          <p:nvPr/>
        </p:nvSpPr>
        <p:spPr>
          <a:xfrm>
            <a:off x="3456122" y="2131017"/>
            <a:ext cx="67158" cy="105905"/>
          </a:xfrm>
          <a:prstGeom prst="rect">
            <a:avLst/>
          </a:prstGeom>
          <a:noFill/>
          <a:ln w="28575">
            <a:solidFill>
              <a:srgbClr val="00206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FF9F56-6F7C-B74A-9225-66775AA1B888}"/>
              </a:ext>
            </a:extLst>
          </p:cNvPr>
          <p:cNvSpPr/>
          <p:nvPr/>
        </p:nvSpPr>
        <p:spPr>
          <a:xfrm>
            <a:off x="2770443" y="1170358"/>
            <a:ext cx="111070" cy="139485"/>
          </a:xfrm>
          <a:prstGeom prst="rect">
            <a:avLst/>
          </a:prstGeom>
          <a:noFill/>
          <a:ln w="28575">
            <a:solidFill>
              <a:srgbClr val="00B05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BEFF16-4AB6-D64D-A747-04543A6CD478}"/>
              </a:ext>
            </a:extLst>
          </p:cNvPr>
          <p:cNvSpPr/>
          <p:nvPr/>
        </p:nvSpPr>
        <p:spPr>
          <a:xfrm>
            <a:off x="2780185" y="2613110"/>
            <a:ext cx="590227" cy="1229533"/>
          </a:xfrm>
          <a:prstGeom prst="rect">
            <a:avLst/>
          </a:prstGeom>
          <a:noFill/>
          <a:ln w="28575">
            <a:solidFill>
              <a:srgbClr val="BF9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B2A81-43E5-7C4A-8C73-6E6F22A024F3}"/>
              </a:ext>
            </a:extLst>
          </p:cNvPr>
          <p:cNvSpPr/>
          <p:nvPr/>
        </p:nvSpPr>
        <p:spPr>
          <a:xfrm>
            <a:off x="2784528" y="2170809"/>
            <a:ext cx="111070" cy="105905"/>
          </a:xfrm>
          <a:prstGeom prst="rect">
            <a:avLst/>
          </a:prstGeom>
          <a:noFill/>
          <a:ln w="28575">
            <a:solidFill>
              <a:srgbClr val="00206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AAB92D1-4833-0141-A09F-720DBD41BBB7}"/>
              </a:ext>
            </a:extLst>
          </p:cNvPr>
          <p:cNvSpPr txBox="1"/>
          <p:nvPr/>
        </p:nvSpPr>
        <p:spPr>
          <a:xfrm>
            <a:off x="6414655" y="0"/>
            <a:ext cx="5777345" cy="6986528"/>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PNW Coseismic Ground Failure</a:t>
            </a: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Looking ahead</a:t>
            </a:r>
          </a:p>
          <a:p>
            <a:endParaRPr lang="en-US" sz="2400" dirty="0">
              <a:solidFill>
                <a:schemeClr val="bg1"/>
              </a:solidFill>
              <a:latin typeface="Avenir Book" panose="02000503020000020003" pitchFamily="2" charset="0"/>
            </a:endParaRPr>
          </a:p>
          <a:p>
            <a:pPr marL="342900" indent="-342900">
              <a:buFontTx/>
              <a:buChar char="-"/>
            </a:pPr>
            <a:r>
              <a:rPr lang="en-US" sz="2400" dirty="0">
                <a:solidFill>
                  <a:schemeClr val="bg1"/>
                </a:solidFill>
                <a:latin typeface="Avenir Book" panose="02000503020000020003" pitchFamily="2" charset="0"/>
              </a:rPr>
              <a:t>Massive mapping opportunities</a:t>
            </a:r>
          </a:p>
          <a:p>
            <a:pPr marL="800100" lvl="1" indent="-342900">
              <a:buFontTx/>
              <a:buChar char="-"/>
            </a:pPr>
            <a:r>
              <a:rPr lang="en-US" sz="2400" dirty="0">
                <a:solidFill>
                  <a:schemeClr val="bg1"/>
                </a:solidFill>
                <a:latin typeface="Avenir Book" panose="02000503020000020003" pitchFamily="2" charset="0"/>
              </a:rPr>
              <a:t>CSZ evidence on/off-shore, in lakes</a:t>
            </a:r>
          </a:p>
          <a:p>
            <a:pPr marL="800100" lvl="1" indent="-342900">
              <a:buFontTx/>
              <a:buChar char="-"/>
            </a:pPr>
            <a:r>
              <a:rPr lang="en-US" sz="2400" dirty="0">
                <a:solidFill>
                  <a:schemeClr val="bg1"/>
                </a:solidFill>
                <a:latin typeface="Avenir Book" panose="02000503020000020003" pitchFamily="2" charset="0"/>
              </a:rPr>
              <a:t>Other earthquake inventories</a:t>
            </a:r>
          </a:p>
          <a:p>
            <a:pPr marL="800100" lvl="1" indent="-342900">
              <a:buFontTx/>
              <a:buChar char="-"/>
            </a:pPr>
            <a:endParaRPr lang="en-US" sz="2400" dirty="0">
              <a:solidFill>
                <a:schemeClr val="bg1"/>
              </a:solidFill>
              <a:latin typeface="Avenir Book" panose="02000503020000020003" pitchFamily="2" charset="0"/>
            </a:endParaRPr>
          </a:p>
          <a:p>
            <a:pPr marL="342900" indent="-342900">
              <a:buFontTx/>
              <a:buChar char="-"/>
            </a:pPr>
            <a:r>
              <a:rPr lang="en-US" sz="2400" dirty="0">
                <a:solidFill>
                  <a:schemeClr val="bg1"/>
                </a:solidFill>
                <a:latin typeface="Avenir Book" panose="02000503020000020003" pitchFamily="2" charset="0"/>
              </a:rPr>
              <a:t>Modeling challenges linking observations from Japan, Chile, AK, and elsewhere to the PNW</a:t>
            </a:r>
          </a:p>
          <a:p>
            <a:pPr marL="342900" indent="-342900">
              <a:buFontTx/>
              <a:buChar char="-"/>
            </a:pPr>
            <a:endParaRPr lang="en-US" sz="2400" dirty="0">
              <a:solidFill>
                <a:schemeClr val="bg1"/>
              </a:solidFill>
              <a:latin typeface="Avenir Book" panose="02000503020000020003" pitchFamily="2" charset="0"/>
            </a:endParaRPr>
          </a:p>
          <a:p>
            <a:pPr marL="342900" indent="-342900">
              <a:buFontTx/>
              <a:buChar char="-"/>
            </a:pPr>
            <a:r>
              <a:rPr lang="en-US" sz="2400" dirty="0">
                <a:solidFill>
                  <a:schemeClr val="bg1"/>
                </a:solidFill>
                <a:latin typeface="Avenir Book" panose="02000503020000020003" pitchFamily="2" charset="0"/>
              </a:rPr>
              <a:t>Leveraging the above to provide best-estimates of future coseismic impacts</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4159153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0264D-75ED-BB47-9E93-05D63D43C856}"/>
              </a:ext>
            </a:extLst>
          </p:cNvPr>
          <p:cNvSpPr txBox="1"/>
          <p:nvPr/>
        </p:nvSpPr>
        <p:spPr>
          <a:xfrm>
            <a:off x="0" y="0"/>
            <a:ext cx="6509084" cy="7109639"/>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Ground Failure in Washington and Oregon</a:t>
            </a:r>
          </a:p>
          <a:p>
            <a:endParaRPr lang="en-US" sz="3200" dirty="0">
              <a:solidFill>
                <a:schemeClr val="bg1"/>
              </a:solidFill>
              <a:latin typeface="Avenir Book" panose="02000503020000020003" pitchFamily="2" charset="0"/>
            </a:endParaRPr>
          </a:p>
          <a:p>
            <a:endParaRPr lang="en-US" sz="3200" dirty="0">
              <a:solidFill>
                <a:schemeClr val="bg1"/>
              </a:solidFill>
              <a:latin typeface="Avenir Book" panose="02000503020000020003" pitchFamily="2" charset="0"/>
            </a:endParaRPr>
          </a:p>
          <a:p>
            <a:r>
              <a:rPr lang="en-US" sz="3200" i="1" dirty="0">
                <a:solidFill>
                  <a:schemeClr val="bg1"/>
                </a:solidFill>
                <a:latin typeface="Avenir Book" panose="02000503020000020003" pitchFamily="2" charset="0"/>
              </a:rPr>
              <a:t>Right</a:t>
            </a:r>
            <a:r>
              <a:rPr lang="en-US" sz="3200" dirty="0">
                <a:solidFill>
                  <a:schemeClr val="bg1"/>
                </a:solidFill>
                <a:latin typeface="Avenir Book" panose="02000503020000020003" pitchFamily="2" charset="0"/>
              </a:rPr>
              <a:t>: An incomplete inventory of landslides in the PNW</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9" name="Picture 8">
            <a:extLst>
              <a:ext uri="{FF2B5EF4-FFF2-40B4-BE49-F238E27FC236}">
                <a16:creationId xmlns:a16="http://schemas.microsoft.com/office/drawing/2014/main" id="{E6E97374-65D8-F946-B37E-551302B30585}"/>
              </a:ext>
            </a:extLst>
          </p:cNvPr>
          <p:cNvPicPr>
            <a:picLocks noChangeAspect="1"/>
          </p:cNvPicPr>
          <p:nvPr/>
        </p:nvPicPr>
        <p:blipFill>
          <a:blip r:embed="rId3"/>
          <a:stretch>
            <a:fillRect/>
          </a:stretch>
        </p:blipFill>
        <p:spPr>
          <a:xfrm>
            <a:off x="6694197" y="0"/>
            <a:ext cx="5497803" cy="6858000"/>
          </a:xfrm>
          <a:prstGeom prst="rect">
            <a:avLst/>
          </a:prstGeom>
        </p:spPr>
      </p:pic>
      <p:sp>
        <p:nvSpPr>
          <p:cNvPr id="10" name="TextBox 9">
            <a:extLst>
              <a:ext uri="{FF2B5EF4-FFF2-40B4-BE49-F238E27FC236}">
                <a16:creationId xmlns:a16="http://schemas.microsoft.com/office/drawing/2014/main" id="{3B4A15E4-360B-A647-AEC0-2054C01676A7}"/>
              </a:ext>
            </a:extLst>
          </p:cNvPr>
          <p:cNvSpPr txBox="1"/>
          <p:nvPr/>
        </p:nvSpPr>
        <p:spPr>
          <a:xfrm>
            <a:off x="8799094" y="6514127"/>
            <a:ext cx="3368842" cy="307777"/>
          </a:xfrm>
          <a:prstGeom prst="rect">
            <a:avLst/>
          </a:prstGeom>
          <a:solidFill>
            <a:schemeClr val="bg1"/>
          </a:solidFill>
        </p:spPr>
        <p:txBody>
          <a:bodyPr wrap="square" rtlCol="0">
            <a:spAutoFit/>
          </a:bodyPr>
          <a:lstStyle/>
          <a:p>
            <a:r>
              <a:rPr lang="en-US" sz="1400" dirty="0">
                <a:latin typeface="Avenir Book" panose="02000503020000020003" pitchFamily="2" charset="0"/>
              </a:rPr>
              <a:t>Washington DNR and Oregon DOGAMI</a:t>
            </a:r>
          </a:p>
        </p:txBody>
      </p:sp>
    </p:spTree>
    <p:extLst>
      <p:ext uri="{BB962C8B-B14F-4D97-AF65-F5344CB8AC3E}">
        <p14:creationId xmlns:p14="http://schemas.microsoft.com/office/powerpoint/2010/main" val="997376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6-07 at 2.5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959" y="6595980"/>
            <a:ext cx="611964" cy="118534"/>
          </a:xfrm>
          <a:prstGeom prst="rect">
            <a:avLst/>
          </a:prstGeom>
        </p:spPr>
      </p:pic>
      <p:pic>
        <p:nvPicPr>
          <p:cNvPr id="12" name="Picture 11" descr="Screen Shot 2011-10-31 at 10.47.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6200" y="10363200"/>
            <a:ext cx="2971800" cy="3562088"/>
          </a:xfrm>
          <a:prstGeom prst="rect">
            <a:avLst/>
          </a:prstGeom>
        </p:spPr>
      </p:pic>
      <p:sp>
        <p:nvSpPr>
          <p:cNvPr id="9" name="TextBox 8"/>
          <p:cNvSpPr txBox="1"/>
          <p:nvPr/>
        </p:nvSpPr>
        <p:spPr>
          <a:xfrm>
            <a:off x="5970526" y="6556683"/>
            <a:ext cx="7907275" cy="246221"/>
          </a:xfrm>
          <a:prstGeom prst="rect">
            <a:avLst/>
          </a:prstGeom>
          <a:noFill/>
        </p:spPr>
        <p:txBody>
          <a:bodyPr wrap="square" rtlCol="0">
            <a:spAutoFit/>
          </a:bodyPr>
          <a:lstStyle/>
          <a:p>
            <a:r>
              <a:rPr lang="en-US" sz="1000" dirty="0">
                <a:solidFill>
                  <a:schemeClr val="bg1">
                    <a:lumMod val="65000"/>
                  </a:schemeClr>
                </a:solidFill>
              </a:rPr>
              <a:t>Sources: Seattle Times, https://data.seattle.gov/dataset/City- Of-Seattle-Environmentally-Critical-Areas/zwze-9nv3</a:t>
            </a:r>
          </a:p>
        </p:txBody>
      </p:sp>
      <p:pic>
        <p:nvPicPr>
          <p:cNvPr id="4" name="Picture 3">
            <a:extLst>
              <a:ext uri="{FF2B5EF4-FFF2-40B4-BE49-F238E27FC236}">
                <a16:creationId xmlns:a16="http://schemas.microsoft.com/office/drawing/2014/main" id="{09A67AA9-7948-514F-A7AC-753BD10F0E00}"/>
              </a:ext>
            </a:extLst>
          </p:cNvPr>
          <p:cNvPicPr>
            <a:picLocks noChangeAspect="1"/>
          </p:cNvPicPr>
          <p:nvPr/>
        </p:nvPicPr>
        <p:blipFill rotWithShape="1">
          <a:blip r:embed="rId5"/>
          <a:srcRect l="6758" r="6180"/>
          <a:stretch/>
        </p:blipFill>
        <p:spPr>
          <a:xfrm>
            <a:off x="6857312" y="55096"/>
            <a:ext cx="4276356" cy="6336405"/>
          </a:xfrm>
          <a:prstGeom prst="rect">
            <a:avLst/>
          </a:prstGeom>
        </p:spPr>
      </p:pic>
      <p:sp>
        <p:nvSpPr>
          <p:cNvPr id="15" name="TextBox 14">
            <a:extLst>
              <a:ext uri="{FF2B5EF4-FFF2-40B4-BE49-F238E27FC236}">
                <a16:creationId xmlns:a16="http://schemas.microsoft.com/office/drawing/2014/main" id="{23986020-95A4-CF43-A832-EB5E2161613A}"/>
              </a:ext>
            </a:extLst>
          </p:cNvPr>
          <p:cNvSpPr txBox="1"/>
          <p:nvPr/>
        </p:nvSpPr>
        <p:spPr>
          <a:xfrm>
            <a:off x="7073553" y="6345944"/>
            <a:ext cx="3843873" cy="276999"/>
          </a:xfrm>
          <a:prstGeom prst="rect">
            <a:avLst/>
          </a:prstGeom>
          <a:noFill/>
        </p:spPr>
        <p:txBody>
          <a:bodyPr wrap="none" rtlCol="0">
            <a:spAutoFit/>
          </a:bodyPr>
          <a:lstStyle/>
          <a:p>
            <a:r>
              <a:rPr lang="en-US" sz="1200" dirty="0">
                <a:solidFill>
                  <a:schemeClr val="accent1"/>
                </a:solidFill>
              </a:rPr>
              <a:t>Seattle Landslide Inventory (showing events through 2010)</a:t>
            </a:r>
          </a:p>
        </p:txBody>
      </p:sp>
      <p:sp>
        <p:nvSpPr>
          <p:cNvPr id="13" name="TextBox 12">
            <a:extLst>
              <a:ext uri="{FF2B5EF4-FFF2-40B4-BE49-F238E27FC236}">
                <a16:creationId xmlns:a16="http://schemas.microsoft.com/office/drawing/2014/main" id="{03297326-69DA-A841-B723-581E7AED7BB9}"/>
              </a:ext>
            </a:extLst>
          </p:cNvPr>
          <p:cNvSpPr txBox="1"/>
          <p:nvPr/>
        </p:nvSpPr>
        <p:spPr>
          <a:xfrm>
            <a:off x="-13252" y="0"/>
            <a:ext cx="4289610" cy="7109639"/>
          </a:xfrm>
          <a:prstGeom prst="rect">
            <a:avLst/>
          </a:prstGeom>
          <a:solidFill>
            <a:srgbClr val="000000">
              <a:alpha val="69804"/>
            </a:srgbClr>
          </a:solidFill>
        </p:spPr>
        <p:txBody>
          <a:bodyPr wrap="square" rtlCol="0">
            <a:spAutoFit/>
          </a:bodyPr>
          <a:lstStyle/>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10" name="Picture 9">
            <a:extLst>
              <a:ext uri="{FF2B5EF4-FFF2-40B4-BE49-F238E27FC236}">
                <a16:creationId xmlns:a16="http://schemas.microsoft.com/office/drawing/2014/main" id="{0EFEE228-CAF9-9E40-85EF-540967921915}"/>
              </a:ext>
            </a:extLst>
          </p:cNvPr>
          <p:cNvPicPr>
            <a:picLocks noChangeAspect="1"/>
          </p:cNvPicPr>
          <p:nvPr/>
        </p:nvPicPr>
        <p:blipFill>
          <a:blip r:embed="rId6"/>
          <a:stretch>
            <a:fillRect/>
          </a:stretch>
        </p:blipFill>
        <p:spPr>
          <a:xfrm>
            <a:off x="386189" y="3855600"/>
            <a:ext cx="5607857" cy="2894072"/>
          </a:xfrm>
          <a:prstGeom prst="rect">
            <a:avLst/>
          </a:prstGeom>
        </p:spPr>
      </p:pic>
      <p:pic>
        <p:nvPicPr>
          <p:cNvPr id="6" name="Picture 5">
            <a:extLst>
              <a:ext uri="{FF2B5EF4-FFF2-40B4-BE49-F238E27FC236}">
                <a16:creationId xmlns:a16="http://schemas.microsoft.com/office/drawing/2014/main" id="{2477D609-8250-804C-814E-ACEED9503315}"/>
              </a:ext>
            </a:extLst>
          </p:cNvPr>
          <p:cNvPicPr>
            <a:picLocks noChangeAspect="1"/>
          </p:cNvPicPr>
          <p:nvPr/>
        </p:nvPicPr>
        <p:blipFill>
          <a:blip r:embed="rId7"/>
          <a:stretch>
            <a:fillRect/>
          </a:stretch>
        </p:blipFill>
        <p:spPr>
          <a:xfrm>
            <a:off x="386189" y="161326"/>
            <a:ext cx="5607856" cy="3532949"/>
          </a:xfrm>
          <a:prstGeom prst="rect">
            <a:avLst/>
          </a:prstGeom>
        </p:spPr>
      </p:pic>
      <p:sp>
        <p:nvSpPr>
          <p:cNvPr id="2" name="TextBox 1">
            <a:extLst>
              <a:ext uri="{FF2B5EF4-FFF2-40B4-BE49-F238E27FC236}">
                <a16:creationId xmlns:a16="http://schemas.microsoft.com/office/drawing/2014/main" id="{B9020219-DB4C-B945-9574-28AC5B12C6E4}"/>
              </a:ext>
            </a:extLst>
          </p:cNvPr>
          <p:cNvSpPr txBox="1"/>
          <p:nvPr/>
        </p:nvSpPr>
        <p:spPr>
          <a:xfrm>
            <a:off x="4801349" y="3388433"/>
            <a:ext cx="1563757" cy="307777"/>
          </a:xfrm>
          <a:prstGeom prst="rect">
            <a:avLst/>
          </a:prstGeom>
          <a:noFill/>
        </p:spPr>
        <p:txBody>
          <a:bodyPr wrap="square" rtlCol="0">
            <a:spAutoFit/>
          </a:bodyPr>
          <a:lstStyle/>
          <a:p>
            <a:r>
              <a:rPr lang="en-US" sz="1400" dirty="0">
                <a:solidFill>
                  <a:schemeClr val="bg1"/>
                </a:solidFill>
                <a:latin typeface="Avenir Book" panose="02000503020000020003" pitchFamily="2" charset="0"/>
              </a:rPr>
              <a:t>Perkins Lane</a:t>
            </a:r>
          </a:p>
        </p:txBody>
      </p:sp>
      <p:sp>
        <p:nvSpPr>
          <p:cNvPr id="16" name="TextBox 15">
            <a:extLst>
              <a:ext uri="{FF2B5EF4-FFF2-40B4-BE49-F238E27FC236}">
                <a16:creationId xmlns:a16="http://schemas.microsoft.com/office/drawing/2014/main" id="{519F00DC-AD03-304F-BB5D-306E4206B2DE}"/>
              </a:ext>
            </a:extLst>
          </p:cNvPr>
          <p:cNvSpPr txBox="1"/>
          <p:nvPr/>
        </p:nvSpPr>
        <p:spPr>
          <a:xfrm>
            <a:off x="4801348" y="6423013"/>
            <a:ext cx="1563757" cy="307777"/>
          </a:xfrm>
          <a:prstGeom prst="rect">
            <a:avLst/>
          </a:prstGeom>
          <a:noFill/>
        </p:spPr>
        <p:txBody>
          <a:bodyPr wrap="square" rtlCol="0">
            <a:spAutoFit/>
          </a:bodyPr>
          <a:lstStyle/>
          <a:p>
            <a:r>
              <a:rPr lang="en-US" sz="1400" dirty="0">
                <a:solidFill>
                  <a:schemeClr val="bg1"/>
                </a:solidFill>
                <a:latin typeface="Avenir Book" panose="02000503020000020003" pitchFamily="2" charset="0"/>
              </a:rPr>
              <a:t>Oso</a:t>
            </a:r>
          </a:p>
        </p:txBody>
      </p:sp>
    </p:spTree>
    <p:extLst>
      <p:ext uri="{BB962C8B-B14F-4D97-AF65-F5344CB8AC3E}">
        <p14:creationId xmlns:p14="http://schemas.microsoft.com/office/powerpoint/2010/main" val="118235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CB0F6-54D6-EE44-AFD8-E29E12F07DEB}"/>
              </a:ext>
            </a:extLst>
          </p:cNvPr>
          <p:cNvPicPr>
            <a:picLocks noChangeAspect="1"/>
          </p:cNvPicPr>
          <p:nvPr/>
        </p:nvPicPr>
        <p:blipFill>
          <a:blip r:embed="rId2"/>
          <a:stretch>
            <a:fillRect/>
          </a:stretch>
        </p:blipFill>
        <p:spPr>
          <a:xfrm>
            <a:off x="6296094" y="-26504"/>
            <a:ext cx="5895906" cy="6858000"/>
          </a:xfrm>
          <a:prstGeom prst="rect">
            <a:avLst/>
          </a:prstGeom>
        </p:spPr>
      </p:pic>
      <p:sp>
        <p:nvSpPr>
          <p:cNvPr id="4" name="TextBox 3">
            <a:extLst>
              <a:ext uri="{FF2B5EF4-FFF2-40B4-BE49-F238E27FC236}">
                <a16:creationId xmlns:a16="http://schemas.microsoft.com/office/drawing/2014/main" id="{F358D598-B10D-1A40-A7E2-BA6450420BCE}"/>
              </a:ext>
            </a:extLst>
          </p:cNvPr>
          <p:cNvSpPr txBox="1"/>
          <p:nvPr/>
        </p:nvSpPr>
        <p:spPr>
          <a:xfrm>
            <a:off x="10323443" y="2093844"/>
            <a:ext cx="3022807" cy="400110"/>
          </a:xfrm>
          <a:prstGeom prst="rect">
            <a:avLst/>
          </a:prstGeom>
          <a:noFill/>
        </p:spPr>
        <p:txBody>
          <a:bodyPr wrap="square" rtlCol="0">
            <a:spAutoFit/>
          </a:bodyPr>
          <a:lstStyle/>
          <a:p>
            <a:r>
              <a:rPr lang="en-US" sz="2000" b="1" dirty="0">
                <a:solidFill>
                  <a:srgbClr val="60CC6C"/>
                </a:solidFill>
                <a:latin typeface="Avenir Book" panose="02000503020000020003" pitchFamily="2" charset="0"/>
              </a:rPr>
              <a:t>M6.7 1965</a:t>
            </a:r>
          </a:p>
        </p:txBody>
      </p:sp>
      <p:sp>
        <p:nvSpPr>
          <p:cNvPr id="5" name="TextBox 4">
            <a:extLst>
              <a:ext uri="{FF2B5EF4-FFF2-40B4-BE49-F238E27FC236}">
                <a16:creationId xmlns:a16="http://schemas.microsoft.com/office/drawing/2014/main" id="{8EB0C170-C652-7E44-9DCA-EB69B54160C2}"/>
              </a:ext>
            </a:extLst>
          </p:cNvPr>
          <p:cNvSpPr txBox="1"/>
          <p:nvPr/>
        </p:nvSpPr>
        <p:spPr>
          <a:xfrm>
            <a:off x="10071650" y="4414247"/>
            <a:ext cx="3022807" cy="400110"/>
          </a:xfrm>
          <a:prstGeom prst="rect">
            <a:avLst/>
          </a:prstGeom>
          <a:noFill/>
        </p:spPr>
        <p:txBody>
          <a:bodyPr wrap="square" rtlCol="0">
            <a:spAutoFit/>
          </a:bodyPr>
          <a:lstStyle/>
          <a:p>
            <a:r>
              <a:rPr lang="en-US" sz="2000" b="1" dirty="0">
                <a:solidFill>
                  <a:srgbClr val="4D61C5"/>
                </a:solidFill>
                <a:latin typeface="Avenir Book" panose="02000503020000020003" pitchFamily="2" charset="0"/>
              </a:rPr>
              <a:t>M6.7 1949</a:t>
            </a:r>
          </a:p>
        </p:txBody>
      </p:sp>
      <p:sp>
        <p:nvSpPr>
          <p:cNvPr id="6" name="TextBox 5">
            <a:extLst>
              <a:ext uri="{FF2B5EF4-FFF2-40B4-BE49-F238E27FC236}">
                <a16:creationId xmlns:a16="http://schemas.microsoft.com/office/drawing/2014/main" id="{0BC7DD5C-2EE4-C142-A222-DCC97EF3B057}"/>
              </a:ext>
            </a:extLst>
          </p:cNvPr>
          <p:cNvSpPr txBox="1"/>
          <p:nvPr/>
        </p:nvSpPr>
        <p:spPr>
          <a:xfrm>
            <a:off x="7340392" y="3302468"/>
            <a:ext cx="3022807" cy="400110"/>
          </a:xfrm>
          <a:prstGeom prst="rect">
            <a:avLst/>
          </a:prstGeom>
          <a:noFill/>
        </p:spPr>
        <p:txBody>
          <a:bodyPr wrap="square" rtlCol="0">
            <a:spAutoFit/>
          </a:bodyPr>
          <a:lstStyle/>
          <a:p>
            <a:r>
              <a:rPr lang="en-US" sz="2000" b="1" dirty="0">
                <a:solidFill>
                  <a:srgbClr val="CAAB38"/>
                </a:solidFill>
                <a:latin typeface="Avenir Book" panose="02000503020000020003" pitchFamily="2" charset="0"/>
              </a:rPr>
              <a:t>M6.8 2001</a:t>
            </a:r>
          </a:p>
        </p:txBody>
      </p:sp>
      <p:sp>
        <p:nvSpPr>
          <p:cNvPr id="7" name="TextBox 6">
            <a:extLst>
              <a:ext uri="{FF2B5EF4-FFF2-40B4-BE49-F238E27FC236}">
                <a16:creationId xmlns:a16="http://schemas.microsoft.com/office/drawing/2014/main" id="{04E9D21C-6DB7-EF47-AF50-8F47C1D6B1D0}"/>
              </a:ext>
            </a:extLst>
          </p:cNvPr>
          <p:cNvSpPr txBox="1"/>
          <p:nvPr/>
        </p:nvSpPr>
        <p:spPr>
          <a:xfrm>
            <a:off x="7500730" y="6334780"/>
            <a:ext cx="4227444" cy="523220"/>
          </a:xfrm>
          <a:prstGeom prst="rect">
            <a:avLst/>
          </a:prstGeom>
          <a:noFill/>
        </p:spPr>
        <p:txBody>
          <a:bodyPr wrap="square" rtlCol="0">
            <a:spAutoFit/>
          </a:bodyPr>
          <a:lstStyle/>
          <a:p>
            <a:r>
              <a:rPr lang="en-US" sz="1400" dirty="0">
                <a:latin typeface="Avenir Book" panose="02000503020000020003" pitchFamily="2" charset="0"/>
              </a:rPr>
              <a:t>Compiled by Washington DNR from published and unpublished sources</a:t>
            </a:r>
          </a:p>
        </p:txBody>
      </p:sp>
      <p:sp>
        <p:nvSpPr>
          <p:cNvPr id="8" name="TextBox 7">
            <a:extLst>
              <a:ext uri="{FF2B5EF4-FFF2-40B4-BE49-F238E27FC236}">
                <a16:creationId xmlns:a16="http://schemas.microsoft.com/office/drawing/2014/main" id="{071AC373-D3B6-954C-AB5F-E779CC0CDC08}"/>
              </a:ext>
            </a:extLst>
          </p:cNvPr>
          <p:cNvSpPr txBox="1"/>
          <p:nvPr/>
        </p:nvSpPr>
        <p:spPr>
          <a:xfrm>
            <a:off x="0" y="0"/>
            <a:ext cx="6509084" cy="6986528"/>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Coseismic Ground Failure in Washington</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Partial or reported observations of landslides, ground cracking, and liquefaction </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183864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9ABB6D-CAAC-7843-8A03-71B9621FB5F7}"/>
              </a:ext>
            </a:extLst>
          </p:cNvPr>
          <p:cNvSpPr txBox="1"/>
          <p:nvPr/>
        </p:nvSpPr>
        <p:spPr>
          <a:xfrm>
            <a:off x="0" y="0"/>
            <a:ext cx="4275846" cy="7109639"/>
          </a:xfrm>
          <a:prstGeom prst="rect">
            <a:avLst/>
          </a:prstGeom>
          <a:solidFill>
            <a:srgbClr val="000000">
              <a:alpha val="69804"/>
            </a:srgbClr>
          </a:solidFill>
        </p:spPr>
        <p:txBody>
          <a:bodyPr wrap="square" rtlCol="0">
            <a:spAutoFit/>
          </a:bodyPr>
          <a:lstStyle/>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12" name="Picture 11" descr="Screen Shot 2011-10-31 at 10.47.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6200" y="10363200"/>
            <a:ext cx="2971800" cy="3562088"/>
          </a:xfrm>
          <a:prstGeom prst="rect">
            <a:avLst/>
          </a:prstGeom>
        </p:spPr>
      </p:pic>
      <p:sp>
        <p:nvSpPr>
          <p:cNvPr id="9" name="TextBox 8"/>
          <p:cNvSpPr txBox="1"/>
          <p:nvPr/>
        </p:nvSpPr>
        <p:spPr>
          <a:xfrm>
            <a:off x="4097037" y="6421250"/>
            <a:ext cx="7907275" cy="276999"/>
          </a:xfrm>
          <a:prstGeom prst="rect">
            <a:avLst/>
          </a:prstGeom>
          <a:noFill/>
        </p:spPr>
        <p:txBody>
          <a:bodyPr wrap="square" rtlCol="0">
            <a:spAutoFit/>
          </a:bodyPr>
          <a:lstStyle/>
          <a:p>
            <a:pPr algn="r"/>
            <a:r>
              <a:rPr lang="en-US" sz="1200" dirty="0">
                <a:solidFill>
                  <a:schemeClr val="bg1">
                    <a:lumMod val="65000"/>
                  </a:schemeClr>
                </a:solidFill>
              </a:rPr>
              <a:t>Sources: Kathryn Schulz, The New Yorker; Keefer (2002) </a:t>
            </a:r>
          </a:p>
        </p:txBody>
      </p:sp>
      <p:pic>
        <p:nvPicPr>
          <p:cNvPr id="4" name="Picture 3">
            <a:extLst>
              <a:ext uri="{FF2B5EF4-FFF2-40B4-BE49-F238E27FC236}">
                <a16:creationId xmlns:a16="http://schemas.microsoft.com/office/drawing/2014/main" id="{E4E6D34C-5D63-194F-8158-109D024F6FED}"/>
              </a:ext>
            </a:extLst>
          </p:cNvPr>
          <p:cNvPicPr>
            <a:picLocks noChangeAspect="1"/>
          </p:cNvPicPr>
          <p:nvPr/>
        </p:nvPicPr>
        <p:blipFill>
          <a:blip r:embed="rId4"/>
          <a:stretch>
            <a:fillRect/>
          </a:stretch>
        </p:blipFill>
        <p:spPr>
          <a:xfrm>
            <a:off x="1190216" y="112600"/>
            <a:ext cx="4978570" cy="1618035"/>
          </a:xfrm>
          <a:prstGeom prst="rect">
            <a:avLst/>
          </a:prstGeom>
        </p:spPr>
      </p:pic>
      <p:pic>
        <p:nvPicPr>
          <p:cNvPr id="6" name="Picture 5">
            <a:extLst>
              <a:ext uri="{FF2B5EF4-FFF2-40B4-BE49-F238E27FC236}">
                <a16:creationId xmlns:a16="http://schemas.microsoft.com/office/drawing/2014/main" id="{0F367216-76B0-654B-A42C-AF4312CFBA56}"/>
              </a:ext>
            </a:extLst>
          </p:cNvPr>
          <p:cNvPicPr>
            <a:picLocks noChangeAspect="1"/>
          </p:cNvPicPr>
          <p:nvPr/>
        </p:nvPicPr>
        <p:blipFill>
          <a:blip r:embed="rId5"/>
          <a:stretch>
            <a:fillRect/>
          </a:stretch>
        </p:blipFill>
        <p:spPr>
          <a:xfrm>
            <a:off x="1190216" y="1824777"/>
            <a:ext cx="3548630" cy="4960975"/>
          </a:xfrm>
          <a:prstGeom prst="rect">
            <a:avLst/>
          </a:prstGeom>
        </p:spPr>
      </p:pic>
      <p:pic>
        <p:nvPicPr>
          <p:cNvPr id="17" name="Picture 16">
            <a:extLst>
              <a:ext uri="{FF2B5EF4-FFF2-40B4-BE49-F238E27FC236}">
                <a16:creationId xmlns:a16="http://schemas.microsoft.com/office/drawing/2014/main" id="{8E73A334-871E-204F-9332-663A0D069128}"/>
              </a:ext>
            </a:extLst>
          </p:cNvPr>
          <p:cNvPicPr>
            <a:picLocks noChangeAspect="1"/>
          </p:cNvPicPr>
          <p:nvPr/>
        </p:nvPicPr>
        <p:blipFill rotWithShape="1">
          <a:blip r:embed="rId6"/>
          <a:srcRect r="2403"/>
          <a:stretch/>
        </p:blipFill>
        <p:spPr>
          <a:xfrm>
            <a:off x="5311786" y="2260728"/>
            <a:ext cx="5782763" cy="4137078"/>
          </a:xfrm>
          <a:prstGeom prst="rect">
            <a:avLst/>
          </a:prstGeom>
        </p:spPr>
      </p:pic>
      <p:sp>
        <p:nvSpPr>
          <p:cNvPr id="2" name="Rectangle 1">
            <a:extLst>
              <a:ext uri="{FF2B5EF4-FFF2-40B4-BE49-F238E27FC236}">
                <a16:creationId xmlns:a16="http://schemas.microsoft.com/office/drawing/2014/main" id="{AFF0E9AF-3E08-5A4A-A185-982096D9ED1F}"/>
              </a:ext>
            </a:extLst>
          </p:cNvPr>
          <p:cNvSpPr/>
          <p:nvPr/>
        </p:nvSpPr>
        <p:spPr>
          <a:xfrm>
            <a:off x="5311786" y="1463027"/>
            <a:ext cx="6204356" cy="923330"/>
          </a:xfrm>
          <a:prstGeom prst="rect">
            <a:avLst/>
          </a:prstGeom>
        </p:spPr>
        <p:txBody>
          <a:bodyPr wrap="square">
            <a:spAutoFit/>
          </a:bodyPr>
          <a:lstStyle/>
          <a:p>
            <a:r>
              <a:rPr lang="en-US" dirty="0"/>
              <a:t>"The shaking from the Cascadia quake will set off landslides throughout the region—</a:t>
            </a:r>
            <a:r>
              <a:rPr lang="en-US" i="1" dirty="0"/>
              <a:t>up to thirty thousand of them in Seattle alone</a:t>
            </a:r>
            <a:r>
              <a:rPr lang="en-US" dirty="0"/>
              <a:t>, the city’s emergency-management office estimates."</a:t>
            </a:r>
          </a:p>
        </p:txBody>
      </p:sp>
      <p:sp>
        <p:nvSpPr>
          <p:cNvPr id="3" name="TextBox 2">
            <a:extLst>
              <a:ext uri="{FF2B5EF4-FFF2-40B4-BE49-F238E27FC236}">
                <a16:creationId xmlns:a16="http://schemas.microsoft.com/office/drawing/2014/main" id="{9653BBD0-F8C8-4240-B414-537D3B968F32}"/>
              </a:ext>
            </a:extLst>
          </p:cNvPr>
          <p:cNvSpPr txBox="1"/>
          <p:nvPr/>
        </p:nvSpPr>
        <p:spPr>
          <a:xfrm>
            <a:off x="6579775" y="5210307"/>
            <a:ext cx="3246783" cy="369332"/>
          </a:xfrm>
          <a:prstGeom prst="rect">
            <a:avLst/>
          </a:prstGeom>
          <a:noFill/>
        </p:spPr>
        <p:txBody>
          <a:bodyPr wrap="square" rtlCol="0">
            <a:spAutoFit/>
          </a:bodyPr>
          <a:lstStyle/>
          <a:p>
            <a:r>
              <a:rPr lang="en-US" dirty="0">
                <a:latin typeface="Avenir Book" panose="02000503020000020003" pitchFamily="2" charset="0"/>
              </a:rPr>
              <a:t>M9.0: N ~ 1.8M</a:t>
            </a:r>
          </a:p>
        </p:txBody>
      </p:sp>
    </p:spTree>
    <p:extLst>
      <p:ext uri="{BB962C8B-B14F-4D97-AF65-F5344CB8AC3E}">
        <p14:creationId xmlns:p14="http://schemas.microsoft.com/office/powerpoint/2010/main" val="1800935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of Current Focus for Earthquake-triggered landslides">
            <a:extLst>
              <a:ext uri="{FF2B5EF4-FFF2-40B4-BE49-F238E27FC236}">
                <a16:creationId xmlns:a16="http://schemas.microsoft.com/office/drawing/2014/main" id="{33F41B78-2C58-874C-AC3F-71248DF2F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12" b="782"/>
          <a:stretch/>
        </p:blipFill>
        <p:spPr bwMode="auto">
          <a:xfrm>
            <a:off x="8158912" y="2282596"/>
            <a:ext cx="4073826" cy="2286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9420264D-75ED-BB47-9E93-05D63D43C856}"/>
              </a:ext>
            </a:extLst>
          </p:cNvPr>
          <p:cNvSpPr txBox="1"/>
          <p:nvPr/>
        </p:nvSpPr>
        <p:spPr>
          <a:xfrm>
            <a:off x="0" y="0"/>
            <a:ext cx="4112725" cy="6986528"/>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Coseismic Ground Failure</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r>
              <a:rPr lang="en-US" sz="2400" i="1" dirty="0">
                <a:solidFill>
                  <a:schemeClr val="bg1"/>
                </a:solidFill>
                <a:latin typeface="Avenir Book" panose="02000503020000020003" pitchFamily="2" charset="0"/>
              </a:rPr>
              <a:t>Many shapes and sizes</a:t>
            </a:r>
            <a:r>
              <a:rPr lang="en-US" sz="2400" dirty="0">
                <a:solidFill>
                  <a:schemeClr val="bg1"/>
                </a:solidFill>
                <a:latin typeface="Avenir Book" panose="02000503020000020003" pitchFamily="2" charset="0"/>
              </a:rPr>
              <a:t>:</a:t>
            </a:r>
          </a:p>
          <a:p>
            <a:r>
              <a:rPr lang="en-US" sz="2400" dirty="0">
                <a:solidFill>
                  <a:schemeClr val="bg1"/>
                </a:solidFill>
                <a:latin typeface="Avenir Book" panose="02000503020000020003" pitchFamily="2" charset="0"/>
              </a:rPr>
              <a:t>landslides, rockfall, flow slides, liquefaction and lateral spreads, etc.</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r>
              <a:rPr lang="en-US" sz="2400" i="1" dirty="0">
                <a:solidFill>
                  <a:schemeClr val="bg1"/>
                </a:solidFill>
                <a:latin typeface="Avenir Book" panose="02000503020000020003" pitchFamily="2" charset="0"/>
              </a:rPr>
              <a:t>Widespread Consequences</a:t>
            </a:r>
            <a:r>
              <a:rPr lang="en-US" sz="2400" dirty="0">
                <a:solidFill>
                  <a:schemeClr val="bg1"/>
                </a:solidFill>
                <a:latin typeface="Avenir Book" panose="02000503020000020003" pitchFamily="2" charset="0"/>
              </a:rPr>
              <a:t>:</a:t>
            </a:r>
          </a:p>
          <a:p>
            <a:r>
              <a:rPr lang="en-US" sz="2400" dirty="0">
                <a:solidFill>
                  <a:schemeClr val="bg1"/>
                </a:solidFill>
                <a:latin typeface="Avenir Book" panose="02000503020000020003" pitchFamily="2" charset="0"/>
              </a:rPr>
              <a:t>Potential for loss of life and property over hundreds to thousands of square km </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6" name="Picture 5">
            <a:extLst>
              <a:ext uri="{FF2B5EF4-FFF2-40B4-BE49-F238E27FC236}">
                <a16:creationId xmlns:a16="http://schemas.microsoft.com/office/drawing/2014/main" id="{2E221F3E-B2DB-7245-862C-0F5461492F41}"/>
              </a:ext>
            </a:extLst>
          </p:cNvPr>
          <p:cNvPicPr>
            <a:picLocks noChangeAspect="1"/>
          </p:cNvPicPr>
          <p:nvPr/>
        </p:nvPicPr>
        <p:blipFill rotWithShape="1">
          <a:blip r:embed="rId4"/>
          <a:srcRect t="1944" b="23055"/>
          <a:stretch/>
        </p:blipFill>
        <p:spPr>
          <a:xfrm>
            <a:off x="8161798" y="0"/>
            <a:ext cx="4064000" cy="2286000"/>
          </a:xfrm>
          <a:prstGeom prst="rect">
            <a:avLst/>
          </a:prstGeom>
        </p:spPr>
      </p:pic>
      <p:pic>
        <p:nvPicPr>
          <p:cNvPr id="7" name="Picture 6">
            <a:extLst>
              <a:ext uri="{FF2B5EF4-FFF2-40B4-BE49-F238E27FC236}">
                <a16:creationId xmlns:a16="http://schemas.microsoft.com/office/drawing/2014/main" id="{F18573B1-7A11-6947-86E9-895DA99C46CB}"/>
              </a:ext>
            </a:extLst>
          </p:cNvPr>
          <p:cNvPicPr>
            <a:picLocks noChangeAspect="1"/>
          </p:cNvPicPr>
          <p:nvPr/>
        </p:nvPicPr>
        <p:blipFill rotWithShape="1">
          <a:blip r:embed="rId5">
            <a:extLst>
              <a:ext uri="{28A0092B-C50C-407E-A947-70E740481C1C}">
                <a14:useLocalDpi xmlns:a14="http://schemas.microsoft.com/office/drawing/2010/main" val="0"/>
              </a:ext>
            </a:extLst>
          </a:blip>
          <a:srcRect l="1388" t="16769" r="9097" b="7421"/>
          <a:stretch/>
        </p:blipFill>
        <p:spPr>
          <a:xfrm>
            <a:off x="4102998" y="2282596"/>
            <a:ext cx="4064000" cy="2289404"/>
          </a:xfrm>
          <a:prstGeom prst="rect">
            <a:avLst/>
          </a:prstGeom>
        </p:spPr>
      </p:pic>
      <p:pic>
        <p:nvPicPr>
          <p:cNvPr id="8" name="Picture 7">
            <a:extLst>
              <a:ext uri="{FF2B5EF4-FFF2-40B4-BE49-F238E27FC236}">
                <a16:creationId xmlns:a16="http://schemas.microsoft.com/office/drawing/2014/main" id="{F5BDCC9A-61D7-7E46-B8B8-3BD528BD02BB}"/>
              </a:ext>
            </a:extLst>
          </p:cNvPr>
          <p:cNvPicPr>
            <a:picLocks noChangeAspect="1"/>
          </p:cNvPicPr>
          <p:nvPr/>
        </p:nvPicPr>
        <p:blipFill rotWithShape="1">
          <a:blip r:embed="rId6"/>
          <a:srcRect l="2330" t="19556" r="2330"/>
          <a:stretch/>
        </p:blipFill>
        <p:spPr>
          <a:xfrm>
            <a:off x="4105135" y="4572000"/>
            <a:ext cx="4064000" cy="2286000"/>
          </a:xfrm>
          <a:prstGeom prst="rect">
            <a:avLst/>
          </a:prstGeom>
        </p:spPr>
      </p:pic>
      <p:pic>
        <p:nvPicPr>
          <p:cNvPr id="11" name="Picture 10">
            <a:extLst>
              <a:ext uri="{FF2B5EF4-FFF2-40B4-BE49-F238E27FC236}">
                <a16:creationId xmlns:a16="http://schemas.microsoft.com/office/drawing/2014/main" id="{BAA1BA6B-027D-8343-819B-3A3935A4CEB5}"/>
              </a:ext>
            </a:extLst>
          </p:cNvPr>
          <p:cNvPicPr>
            <a:picLocks noChangeAspect="1"/>
          </p:cNvPicPr>
          <p:nvPr/>
        </p:nvPicPr>
        <p:blipFill rotWithShape="1">
          <a:blip r:embed="rId7"/>
          <a:srcRect l="11571" t="31172" r="23935" b="20456"/>
          <a:stretch/>
        </p:blipFill>
        <p:spPr>
          <a:xfrm>
            <a:off x="8166998" y="4572000"/>
            <a:ext cx="4077142" cy="2286000"/>
          </a:xfrm>
          <a:prstGeom prst="rect">
            <a:avLst/>
          </a:prstGeom>
        </p:spPr>
      </p:pic>
      <p:pic>
        <p:nvPicPr>
          <p:cNvPr id="12" name="Picture 11">
            <a:extLst>
              <a:ext uri="{FF2B5EF4-FFF2-40B4-BE49-F238E27FC236}">
                <a16:creationId xmlns:a16="http://schemas.microsoft.com/office/drawing/2014/main" id="{2A902AC1-BE58-AB4C-848D-0F349256AE2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25266" b="-266"/>
          <a:stretch/>
        </p:blipFill>
        <p:spPr>
          <a:xfrm>
            <a:off x="4105301" y="-3404"/>
            <a:ext cx="4064000" cy="2309066"/>
          </a:xfrm>
          <a:prstGeom prst="rect">
            <a:avLst/>
          </a:prstGeom>
        </p:spPr>
      </p:pic>
      <p:cxnSp>
        <p:nvCxnSpPr>
          <p:cNvPr id="5" name="Straight Connector 4">
            <a:extLst>
              <a:ext uri="{FF2B5EF4-FFF2-40B4-BE49-F238E27FC236}">
                <a16:creationId xmlns:a16="http://schemas.microsoft.com/office/drawing/2014/main" id="{3BBAB38F-380B-114D-B03B-03813DDADD79}"/>
              </a:ext>
            </a:extLst>
          </p:cNvPr>
          <p:cNvCxnSpPr>
            <a:cxnSpLocks/>
          </p:cNvCxnSpPr>
          <p:nvPr/>
        </p:nvCxnSpPr>
        <p:spPr>
          <a:xfrm>
            <a:off x="4102893" y="4568596"/>
            <a:ext cx="8226759" cy="0"/>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11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D52014-98B8-104F-9F59-8A2ACC47FE6C}"/>
              </a:ext>
            </a:extLst>
          </p:cNvPr>
          <p:cNvPicPr>
            <a:picLocks noChangeAspect="1"/>
          </p:cNvPicPr>
          <p:nvPr/>
        </p:nvPicPr>
        <p:blipFill rotWithShape="1">
          <a:blip r:embed="rId3"/>
          <a:srcRect l="1851" t="9731" r="65904"/>
          <a:stretch/>
        </p:blipFill>
        <p:spPr>
          <a:xfrm>
            <a:off x="7743566" y="124787"/>
            <a:ext cx="3624650" cy="2911133"/>
          </a:xfrm>
          <a:prstGeom prst="rect">
            <a:avLst/>
          </a:prstGeom>
        </p:spPr>
      </p:pic>
      <p:sp>
        <p:nvSpPr>
          <p:cNvPr id="10" name="TextBox 9">
            <a:extLst>
              <a:ext uri="{FF2B5EF4-FFF2-40B4-BE49-F238E27FC236}">
                <a16:creationId xmlns:a16="http://schemas.microsoft.com/office/drawing/2014/main" id="{AFAB04C7-46B4-DA46-A99E-7A53F1C217D2}"/>
              </a:ext>
            </a:extLst>
          </p:cNvPr>
          <p:cNvSpPr txBox="1"/>
          <p:nvPr/>
        </p:nvSpPr>
        <p:spPr>
          <a:xfrm rot="16200000">
            <a:off x="10315854" y="998577"/>
            <a:ext cx="2427890" cy="307777"/>
          </a:xfrm>
          <a:prstGeom prst="rect">
            <a:avLst/>
          </a:prstGeom>
          <a:noFill/>
        </p:spPr>
        <p:txBody>
          <a:bodyPr wrap="square" rtlCol="0">
            <a:spAutoFit/>
          </a:bodyPr>
          <a:lstStyle/>
          <a:p>
            <a:r>
              <a:rPr lang="en-US" sz="1400" dirty="0">
                <a:latin typeface="Helvetica" pitchFamily="2" charset="0"/>
                <a:cs typeface="Calibri" panose="020F0502020204030204" pitchFamily="34" charset="0"/>
              </a:rPr>
              <a:t>Landslide Probability</a:t>
            </a:r>
          </a:p>
        </p:txBody>
      </p:sp>
      <p:pic>
        <p:nvPicPr>
          <p:cNvPr id="11" name="Picture 10">
            <a:extLst>
              <a:ext uri="{FF2B5EF4-FFF2-40B4-BE49-F238E27FC236}">
                <a16:creationId xmlns:a16="http://schemas.microsoft.com/office/drawing/2014/main" id="{DD201288-898B-2D40-B786-F41EDB13AAB4}"/>
              </a:ext>
            </a:extLst>
          </p:cNvPr>
          <p:cNvPicPr>
            <a:picLocks noChangeAspect="1"/>
          </p:cNvPicPr>
          <p:nvPr/>
        </p:nvPicPr>
        <p:blipFill rotWithShape="1">
          <a:blip r:embed="rId4"/>
          <a:srcRect l="25208" t="49312" r="32583"/>
          <a:stretch/>
        </p:blipFill>
        <p:spPr>
          <a:xfrm>
            <a:off x="7175156" y="3081776"/>
            <a:ext cx="4761470" cy="3776224"/>
          </a:xfrm>
          <a:prstGeom prst="rect">
            <a:avLst/>
          </a:prstGeom>
        </p:spPr>
      </p:pic>
      <p:sp>
        <p:nvSpPr>
          <p:cNvPr id="12" name="TextBox 11">
            <a:extLst>
              <a:ext uri="{FF2B5EF4-FFF2-40B4-BE49-F238E27FC236}">
                <a16:creationId xmlns:a16="http://schemas.microsoft.com/office/drawing/2014/main" id="{0015DA98-616F-E244-9D27-2E645A4771A2}"/>
              </a:ext>
            </a:extLst>
          </p:cNvPr>
          <p:cNvSpPr txBox="1"/>
          <p:nvPr/>
        </p:nvSpPr>
        <p:spPr>
          <a:xfrm>
            <a:off x="0" y="0"/>
            <a:ext cx="6851990" cy="6863417"/>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Coseismic Ground Failure</a:t>
            </a: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Global ground failure inventories are leveraged to estimate future landslide (and liquefaction) probabilities</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7" name="Picture 6">
            <a:extLst>
              <a:ext uri="{FF2B5EF4-FFF2-40B4-BE49-F238E27FC236}">
                <a16:creationId xmlns:a16="http://schemas.microsoft.com/office/drawing/2014/main" id="{EB5D0E17-A426-4B4F-B483-CFC1164BF476}"/>
              </a:ext>
            </a:extLst>
          </p:cNvPr>
          <p:cNvPicPr>
            <a:picLocks noChangeAspect="1"/>
          </p:cNvPicPr>
          <p:nvPr/>
        </p:nvPicPr>
        <p:blipFill rotWithShape="1">
          <a:blip r:embed="rId5"/>
          <a:srcRect l="7214" r="5999"/>
          <a:stretch/>
        </p:blipFill>
        <p:spPr>
          <a:xfrm rot="5400000">
            <a:off x="1334172" y="1084547"/>
            <a:ext cx="4418525" cy="6617110"/>
          </a:xfrm>
          <a:prstGeom prst="rect">
            <a:avLst/>
          </a:prstGeom>
        </p:spPr>
      </p:pic>
      <p:sp>
        <p:nvSpPr>
          <p:cNvPr id="2" name="Right Brace 1">
            <a:extLst>
              <a:ext uri="{FF2B5EF4-FFF2-40B4-BE49-F238E27FC236}">
                <a16:creationId xmlns:a16="http://schemas.microsoft.com/office/drawing/2014/main" id="{13434DFC-97EF-C442-9027-F84DBB1E3F07}"/>
              </a:ext>
            </a:extLst>
          </p:cNvPr>
          <p:cNvSpPr/>
          <p:nvPr/>
        </p:nvSpPr>
        <p:spPr>
          <a:xfrm>
            <a:off x="6864228" y="2282158"/>
            <a:ext cx="412955" cy="3391051"/>
          </a:xfrm>
          <a:prstGeom prst="rightBrace">
            <a:avLst>
              <a:gd name="adj1" fmla="val 48809"/>
              <a:gd name="adj2" fmla="val 1897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BD7BFAD9-8BE5-7841-B5B2-71BED8C45B38}"/>
              </a:ext>
            </a:extLst>
          </p:cNvPr>
          <p:cNvSpPr/>
          <p:nvPr/>
        </p:nvSpPr>
        <p:spPr>
          <a:xfrm rot="20412636">
            <a:off x="5781369" y="2996592"/>
            <a:ext cx="481781" cy="28738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8D2AEB-3DB3-4540-814D-2593184C3CA0}"/>
              </a:ext>
            </a:extLst>
          </p:cNvPr>
          <p:cNvSpPr/>
          <p:nvPr/>
        </p:nvSpPr>
        <p:spPr>
          <a:xfrm rot="18376633">
            <a:off x="1508725" y="2796159"/>
            <a:ext cx="481781" cy="287383"/>
          </a:xfrm>
          <a:prstGeom prst="ellipse">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571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5D0AC0-2B9A-1E47-BF69-39A63E6DB773}"/>
              </a:ext>
            </a:extLst>
          </p:cNvPr>
          <p:cNvPicPr>
            <a:picLocks noChangeAspect="1"/>
          </p:cNvPicPr>
          <p:nvPr/>
        </p:nvPicPr>
        <p:blipFill>
          <a:blip r:embed="rId3"/>
          <a:stretch>
            <a:fillRect/>
          </a:stretch>
        </p:blipFill>
        <p:spPr>
          <a:xfrm>
            <a:off x="4921145" y="53377"/>
            <a:ext cx="6675340" cy="3184729"/>
          </a:xfrm>
          <a:prstGeom prst="rect">
            <a:avLst/>
          </a:prstGeom>
        </p:spPr>
      </p:pic>
      <p:sp>
        <p:nvSpPr>
          <p:cNvPr id="3" name="TextBox 2">
            <a:extLst>
              <a:ext uri="{FF2B5EF4-FFF2-40B4-BE49-F238E27FC236}">
                <a16:creationId xmlns:a16="http://schemas.microsoft.com/office/drawing/2014/main" id="{9420264D-75ED-BB47-9E93-05D63D43C856}"/>
              </a:ext>
            </a:extLst>
          </p:cNvPr>
          <p:cNvSpPr txBox="1"/>
          <p:nvPr/>
        </p:nvSpPr>
        <p:spPr>
          <a:xfrm>
            <a:off x="0" y="0"/>
            <a:ext cx="4112725" cy="6924973"/>
          </a:xfrm>
          <a:prstGeom prst="rect">
            <a:avLst/>
          </a:prstGeom>
          <a:solidFill>
            <a:srgbClr val="000000">
              <a:alpha val="69804"/>
            </a:srgbClr>
          </a:solidFill>
        </p:spPr>
        <p:txBody>
          <a:bodyPr wrap="square" rtlCol="0">
            <a:spAutoFit/>
          </a:bodyPr>
          <a:lstStyle/>
          <a:p>
            <a:r>
              <a:rPr lang="en-US" sz="3200" dirty="0">
                <a:solidFill>
                  <a:schemeClr val="bg1"/>
                </a:solidFill>
                <a:latin typeface="Avenir Book" panose="02000503020000020003" pitchFamily="2" charset="0"/>
              </a:rPr>
              <a:t>Coseismic Ground Failure</a:t>
            </a:r>
          </a:p>
          <a:p>
            <a:endParaRPr lang="en-US" sz="2400" dirty="0">
              <a:solidFill>
                <a:schemeClr val="bg1"/>
              </a:solidFill>
              <a:latin typeface="Avenir Book" panose="02000503020000020003" pitchFamily="2" charset="0"/>
            </a:endParaRPr>
          </a:p>
          <a:p>
            <a:r>
              <a:rPr lang="en-US" sz="2400" b="1" dirty="0">
                <a:solidFill>
                  <a:schemeClr val="bg1"/>
                </a:solidFill>
                <a:latin typeface="Avenir Book" panose="02000503020000020003" pitchFamily="2" charset="0"/>
              </a:rPr>
              <a:t>General Trends*</a:t>
            </a:r>
            <a:r>
              <a:rPr lang="en-US" sz="2400" dirty="0">
                <a:solidFill>
                  <a:schemeClr val="bg1"/>
                </a:solidFill>
                <a:latin typeface="Avenir Book" panose="02000503020000020003" pitchFamily="2" charset="0"/>
              </a:rPr>
              <a:t>:</a:t>
            </a:r>
          </a:p>
          <a:p>
            <a:r>
              <a:rPr lang="en-US" sz="2400" dirty="0">
                <a:solidFill>
                  <a:schemeClr val="bg1"/>
                </a:solidFill>
                <a:latin typeface="Avenir Book" panose="02000503020000020003" pitchFamily="2" charset="0"/>
              </a:rPr>
              <a:t>Larger earthquakes produce more landslides</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Slides follow shaking and slope</a:t>
            </a:r>
          </a:p>
          <a:p>
            <a:endParaRPr lang="en-US" sz="2000" dirty="0">
              <a:solidFill>
                <a:schemeClr val="bg1"/>
              </a:solidFill>
              <a:latin typeface="Avenir Book" panose="02000503020000020003" pitchFamily="2" charset="0"/>
            </a:endParaRPr>
          </a:p>
          <a:p>
            <a:endParaRPr lang="en-US" sz="2000" dirty="0">
              <a:solidFill>
                <a:schemeClr val="bg1"/>
              </a:solidFill>
              <a:latin typeface="Avenir Book" panose="02000503020000020003" pitchFamily="2" charset="0"/>
            </a:endParaRPr>
          </a:p>
          <a:p>
            <a:endParaRPr lang="en-US" sz="2000" dirty="0">
              <a:solidFill>
                <a:schemeClr val="bg1"/>
              </a:solidFill>
              <a:latin typeface="Avenir Book" panose="02000503020000020003" pitchFamily="2" charset="0"/>
            </a:endParaRPr>
          </a:p>
          <a:p>
            <a:endParaRPr lang="en-US" sz="2000" dirty="0">
              <a:solidFill>
                <a:schemeClr val="bg1"/>
              </a:solidFill>
              <a:latin typeface="Avenir Book" panose="02000503020000020003" pitchFamily="2" charset="0"/>
            </a:endParaRPr>
          </a:p>
          <a:p>
            <a:endParaRPr lang="en-US" sz="2000" dirty="0">
              <a:solidFill>
                <a:schemeClr val="bg1"/>
              </a:solidFill>
              <a:latin typeface="Avenir Book" panose="02000503020000020003" pitchFamily="2" charset="0"/>
            </a:endParaRPr>
          </a:p>
          <a:p>
            <a:endParaRPr lang="en-US" sz="2000" dirty="0">
              <a:solidFill>
                <a:schemeClr val="bg1"/>
              </a:solidFill>
              <a:latin typeface="Avenir Book" panose="02000503020000020003" pitchFamily="2" charset="0"/>
            </a:endParaRPr>
          </a:p>
          <a:p>
            <a:r>
              <a:rPr lang="en-US" sz="2000" dirty="0">
                <a:solidFill>
                  <a:schemeClr val="bg1"/>
                </a:solidFill>
                <a:latin typeface="Avenir Book" panose="02000503020000020003" pitchFamily="2" charset="0"/>
              </a:rPr>
              <a:t>*Except in Subduction Zones</a:t>
            </a:r>
          </a:p>
        </p:txBody>
      </p:sp>
      <p:sp>
        <p:nvSpPr>
          <p:cNvPr id="13" name="TextBox 12">
            <a:extLst>
              <a:ext uri="{FF2B5EF4-FFF2-40B4-BE49-F238E27FC236}">
                <a16:creationId xmlns:a16="http://schemas.microsoft.com/office/drawing/2014/main" id="{16664320-948A-A745-836B-21D955C2A087}"/>
              </a:ext>
            </a:extLst>
          </p:cNvPr>
          <p:cNvSpPr txBox="1"/>
          <p:nvPr/>
        </p:nvSpPr>
        <p:spPr>
          <a:xfrm>
            <a:off x="10806033" y="1306836"/>
            <a:ext cx="1068504" cy="307777"/>
          </a:xfrm>
          <a:prstGeom prst="rect">
            <a:avLst/>
          </a:prstGeom>
          <a:noFill/>
        </p:spPr>
        <p:txBody>
          <a:bodyPr wrap="square" rtlCol="0">
            <a:spAutoFit/>
          </a:bodyPr>
          <a:lstStyle/>
          <a:p>
            <a:r>
              <a:rPr lang="en-US" sz="1400" dirty="0" err="1">
                <a:latin typeface="Times New Roman" panose="02020603050405020304" pitchFamily="18" charset="0"/>
                <a:cs typeface="Times New Roman" panose="02020603050405020304" pitchFamily="18" charset="0"/>
              </a:rPr>
              <a:t>Tōhoku-oki</a:t>
            </a:r>
            <a:endParaRPr lang="en-US" sz="1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B2CCEC6-E9BF-B842-AE4F-1462B7678398}"/>
              </a:ext>
            </a:extLst>
          </p:cNvPr>
          <p:cNvSpPr txBox="1"/>
          <p:nvPr/>
        </p:nvSpPr>
        <p:spPr>
          <a:xfrm>
            <a:off x="11021775" y="1011143"/>
            <a:ext cx="1245459" cy="307777"/>
          </a:xfrm>
          <a:prstGeom prst="rect">
            <a:avLst/>
          </a:prstGeom>
          <a:noFill/>
        </p:spPr>
        <p:txBody>
          <a:bodyPr wrap="square" rtlCol="0">
            <a:noAutofit/>
          </a:bodyPr>
          <a:lstStyle/>
          <a:p>
            <a:r>
              <a:rPr lang="en-US" sz="1400" dirty="0">
                <a:latin typeface="Times New Roman" panose="02020603050405020304" pitchFamily="18" charset="0"/>
                <a:cs typeface="Times New Roman" panose="02020603050405020304" pitchFamily="18" charset="0"/>
              </a:rPr>
              <a:t>Alaska [est.]</a:t>
            </a:r>
          </a:p>
        </p:txBody>
      </p:sp>
      <p:sp>
        <p:nvSpPr>
          <p:cNvPr id="14" name="TextBox 13">
            <a:extLst>
              <a:ext uri="{FF2B5EF4-FFF2-40B4-BE49-F238E27FC236}">
                <a16:creationId xmlns:a16="http://schemas.microsoft.com/office/drawing/2014/main" id="{8D8CC4EB-DC7A-A84C-8D34-FE2526D10ADE}"/>
              </a:ext>
            </a:extLst>
          </p:cNvPr>
          <p:cNvSpPr txBox="1"/>
          <p:nvPr/>
        </p:nvSpPr>
        <p:spPr>
          <a:xfrm>
            <a:off x="10557836" y="1581586"/>
            <a:ext cx="24278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Maule</a:t>
            </a:r>
          </a:p>
        </p:txBody>
      </p:sp>
      <p:sp>
        <p:nvSpPr>
          <p:cNvPr id="16" name="Oval 15">
            <a:extLst>
              <a:ext uri="{FF2B5EF4-FFF2-40B4-BE49-F238E27FC236}">
                <a16:creationId xmlns:a16="http://schemas.microsoft.com/office/drawing/2014/main" id="{868D63D5-808E-A942-9395-263F25F80F77}"/>
              </a:ext>
            </a:extLst>
          </p:cNvPr>
          <p:cNvSpPr>
            <a:spLocks noChangeAspect="1"/>
          </p:cNvSpPr>
          <p:nvPr/>
        </p:nvSpPr>
        <p:spPr>
          <a:xfrm>
            <a:off x="11004972" y="984357"/>
            <a:ext cx="128016" cy="128016"/>
          </a:xfrm>
          <a:prstGeom prst="ellipse">
            <a:avLst/>
          </a:prstGeom>
          <a:no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8112D2-234E-E04B-A1E2-DA35BFD9BBF4}"/>
              </a:ext>
            </a:extLst>
          </p:cNvPr>
          <p:cNvSpPr/>
          <p:nvPr/>
        </p:nvSpPr>
        <p:spPr>
          <a:xfrm rot="20073804">
            <a:off x="5642116" y="450540"/>
            <a:ext cx="6706800" cy="961078"/>
          </a:xfrm>
          <a:prstGeom prst="rect">
            <a:avLst/>
          </a:prstGeom>
          <a:solidFill>
            <a:srgbClr val="94209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0AFBE8E-01D8-3246-B706-83BE2C026F8A}"/>
              </a:ext>
            </a:extLst>
          </p:cNvPr>
          <p:cNvPicPr>
            <a:picLocks noChangeAspect="1"/>
          </p:cNvPicPr>
          <p:nvPr/>
        </p:nvPicPr>
        <p:blipFill rotWithShape="1">
          <a:blip r:embed="rId4"/>
          <a:srcRect t="3718" b="47972"/>
          <a:stretch/>
        </p:blipFill>
        <p:spPr>
          <a:xfrm>
            <a:off x="4691703" y="3268690"/>
            <a:ext cx="3209774" cy="1654201"/>
          </a:xfrm>
          <a:prstGeom prst="rect">
            <a:avLst/>
          </a:prstGeom>
        </p:spPr>
      </p:pic>
      <p:sp>
        <p:nvSpPr>
          <p:cNvPr id="26" name="TextBox 25">
            <a:extLst>
              <a:ext uri="{FF2B5EF4-FFF2-40B4-BE49-F238E27FC236}">
                <a16:creationId xmlns:a16="http://schemas.microsoft.com/office/drawing/2014/main" id="{93841B4A-3C90-984D-A293-D38979666B6F}"/>
              </a:ext>
            </a:extLst>
          </p:cNvPr>
          <p:cNvSpPr txBox="1"/>
          <p:nvPr/>
        </p:nvSpPr>
        <p:spPr>
          <a:xfrm rot="16200000">
            <a:off x="2952546" y="4771465"/>
            <a:ext cx="2890344" cy="369332"/>
          </a:xfrm>
          <a:prstGeom prst="rect">
            <a:avLst/>
          </a:prstGeom>
          <a:noFill/>
        </p:spPr>
        <p:txBody>
          <a:bodyPr wrap="square" rtlCol="0">
            <a:spAutoFit/>
          </a:bodyPr>
          <a:lstStyle/>
          <a:p>
            <a:r>
              <a:rPr lang="en-US" dirty="0">
                <a:latin typeface="Avenir Book" panose="02000503020000020003" pitchFamily="2" charset="0"/>
              </a:rPr>
              <a:t>e.g., Wenchuan [Dai et al.]</a:t>
            </a:r>
          </a:p>
        </p:txBody>
      </p:sp>
      <p:pic>
        <p:nvPicPr>
          <p:cNvPr id="28" name="Picture 27">
            <a:extLst>
              <a:ext uri="{FF2B5EF4-FFF2-40B4-BE49-F238E27FC236}">
                <a16:creationId xmlns:a16="http://schemas.microsoft.com/office/drawing/2014/main" id="{BE311DAA-5FCF-184C-AF0B-7E9E6C6C9764}"/>
              </a:ext>
            </a:extLst>
          </p:cNvPr>
          <p:cNvPicPr>
            <a:picLocks noChangeAspect="1"/>
          </p:cNvPicPr>
          <p:nvPr/>
        </p:nvPicPr>
        <p:blipFill>
          <a:blip r:embed="rId5"/>
          <a:stretch>
            <a:fillRect/>
          </a:stretch>
        </p:blipFill>
        <p:spPr>
          <a:xfrm>
            <a:off x="8144899" y="3282902"/>
            <a:ext cx="3569306" cy="1446353"/>
          </a:xfrm>
          <a:prstGeom prst="rect">
            <a:avLst/>
          </a:prstGeom>
        </p:spPr>
      </p:pic>
      <p:sp>
        <p:nvSpPr>
          <p:cNvPr id="30" name="TextBox 29">
            <a:extLst>
              <a:ext uri="{FF2B5EF4-FFF2-40B4-BE49-F238E27FC236}">
                <a16:creationId xmlns:a16="http://schemas.microsoft.com/office/drawing/2014/main" id="{FEC50B2A-7D0F-CC43-B35F-7B11242FC178}"/>
              </a:ext>
            </a:extLst>
          </p:cNvPr>
          <p:cNvSpPr txBox="1"/>
          <p:nvPr/>
        </p:nvSpPr>
        <p:spPr>
          <a:xfrm>
            <a:off x="9660971" y="4602637"/>
            <a:ext cx="2427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PGA (%)</a:t>
            </a:r>
          </a:p>
        </p:txBody>
      </p:sp>
      <p:pic>
        <p:nvPicPr>
          <p:cNvPr id="4" name="Picture 3">
            <a:extLst>
              <a:ext uri="{FF2B5EF4-FFF2-40B4-BE49-F238E27FC236}">
                <a16:creationId xmlns:a16="http://schemas.microsoft.com/office/drawing/2014/main" id="{67199BB1-7BA6-8F4B-8E86-0077F73845D2}"/>
              </a:ext>
            </a:extLst>
          </p:cNvPr>
          <p:cNvPicPr>
            <a:picLocks noChangeAspect="1"/>
          </p:cNvPicPr>
          <p:nvPr/>
        </p:nvPicPr>
        <p:blipFill rotWithShape="1">
          <a:blip r:embed="rId6"/>
          <a:srcRect l="7042" t="6916" r="5650"/>
          <a:stretch/>
        </p:blipFill>
        <p:spPr>
          <a:xfrm>
            <a:off x="4602371" y="4968772"/>
            <a:ext cx="3338339" cy="1752471"/>
          </a:xfrm>
          <a:prstGeom prst="rect">
            <a:avLst/>
          </a:prstGeom>
        </p:spPr>
      </p:pic>
      <p:pic>
        <p:nvPicPr>
          <p:cNvPr id="6" name="Picture 5">
            <a:extLst>
              <a:ext uri="{FF2B5EF4-FFF2-40B4-BE49-F238E27FC236}">
                <a16:creationId xmlns:a16="http://schemas.microsoft.com/office/drawing/2014/main" id="{B1CF08FF-ADD6-AC40-9BBC-5DCD154E9F84}"/>
              </a:ext>
            </a:extLst>
          </p:cNvPr>
          <p:cNvPicPr>
            <a:picLocks noChangeAspect="1"/>
          </p:cNvPicPr>
          <p:nvPr/>
        </p:nvPicPr>
        <p:blipFill>
          <a:blip r:embed="rId7"/>
          <a:stretch>
            <a:fillRect/>
          </a:stretch>
        </p:blipFill>
        <p:spPr>
          <a:xfrm>
            <a:off x="8480455" y="4879636"/>
            <a:ext cx="2900527" cy="1898460"/>
          </a:xfrm>
          <a:prstGeom prst="rect">
            <a:avLst/>
          </a:prstGeom>
        </p:spPr>
      </p:pic>
    </p:spTree>
    <p:extLst>
      <p:ext uri="{BB962C8B-B14F-4D97-AF65-F5344CB8AC3E}">
        <p14:creationId xmlns:p14="http://schemas.microsoft.com/office/powerpoint/2010/main" val="6158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5EFD2D-A4AB-2242-99FB-9745A9560EA3}"/>
              </a:ext>
            </a:extLst>
          </p:cNvPr>
          <p:cNvSpPr txBox="1"/>
          <p:nvPr/>
        </p:nvSpPr>
        <p:spPr>
          <a:xfrm>
            <a:off x="0" y="0"/>
            <a:ext cx="12192000" cy="7232749"/>
          </a:xfrm>
          <a:prstGeom prst="rect">
            <a:avLst/>
          </a:prstGeom>
          <a:solidFill>
            <a:srgbClr val="000000">
              <a:alpha val="69804"/>
            </a:srgbClr>
          </a:solidFill>
        </p:spPr>
        <p:txBody>
          <a:bodyPr wrap="square" rtlCol="0">
            <a:spAutoFit/>
          </a:bodyPr>
          <a:lstStyle/>
          <a:p>
            <a:endParaRPr lang="en-US" sz="3200" dirty="0">
              <a:solidFill>
                <a:schemeClr val="bg1"/>
              </a:solidFill>
              <a:latin typeface="Avenir Book" panose="02000503020000020003" pitchFamily="2" charset="0"/>
            </a:endParaRPr>
          </a:p>
          <a:p>
            <a:r>
              <a:rPr lang="en-US" sz="4000" dirty="0">
                <a:solidFill>
                  <a:schemeClr val="bg1"/>
                </a:solidFill>
                <a:latin typeface="Avenir Book" panose="02000503020000020003" pitchFamily="2" charset="0"/>
              </a:rPr>
              <a:t>SZ Coseismic Ground Failure</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pPr lvl="1"/>
            <a:r>
              <a:rPr lang="en-US" sz="3200" dirty="0">
                <a:solidFill>
                  <a:schemeClr val="bg1"/>
                </a:solidFill>
                <a:latin typeface="Avenir Book" panose="02000503020000020003" pitchFamily="2" charset="0"/>
              </a:rPr>
              <a:t>In the absence of (much) subduction zone ground failure data, two parallel solutions: </a:t>
            </a:r>
          </a:p>
          <a:p>
            <a:pPr lvl="1"/>
            <a:endParaRPr lang="en-US" sz="3200" dirty="0">
              <a:solidFill>
                <a:schemeClr val="bg1"/>
              </a:solidFill>
              <a:latin typeface="Avenir Book" panose="02000503020000020003" pitchFamily="2" charset="0"/>
            </a:endParaRPr>
          </a:p>
          <a:p>
            <a:pPr marL="914400" lvl="1" indent="-457200">
              <a:buAutoNum type="arabicPeriod"/>
            </a:pPr>
            <a:r>
              <a:rPr lang="en-US" sz="3200" dirty="0">
                <a:solidFill>
                  <a:schemeClr val="bg1"/>
                </a:solidFill>
                <a:latin typeface="Avenir Book" panose="02000503020000020003" pitchFamily="2" charset="0"/>
              </a:rPr>
              <a:t>Go find the data</a:t>
            </a:r>
          </a:p>
          <a:p>
            <a:pPr marL="914400" lvl="1" indent="-457200">
              <a:buAutoNum type="arabicPeriod"/>
            </a:pPr>
            <a:endParaRPr lang="en-US" sz="3200" dirty="0">
              <a:solidFill>
                <a:schemeClr val="bg1"/>
              </a:solidFill>
              <a:latin typeface="Avenir Book" panose="02000503020000020003" pitchFamily="2" charset="0"/>
            </a:endParaRPr>
          </a:p>
          <a:p>
            <a:pPr marL="914400" lvl="1" indent="-457200">
              <a:buAutoNum type="arabicPeriod"/>
            </a:pPr>
            <a:r>
              <a:rPr lang="en-US" sz="3200" dirty="0">
                <a:solidFill>
                  <a:schemeClr val="bg1"/>
                </a:solidFill>
                <a:latin typeface="Avenir Book" panose="02000503020000020003" pitchFamily="2" charset="0"/>
              </a:rPr>
              <a:t>Appeal to physical / theoretical models </a:t>
            </a:r>
          </a:p>
          <a:p>
            <a:endParaRPr lang="en-US" sz="32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2729971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1578</TotalTime>
  <Words>913</Words>
  <Application>Microsoft Macintosh PowerPoint</Application>
  <PresentationFormat>Widescreen</PresentationFormat>
  <Paragraphs>261</Paragraphs>
  <Slides>17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Avenir Book</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Alex R</dc:creator>
  <cp:lastModifiedBy>Grant, Alex R</cp:lastModifiedBy>
  <cp:revision>81</cp:revision>
  <dcterms:created xsi:type="dcterms:W3CDTF">2019-10-29T19:30:20Z</dcterms:created>
  <dcterms:modified xsi:type="dcterms:W3CDTF">2019-10-31T23:17:06Z</dcterms:modified>
</cp:coreProperties>
</file>