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9" r:id="rId3"/>
    <p:sldId id="260" r:id="rId4"/>
    <p:sldId id="262" r:id="rId5"/>
    <p:sldId id="267" r:id="rId6"/>
    <p:sldId id="283" r:id="rId7"/>
    <p:sldId id="268" r:id="rId8"/>
    <p:sldId id="270" r:id="rId9"/>
    <p:sldId id="287" r:id="rId10"/>
    <p:sldId id="276" r:id="rId11"/>
    <p:sldId id="277" r:id="rId12"/>
    <p:sldId id="278" r:id="rId13"/>
    <p:sldId id="279" r:id="rId14"/>
    <p:sldId id="280" r:id="rId15"/>
    <p:sldId id="273" r:id="rId16"/>
    <p:sldId id="27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34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66"/>
    <p:restoredTop sz="94582"/>
  </p:normalViewPr>
  <p:slideViewPr>
    <p:cSldViewPr snapToGrid="0" snapToObjects="1">
      <p:cViewPr varScale="1">
        <p:scale>
          <a:sx n="116" d="100"/>
          <a:sy n="116" d="100"/>
        </p:scale>
        <p:origin x="200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C7B58F-B228-AF4C-88F3-4F51E1DE5EE0}" type="datetimeFigureOut">
              <a:rPr lang="en-US" smtClean="0"/>
              <a:t>11/4/19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A87FC2-7E69-7D46-92FE-B58122C72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705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Iquique</a:t>
            </a:r>
            <a:r>
              <a:rPr lang="en-US" baseline="0" dirty="0"/>
              <a:t> tsunami ~ 2 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A87FC2-7E69-7D46-92FE-B58122C72C7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6929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Seismic swarms</a:t>
            </a:r>
            <a:r>
              <a:rPr lang="en-US" baseline="0" dirty="0"/>
              <a:t> on OTFs that do not </a:t>
            </a:r>
            <a:r>
              <a:rPr lang="en-US" baseline="0" dirty="0" err="1"/>
              <a:t>culmulate</a:t>
            </a:r>
            <a:r>
              <a:rPr lang="en-US" baseline="0" dirty="0"/>
              <a:t> to a major event </a:t>
            </a:r>
          </a:p>
          <a:p>
            <a:r>
              <a:rPr lang="en-US" baseline="0" dirty="0"/>
              <a:t>Seafloor geodesy instrumentation development offshore Vancouver Island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A87FC2-7E69-7D46-92FE-B58122C72C7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0648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Seismic swarms</a:t>
            </a:r>
            <a:r>
              <a:rPr lang="en-US" baseline="0" dirty="0"/>
              <a:t> on OTFs that do not </a:t>
            </a:r>
            <a:r>
              <a:rPr lang="en-US" baseline="0" dirty="0" err="1"/>
              <a:t>culmulate</a:t>
            </a:r>
            <a:r>
              <a:rPr lang="en-US" baseline="0" dirty="0"/>
              <a:t> to a major event </a:t>
            </a:r>
          </a:p>
          <a:p>
            <a:r>
              <a:rPr lang="en-US" baseline="0" dirty="0"/>
              <a:t>Seafloor geodesy instrumentation development offshore Vancouver Island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A87FC2-7E69-7D46-92FE-B58122C72C7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6995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Does a good job predicting</a:t>
            </a:r>
            <a:r>
              <a:rPr lang="en-US" baseline="0" dirty="0"/>
              <a:t> where </a:t>
            </a:r>
            <a:r>
              <a:rPr lang="en-US" baseline="0" dirty="0" err="1"/>
              <a:t>downdip</a:t>
            </a:r>
            <a:r>
              <a:rPr lang="en-US" baseline="0" dirty="0"/>
              <a:t> limit is, not poorly for </a:t>
            </a:r>
            <a:r>
              <a:rPr lang="en-US" baseline="0" dirty="0" err="1"/>
              <a:t>updip</a:t>
            </a:r>
            <a:r>
              <a:rPr lang="en-US" baseline="0" dirty="0"/>
              <a:t> </a:t>
            </a:r>
          </a:p>
          <a:p>
            <a:r>
              <a:rPr lang="en-US" baseline="0" dirty="0"/>
              <a:t>No slip deficit doesn’t necessarily mean no coseismic slip (</a:t>
            </a:r>
            <a:r>
              <a:rPr lang="en-US" baseline="0" dirty="0" err="1"/>
              <a:t>Papatea</a:t>
            </a:r>
            <a:r>
              <a:rPr lang="en-US" baseline="0" dirty="0"/>
              <a:t> block) </a:t>
            </a:r>
          </a:p>
          <a:p>
            <a:r>
              <a:rPr lang="en-US" baseline="0" dirty="0"/>
              <a:t>Hashimoto: 1996-2000 GPS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A87FC2-7E69-7D46-92FE-B58122C72C7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317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Does a good job predicting</a:t>
            </a:r>
            <a:r>
              <a:rPr lang="en-US" baseline="0" dirty="0"/>
              <a:t> where </a:t>
            </a:r>
            <a:r>
              <a:rPr lang="en-US" baseline="0" dirty="0" err="1"/>
              <a:t>downdip</a:t>
            </a:r>
            <a:r>
              <a:rPr lang="en-US" baseline="0" dirty="0"/>
              <a:t> limit is, not poorly for </a:t>
            </a:r>
            <a:r>
              <a:rPr lang="en-US" baseline="0" dirty="0" err="1"/>
              <a:t>updip</a:t>
            </a:r>
            <a:r>
              <a:rPr lang="en-US" baseline="0" dirty="0"/>
              <a:t> </a:t>
            </a:r>
          </a:p>
          <a:p>
            <a:r>
              <a:rPr lang="en-US" baseline="0" dirty="0"/>
              <a:t>No slip deficit doesn’t necessarily mean no coseismic slip (</a:t>
            </a:r>
            <a:r>
              <a:rPr lang="en-US" baseline="0" dirty="0" err="1"/>
              <a:t>Papatea</a:t>
            </a:r>
            <a:r>
              <a:rPr lang="en-US" baseline="0" dirty="0"/>
              <a:t> block) </a:t>
            </a:r>
          </a:p>
          <a:p>
            <a:r>
              <a:rPr lang="en-US" baseline="0" dirty="0"/>
              <a:t>Hashimoto: 1996-2000 GPS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A87FC2-7E69-7D46-92FE-B58122C72C7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6312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A87FC2-7E69-7D46-92FE-B58122C72C7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9859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Model</a:t>
            </a:r>
            <a:r>
              <a:rPr lang="en-US" baseline="0" dirty="0"/>
              <a:t> 1: continuous GPS; model 2: tidal gauge leveling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A87FC2-7E69-7D46-92FE-B58122C72C7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293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6ECA4-35F6-924A-AC76-6012D630A2B3}" type="datetimeFigureOut">
              <a:rPr lang="en-US" smtClean="0"/>
              <a:t>11/4/19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3DEBD-E295-8E4D-9923-13B922853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3396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6ECA4-35F6-924A-AC76-6012D630A2B3}" type="datetimeFigureOut">
              <a:rPr lang="en-US" smtClean="0"/>
              <a:t>11/4/19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3DEBD-E295-8E4D-9923-13B922853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335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6ECA4-35F6-924A-AC76-6012D630A2B3}" type="datetimeFigureOut">
              <a:rPr lang="en-US" smtClean="0"/>
              <a:t>11/4/19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3DEBD-E295-8E4D-9923-13B922853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825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6ECA4-35F6-924A-AC76-6012D630A2B3}" type="datetimeFigureOut">
              <a:rPr lang="en-US" smtClean="0"/>
              <a:t>11/4/19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3DEBD-E295-8E4D-9923-13B922853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633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6ECA4-35F6-924A-AC76-6012D630A2B3}" type="datetimeFigureOut">
              <a:rPr lang="en-US" smtClean="0"/>
              <a:t>11/4/19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3DEBD-E295-8E4D-9923-13B922853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056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6ECA4-35F6-924A-AC76-6012D630A2B3}" type="datetimeFigureOut">
              <a:rPr lang="en-US" smtClean="0"/>
              <a:t>11/4/19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3DEBD-E295-8E4D-9923-13B922853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635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6ECA4-35F6-924A-AC76-6012D630A2B3}" type="datetimeFigureOut">
              <a:rPr lang="en-US" smtClean="0"/>
              <a:t>11/4/19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3DEBD-E295-8E4D-9923-13B922853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847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6ECA4-35F6-924A-AC76-6012D630A2B3}" type="datetimeFigureOut">
              <a:rPr lang="en-US" smtClean="0"/>
              <a:t>11/4/19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3DEBD-E295-8E4D-9923-13B922853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46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6ECA4-35F6-924A-AC76-6012D630A2B3}" type="datetimeFigureOut">
              <a:rPr lang="en-US" smtClean="0"/>
              <a:t>11/4/19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3DEBD-E295-8E4D-9923-13B922853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546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6ECA4-35F6-924A-AC76-6012D630A2B3}" type="datetimeFigureOut">
              <a:rPr lang="en-US" smtClean="0"/>
              <a:t>11/4/19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3DEBD-E295-8E4D-9923-13B922853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080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6ECA4-35F6-924A-AC76-6012D630A2B3}" type="datetimeFigureOut">
              <a:rPr lang="en-US" smtClean="0"/>
              <a:t>11/4/19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3DEBD-E295-8E4D-9923-13B922853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388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96ECA4-35F6-924A-AC76-6012D630A2B3}" type="datetimeFigureOut">
              <a:rPr lang="en-US" smtClean="0"/>
              <a:t>11/4/19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53DEBD-E295-8E4D-9923-13B922853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441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3" Type="http://schemas.openxmlformats.org/officeDocument/2006/relationships/image" Target="../media/image38.png"/><Relationship Id="rId7" Type="http://schemas.openxmlformats.org/officeDocument/2006/relationships/image" Target="../media/image42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tif"/><Relationship Id="rId4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655435"/>
            <a:ext cx="9144000" cy="2387600"/>
          </a:xfrm>
        </p:spPr>
        <p:txBody>
          <a:bodyPr/>
          <a:lstStyle/>
          <a:p>
            <a:r>
              <a:rPr lang="en-US" b="1" dirty="0">
                <a:latin typeface="+mn-lt"/>
              </a:rPr>
              <a:t>Lessons from recent earthquakes elsewhere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224428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Yajing Liu</a:t>
            </a:r>
          </a:p>
          <a:p>
            <a:r>
              <a:rPr lang="en-US" dirty="0"/>
              <a:t>McGill University</a:t>
            </a:r>
          </a:p>
          <a:p>
            <a:endParaRPr lang="en-US" dirty="0"/>
          </a:p>
          <a:p>
            <a:r>
              <a:rPr lang="en-US" dirty="0"/>
              <a:t>Pacific Northwest Earthquake Science Workshop</a:t>
            </a:r>
          </a:p>
          <a:p>
            <a:r>
              <a:rPr lang="en-US" dirty="0"/>
              <a:t>5 November 2019</a:t>
            </a:r>
          </a:p>
        </p:txBody>
      </p:sp>
    </p:spTree>
    <p:extLst>
      <p:ext uri="{BB962C8B-B14F-4D97-AF65-F5344CB8AC3E}">
        <p14:creationId xmlns:p14="http://schemas.microsoft.com/office/powerpoint/2010/main" val="11693077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1051560"/>
          </a:xfrm>
          <a:prstGeom prst="rect">
            <a:avLst/>
          </a:prstGeom>
          <a:solidFill>
            <a:srgbClr val="1F497D">
              <a:lumMod val="20000"/>
              <a:lumOff val="8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Myriad Pro"/>
                <a:ea typeface="+mj-ea"/>
                <a:cs typeface="Myriad Pro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ysClr val="windowText" lastClr="000000"/>
                </a:solidFill>
                <a:ea typeface=""/>
              </a:rPr>
              <a:t>Dynamic weakening promotes large coseismic slip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yriad Pro"/>
              <a:ea typeface=""/>
              <a:cs typeface="Myriad Pro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73" y="1311028"/>
            <a:ext cx="5413431" cy="37468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608" y="1213338"/>
            <a:ext cx="2327514" cy="26232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4504" y="3853234"/>
            <a:ext cx="1969618" cy="162214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00592" y="4919374"/>
            <a:ext cx="21567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[Noda and </a:t>
            </a:r>
            <a:r>
              <a:rPr lang="en-US" sz="1200" dirty="0" err="1"/>
              <a:t>Lapusta</a:t>
            </a:r>
            <a:r>
              <a:rPr lang="en-US" sz="1200" dirty="0"/>
              <a:t>, 2013]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42443" y="5400431"/>
            <a:ext cx="52730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2011 Tohoku-</a:t>
            </a:r>
            <a:r>
              <a:rPr lang="en-US" dirty="0" err="1"/>
              <a:t>oki</a:t>
            </a:r>
            <a:r>
              <a:rPr lang="en-US" dirty="0"/>
              <a:t> M9: </a:t>
            </a:r>
            <a:r>
              <a:rPr lang="en-US" dirty="0" err="1"/>
              <a:t>downdip</a:t>
            </a:r>
            <a:r>
              <a:rPr lang="en-US" dirty="0"/>
              <a:t> nucleation and high-frequency radiation, </a:t>
            </a:r>
            <a:r>
              <a:rPr lang="en-US" dirty="0" err="1"/>
              <a:t>updip</a:t>
            </a:r>
            <a:r>
              <a:rPr lang="en-US" dirty="0"/>
              <a:t> greater coseismic slip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1999 </a:t>
            </a:r>
            <a:r>
              <a:rPr lang="en-US" dirty="0" err="1"/>
              <a:t>Chi-chi</a:t>
            </a:r>
            <a:r>
              <a:rPr lang="en-US" dirty="0"/>
              <a:t> M7.3: SW nucleation (unstable friction), NE greater coseismic slip (stable friction)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79263" y="1213338"/>
            <a:ext cx="263378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Dynamic weakening mechanisms: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>
                <a:solidFill>
                  <a:srgbClr val="0070C0"/>
                </a:solidFill>
              </a:rPr>
              <a:t>Thermal pressurization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/>
              <a:t>Frictional melting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/>
              <a:t>Silica-gel lubrication</a:t>
            </a:r>
          </a:p>
          <a:p>
            <a:pPr marL="285750" indent="-285750">
              <a:buFont typeface="Arial" charset="0"/>
              <a:buChar char="•"/>
            </a:pPr>
            <a:r>
              <a:rPr lang="mr-IN" sz="1600" dirty="0"/>
              <a:t>…</a:t>
            </a:r>
            <a:endParaRPr lang="en-US" sz="1600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038" y="3140670"/>
            <a:ext cx="2262226" cy="34600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180247" y="6485621"/>
            <a:ext cx="21567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[</a:t>
            </a:r>
            <a:r>
              <a:rPr lang="en-US" sz="1200" dirty="0" err="1"/>
              <a:t>Ujiie</a:t>
            </a:r>
            <a:r>
              <a:rPr lang="en-US" sz="1200" dirty="0"/>
              <a:t> et al., 2013]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80247" y="2790331"/>
            <a:ext cx="21824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JFAST </a:t>
            </a:r>
            <a:r>
              <a:rPr lang="en-US" sz="1400" b="1"/>
              <a:t>décollement sample </a:t>
            </a:r>
          </a:p>
          <a:p>
            <a:pPr algn="ctr"/>
            <a:r>
              <a:rPr lang="en-US" sz="1400" b="1" dirty="0"/>
              <a:t>friction experiments</a:t>
            </a:r>
          </a:p>
        </p:txBody>
      </p:sp>
    </p:spTree>
    <p:extLst>
      <p:ext uri="{BB962C8B-B14F-4D97-AF65-F5344CB8AC3E}">
        <p14:creationId xmlns:p14="http://schemas.microsoft.com/office/powerpoint/2010/main" val="1894471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06" y="1092683"/>
            <a:ext cx="4138312" cy="4134166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-6668"/>
            <a:ext cx="12192000" cy="1051560"/>
          </a:xfrm>
          <a:prstGeom prst="rect">
            <a:avLst/>
          </a:prstGeom>
          <a:solidFill>
            <a:srgbClr val="1F497D">
              <a:lumMod val="20000"/>
              <a:lumOff val="8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Myriad Pro"/>
                <a:ea typeface="+mj-ea"/>
                <a:cs typeface="Myriad Pro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>
                <a:solidFill>
                  <a:sysClr val="windowText" lastClr="000000"/>
                </a:solidFill>
                <a:ea typeface=""/>
              </a:rPr>
              <a:t>Multi-fault rupture, </a:t>
            </a:r>
            <a:r>
              <a:rPr lang="en-US" noProof="0" dirty="0" err="1">
                <a:solidFill>
                  <a:sysClr val="windowText" lastClr="000000"/>
                </a:solidFill>
                <a:ea typeface=""/>
              </a:rPr>
              <a:t>anelastic</a:t>
            </a:r>
            <a:r>
              <a:rPr lang="en-US" noProof="0" dirty="0">
                <a:solidFill>
                  <a:sysClr val="windowText" lastClr="000000"/>
                </a:solidFill>
                <a:ea typeface=""/>
              </a:rPr>
              <a:t> slip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yriad Pro"/>
              <a:ea typeface=""/>
              <a:cs typeface="Myriad Pro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13661" y="5349303"/>
            <a:ext cx="21567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[</a:t>
            </a:r>
            <a:r>
              <a:rPr lang="en-US" sz="1200" dirty="0" err="1"/>
              <a:t>Hamling</a:t>
            </a:r>
            <a:r>
              <a:rPr lang="en-US" sz="1200" dirty="0"/>
              <a:t> et al., 2017]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69354" y="5001419"/>
            <a:ext cx="59773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Asymmetric displacements cannot be fit by elastic dislocation model; no geological evidence for strong material contrast </a:t>
            </a:r>
            <a:r>
              <a:rPr lang="en-US" dirty="0">
                <a:sym typeface="Wingdings"/>
              </a:rPr>
              <a:t> </a:t>
            </a:r>
            <a:r>
              <a:rPr lang="en-US" dirty="0" err="1"/>
              <a:t>anelastic</a:t>
            </a:r>
            <a:r>
              <a:rPr lang="en-US" dirty="0"/>
              <a:t> slip, large uplift forced by neighboring, elastic fault ruptures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Dynamic ruptures can active faults without apparent strain accumulation.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117" y="1335411"/>
            <a:ext cx="3354019" cy="36063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404" y="4280530"/>
            <a:ext cx="2101773" cy="234506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040668" y="4596539"/>
            <a:ext cx="21567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[</a:t>
            </a:r>
            <a:r>
              <a:rPr lang="en-US" sz="1200" dirty="0" err="1"/>
              <a:t>Diederichs</a:t>
            </a:r>
            <a:r>
              <a:rPr lang="en-US" sz="1200" dirty="0"/>
              <a:t> et al., 2019]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2707" y="1066806"/>
            <a:ext cx="2419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2016 </a:t>
            </a:r>
            <a:r>
              <a:rPr lang="en-US" b="1" dirty="0" err="1"/>
              <a:t>Kaikoura</a:t>
            </a:r>
            <a:r>
              <a:rPr lang="en-US" b="1" dirty="0"/>
              <a:t> M7.8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991658" y="1036771"/>
            <a:ext cx="8698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3D LiDAR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165163" y="1052032"/>
            <a:ext cx="20268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Elastic dislocation model</a:t>
            </a:r>
            <a:endParaRPr lang="en-US" sz="1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257239" y="5679276"/>
            <a:ext cx="3030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Surface ruptures along at least 12 </a:t>
            </a:r>
            <a:r>
              <a:rPr lang="en-US"/>
              <a:t>major faults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332" y="1092683"/>
            <a:ext cx="5034607" cy="271545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057" y="1649504"/>
            <a:ext cx="621754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367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40" y="1289304"/>
            <a:ext cx="3781430" cy="4480962"/>
          </a:xfr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1051560"/>
          </a:xfrm>
          <a:prstGeom prst="rect">
            <a:avLst/>
          </a:prstGeom>
          <a:solidFill>
            <a:srgbClr val="1F497D">
              <a:lumMod val="20000"/>
              <a:lumOff val="8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Myriad Pro"/>
                <a:ea typeface="+mj-ea"/>
                <a:cs typeface="Myriad Pro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>
                <a:solidFill>
                  <a:sysClr val="windowText" lastClr="000000"/>
                </a:solidFill>
                <a:ea typeface=""/>
              </a:rPr>
              <a:t>Multi-fault rupture, </a:t>
            </a:r>
            <a:r>
              <a:rPr lang="en-US" noProof="0" dirty="0" err="1">
                <a:solidFill>
                  <a:sysClr val="windowText" lastClr="000000"/>
                </a:solidFill>
                <a:ea typeface=""/>
              </a:rPr>
              <a:t>anelastic</a:t>
            </a:r>
            <a:r>
              <a:rPr lang="en-US" noProof="0" dirty="0">
                <a:solidFill>
                  <a:sysClr val="windowText" lastClr="000000"/>
                </a:solidFill>
                <a:ea typeface=""/>
              </a:rPr>
              <a:t> slip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yriad Pro"/>
              <a:ea typeface=""/>
              <a:cs typeface="Myriad Pro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5799" y="6149384"/>
            <a:ext cx="5181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Over 20 orthogonal faults cut through profile AA’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6771" y="1072727"/>
            <a:ext cx="3559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2019 Ridgecrest M6.4, M7.1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60776" y="5773141"/>
            <a:ext cx="21567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[Ross et al., 2019]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856" y="1051560"/>
            <a:ext cx="6296580" cy="4865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11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1051560"/>
          </a:xfrm>
          <a:prstGeom prst="rect">
            <a:avLst/>
          </a:prstGeom>
          <a:solidFill>
            <a:srgbClr val="1F497D">
              <a:lumMod val="20000"/>
              <a:lumOff val="8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Myriad Pro"/>
                <a:ea typeface="+mj-ea"/>
                <a:cs typeface="Myriad Pro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>
                <a:solidFill>
                  <a:sysClr val="windowText" lastClr="000000"/>
                </a:solidFill>
                <a:ea typeface=""/>
              </a:rPr>
              <a:t>Northern Cascadia </a:t>
            </a:r>
            <a:r>
              <a:rPr lang="en-US" noProof="0" dirty="0" err="1">
                <a:solidFill>
                  <a:sysClr val="windowText" lastClr="000000"/>
                </a:solidFill>
                <a:ea typeface=""/>
              </a:rPr>
              <a:t>forearc</a:t>
            </a:r>
            <a:r>
              <a:rPr lang="en-US" noProof="0">
                <a:solidFill>
                  <a:sysClr val="windowText" lastClr="000000"/>
                </a:solidFill>
                <a:ea typeface=""/>
              </a:rPr>
              <a:t> faults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yriad Pro"/>
              <a:ea typeface=""/>
              <a:cs typeface="Myriad Pro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996165"/>
            <a:ext cx="3559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Leech River Fault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790" y="1089129"/>
            <a:ext cx="4211431" cy="299655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396663" y="3846257"/>
            <a:ext cx="21567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[Li and Liu, in prep]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46" y="4491755"/>
            <a:ext cx="3703629" cy="210396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819413" y="6595724"/>
            <a:ext cx="21567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[Morell et al., 2018]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20" y="207972"/>
            <a:ext cx="7721655" cy="55045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348" y="1365961"/>
            <a:ext cx="3073418" cy="275729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230348" y="4437657"/>
            <a:ext cx="349347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Geological surveys, including a </a:t>
            </a:r>
            <a:r>
              <a:rPr lang="en-US" dirty="0" err="1"/>
              <a:t>paleoseismic</a:t>
            </a:r>
            <a:r>
              <a:rPr lang="en-US" dirty="0"/>
              <a:t> trenching study, along the Leech River Fault suggest LRF was active in late Quaternary, produced three surface-rupturing events in the last ~ 9 </a:t>
            </a:r>
            <a:r>
              <a:rPr lang="en-US" dirty="0" err="1"/>
              <a:t>kyr</a:t>
            </a:r>
            <a:r>
              <a:rPr lang="en-US" dirty="0"/>
              <a:t>, capable of generating M&gt;6 earthquakes.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912100" y="4431380"/>
            <a:ext cx="39111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Relocated seismicity indicates fault branching offshore to DDMF and SWF. Rupture scenario simulations need to consider effects of geometric complexities.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03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1051560"/>
          </a:xfrm>
          <a:prstGeom prst="rect">
            <a:avLst/>
          </a:prstGeom>
          <a:solidFill>
            <a:srgbClr val="1F497D">
              <a:lumMod val="20000"/>
              <a:lumOff val="8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Myriad Pro"/>
                <a:ea typeface="+mj-ea"/>
                <a:cs typeface="Myriad Pro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>
                <a:solidFill>
                  <a:sysClr val="windowText" lastClr="000000"/>
                </a:solidFill>
                <a:ea typeface=""/>
              </a:rPr>
              <a:t>Discoveries elsewhere and </a:t>
            </a:r>
            <a:r>
              <a:rPr lang="en-US" noProof="0" dirty="0" err="1">
                <a:solidFill>
                  <a:sysClr val="windowText" lastClr="000000"/>
                </a:solidFill>
                <a:ea typeface=""/>
              </a:rPr>
              <a:t>i</a:t>
            </a:r>
            <a:r>
              <a:rPr kumimoji="0" lang="en-US" sz="3600" b="1" i="0" u="none" strike="noStrike" kern="1200" cap="none" spc="0" normalizeH="0" baseline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yriad Pro"/>
                <a:ea typeface=""/>
                <a:cs typeface="Myriad Pro"/>
              </a:rPr>
              <a:t>mplications</a:t>
            </a:r>
            <a:r>
              <a:rPr kumimoji="0" lang="en-US" sz="3600" b="1" i="0" u="none" strike="noStrike" kern="1200" cap="none" spc="0" normalizeH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yriad Pro"/>
                <a:ea typeface=""/>
                <a:cs typeface="Myriad Pro"/>
              </a:rPr>
              <a:t> for PNW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yriad Pro"/>
              <a:ea typeface=""/>
              <a:cs typeface="Myriad Pro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9168" y="1242060"/>
            <a:ext cx="1161366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/>
              <a:t>Foreshocks and repeating earthquakes, possibly mediated by slow slip, could indicate initiation of fault unlocking.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Differentiate seismic swarms that do lead to a large earthquake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Improve seafloor geodetic instrumentation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Interseismic locking is useful for identifying future rupture areas.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Predict rupture extent, total coseismic slip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Use observations to constrain and improve physics-based predicative models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Dynamic weakening can induce large slip.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Integrate field, laboratory and numerical simulations of earthquake sequences and dynamic ruptures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Reactivation of hidden/</a:t>
            </a:r>
            <a:r>
              <a:rPr lang="en-US" sz="2400" i="1" dirty="0"/>
              <a:t>inactive</a:t>
            </a:r>
            <a:r>
              <a:rPr lang="en-US" sz="2400" dirty="0"/>
              <a:t> faults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Fault mapping, </a:t>
            </a:r>
            <a:r>
              <a:rPr lang="en-US" sz="2400" dirty="0" err="1">
                <a:solidFill>
                  <a:srgbClr val="0070C0"/>
                </a:solidFill>
              </a:rPr>
              <a:t>paleoseismic</a:t>
            </a:r>
            <a:r>
              <a:rPr lang="en-US" sz="2400" dirty="0">
                <a:solidFill>
                  <a:srgbClr val="0070C0"/>
                </a:solidFill>
              </a:rPr>
              <a:t> study, </a:t>
            </a:r>
            <a:r>
              <a:rPr lang="en-US" sz="2400" dirty="0" err="1">
                <a:solidFill>
                  <a:srgbClr val="0070C0"/>
                </a:solidFill>
              </a:rPr>
              <a:t>microseismicity</a:t>
            </a:r>
            <a:r>
              <a:rPr lang="en-US" sz="2400" dirty="0">
                <a:solidFill>
                  <a:srgbClr val="0070C0"/>
                </a:solidFill>
              </a:rPr>
              <a:t> precise location, rupture scenario simulation</a:t>
            </a:r>
          </a:p>
        </p:txBody>
      </p:sp>
    </p:spTree>
    <p:extLst>
      <p:ext uri="{BB962C8B-B14F-4D97-AF65-F5344CB8AC3E}">
        <p14:creationId xmlns:p14="http://schemas.microsoft.com/office/powerpoint/2010/main" val="15261952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9352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1051560"/>
          </a:xfrm>
          <a:prstGeom prst="rect">
            <a:avLst/>
          </a:prstGeom>
          <a:solidFill>
            <a:srgbClr val="1F497D">
              <a:lumMod val="20000"/>
              <a:lumOff val="8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Myriad Pro"/>
                <a:ea typeface="+mj-ea"/>
                <a:cs typeface="Myriad Pro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ysClr val="windowText" lastClr="000000"/>
                </a:solidFill>
                <a:ea typeface=""/>
              </a:rPr>
              <a:t>Use interseismic locking to inform rupture and slip simulations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yriad Pro"/>
              <a:ea typeface=""/>
              <a:cs typeface="Myriad Pro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456604" y="6526981"/>
            <a:ext cx="21567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[Li and Liu, in prep]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83" y="4111017"/>
            <a:ext cx="4964200" cy="255446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1555" y="4873678"/>
            <a:ext cx="2679627" cy="179180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27693" y="6584195"/>
            <a:ext cx="154578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[</a:t>
            </a:r>
            <a:r>
              <a:rPr lang="en-US" sz="1100" dirty="0" err="1"/>
              <a:t>Schmalzle</a:t>
            </a:r>
            <a:r>
              <a:rPr lang="en-US" sz="1100" dirty="0"/>
              <a:t> et al., 2014]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123840" y="6584195"/>
            <a:ext cx="154578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[</a:t>
            </a:r>
            <a:r>
              <a:rPr lang="en-US" sz="1100" dirty="0" err="1"/>
              <a:t>Burgette</a:t>
            </a:r>
            <a:r>
              <a:rPr lang="en-US" sz="1100" dirty="0"/>
              <a:t> et al., 2009]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58423" y="3884526"/>
            <a:ext cx="32980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Rate-state friction stability parameter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284961" y="968495"/>
            <a:ext cx="4623209" cy="2967830"/>
            <a:chOff x="3829615" y="985696"/>
            <a:chExt cx="4623209" cy="296783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9615" y="1191276"/>
              <a:ext cx="2430780" cy="276225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4454" y="1217946"/>
              <a:ext cx="2198370" cy="2708910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4062025" y="985696"/>
              <a:ext cx="216642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Interseismic</a:t>
              </a:r>
              <a:r>
                <a:rPr lang="en-US" sz="1400" b="1" dirty="0"/>
                <a:t> locking model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561269" y="991245"/>
              <a:ext cx="153362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Initial shear stress</a:t>
              </a:r>
              <a:endParaRPr lang="en-US" sz="1400" b="1" dirty="0"/>
            </a:p>
          </p:txBody>
        </p:sp>
      </p:grpSp>
      <p:sp>
        <p:nvSpPr>
          <p:cNvPr id="5" name="Right Arrow 4"/>
          <p:cNvSpPr/>
          <p:nvPr/>
        </p:nvSpPr>
        <p:spPr>
          <a:xfrm>
            <a:off x="2683798" y="1051560"/>
            <a:ext cx="332817" cy="122515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443" y="3962400"/>
            <a:ext cx="2482977" cy="28956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032308" y="3834127"/>
            <a:ext cx="32980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/>
              <a:t>Rupture </a:t>
            </a:r>
            <a:r>
              <a:rPr lang="en-US" sz="1400" b="1" dirty="0"/>
              <a:t>scenarios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5323668" y="1092156"/>
            <a:ext cx="4569631" cy="2752175"/>
            <a:chOff x="5323669" y="1122383"/>
            <a:chExt cx="4569631" cy="2752175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323669" y="1258358"/>
              <a:ext cx="4165600" cy="2616200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>
            <a:xfrm>
              <a:off x="7543800" y="1122383"/>
              <a:ext cx="2349500" cy="27521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7749873" y="1122383"/>
            <a:ext cx="40615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Assumptions: 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/>
              <a:t>Peak strength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/>
              <a:t>Weakening distance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/>
              <a:t>Nucleation zone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3486" y="3021331"/>
            <a:ext cx="2621767" cy="1706453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299088" y="3557128"/>
            <a:ext cx="21567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[Yang </a:t>
            </a:r>
            <a:r>
              <a:rPr lang="en-US" sz="1200" dirty="0"/>
              <a:t>et al</a:t>
            </a:r>
            <a:r>
              <a:rPr lang="en-US" sz="1200"/>
              <a:t>., 2019</a:t>
            </a:r>
            <a:r>
              <a:rPr lang="en-US" sz="1200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540825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4" grpId="0"/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277" y="1522216"/>
            <a:ext cx="4740446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Slow slip and/or repeating earthquakes prior to megathrust ruptures</a:t>
            </a:r>
          </a:p>
          <a:p>
            <a:r>
              <a:rPr lang="en-US" dirty="0"/>
              <a:t>Interseismic locking and coseismic slip </a:t>
            </a:r>
          </a:p>
          <a:p>
            <a:r>
              <a:rPr lang="en-US" dirty="0"/>
              <a:t>Large slip promoted by dynamic weakening</a:t>
            </a:r>
          </a:p>
          <a:p>
            <a:r>
              <a:rPr lang="en-US" dirty="0"/>
              <a:t>Reactivation of hidden/</a:t>
            </a:r>
            <a:r>
              <a:rPr lang="en-US" i="1" dirty="0"/>
              <a:t>inactive</a:t>
            </a:r>
            <a:r>
              <a:rPr lang="en-US" dirty="0"/>
              <a:t> faults </a:t>
            </a:r>
          </a:p>
          <a:p>
            <a:r>
              <a:rPr lang="mr-IN" dirty="0"/>
              <a:t>…</a:t>
            </a:r>
            <a:endParaRPr lang="en-US" dirty="0"/>
          </a:p>
          <a:p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12192000" cy="1322962"/>
          </a:xfrm>
          <a:prstGeom prst="rect">
            <a:avLst/>
          </a:prstGeom>
          <a:solidFill>
            <a:srgbClr val="1F497D">
              <a:lumMod val="20000"/>
              <a:lumOff val="8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Myriad Pro"/>
                <a:ea typeface="+mj-ea"/>
                <a:cs typeface="Myriad Pro"/>
              </a:defRPr>
            </a:lvl1pPr>
          </a:lstStyle>
          <a:p>
            <a:pPr lvl="0" algn="ctr">
              <a:defRPr/>
            </a:pPr>
            <a:r>
              <a:rPr lang="en-US" dirty="0">
                <a:solidFill>
                  <a:sysClr val="windowText" lastClr="000000"/>
                </a:solidFill>
              </a:rPr>
              <a:t>Discoveries in </a:t>
            </a:r>
            <a:r>
              <a:rPr lang="en-US" dirty="0">
                <a:solidFill>
                  <a:sysClr val="windowText" lastClr="000000"/>
                </a:solidFill>
                <a:ea typeface=""/>
              </a:rPr>
              <a:t>seismic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yriad Pro"/>
                <a:ea typeface=""/>
                <a:cs typeface="Myriad Pro"/>
              </a:rPr>
              <a:t>source process</a:t>
            </a:r>
          </a:p>
          <a:p>
            <a:pPr lvl="0" algn="ctr">
              <a:defRPr/>
            </a:pP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yriad Pro"/>
                <a:ea typeface=""/>
                <a:cs typeface="Myriad Pro"/>
              </a:rPr>
              <a:t>from recent earthquakes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yriad Pro"/>
              <a:ea typeface=""/>
              <a:cs typeface="Myriad Pro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996446"/>
              </p:ext>
            </p:extLst>
          </p:nvPr>
        </p:nvGraphicFramePr>
        <p:xfrm>
          <a:off x="4837723" y="1406805"/>
          <a:ext cx="7023823" cy="458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77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8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074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Events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Magnitude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Fatalities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Economic</a:t>
                      </a:r>
                      <a:r>
                        <a:rPr lang="en-US" baseline="0" dirty="0"/>
                        <a:t> impact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2011/03/11</a:t>
                      </a:r>
                      <a:r>
                        <a:rPr lang="en-US" baseline="0" dirty="0"/>
                        <a:t> Tohoku-Oki, Japan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15,897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$360B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2012/09/05 Nicoya,</a:t>
                      </a:r>
                      <a:r>
                        <a:rPr lang="en-US" baseline="0" dirty="0"/>
                        <a:t> Costa Rica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7.6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2014/04/01 Iquique,</a:t>
                      </a:r>
                      <a:r>
                        <a:rPr lang="en-US" baseline="0" dirty="0"/>
                        <a:t> Chile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$100M+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2016/11/14 </a:t>
                      </a:r>
                      <a:r>
                        <a:rPr lang="en-US" dirty="0" err="1"/>
                        <a:t>Kaikoura</a:t>
                      </a:r>
                      <a:r>
                        <a:rPr lang="en-US" dirty="0"/>
                        <a:t>,</a:t>
                      </a:r>
                      <a:r>
                        <a:rPr lang="en-US" baseline="0" dirty="0"/>
                        <a:t> New Zealand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$1.8B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2019/07/04-06 Ridgecrest, 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7.1, 6.4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$5.3B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2008/09/18 </a:t>
                      </a:r>
                      <a:r>
                        <a:rPr lang="en-US" dirty="0" err="1"/>
                        <a:t>Gofar</a:t>
                      </a:r>
                      <a:r>
                        <a:rPr lang="en-US" dirty="0"/>
                        <a:t>,</a:t>
                      </a:r>
                      <a:r>
                        <a:rPr lang="en-US" baseline="0" dirty="0"/>
                        <a:t> East Pacific Rise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mr-IN" dirty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12495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08" y="1325976"/>
            <a:ext cx="6601968" cy="3551530"/>
          </a:xfr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-1"/>
            <a:ext cx="12192000" cy="1051560"/>
          </a:xfrm>
          <a:prstGeom prst="rect">
            <a:avLst/>
          </a:prstGeom>
          <a:solidFill>
            <a:srgbClr val="1F497D">
              <a:lumMod val="20000"/>
              <a:lumOff val="8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Myriad Pro"/>
                <a:ea typeface="+mj-ea"/>
                <a:cs typeface="Myriad Pro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ysClr val="windowText" lastClr="000000"/>
                </a:solidFill>
                <a:ea typeface=""/>
              </a:rPr>
              <a:t>Slow slip/repeating earthquakes before megathrust ruptures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yriad Pro"/>
              <a:ea typeface=""/>
              <a:cs typeface="Myriad Pro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107" y="1804632"/>
            <a:ext cx="4796610" cy="29589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5373" y="4301037"/>
            <a:ext cx="21567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[</a:t>
            </a:r>
            <a:r>
              <a:rPr lang="en-US" sz="1200" dirty="0" err="1"/>
              <a:t>Obara</a:t>
            </a:r>
            <a:r>
              <a:rPr lang="en-US" sz="1200" dirty="0"/>
              <a:t> and Kato, 2016]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7261" y="5158409"/>
            <a:ext cx="105752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Slow slip phenomena in global subduction zones, source areas surround (sometimes overlap with) megathrust seismogenic zones</a:t>
            </a:r>
          </a:p>
          <a:p>
            <a:r>
              <a:rPr lang="en-US" b="1" dirty="0"/>
              <a:t>How would slow slip alter the stress state on the seismogenic zone and affect megathrust rupture? </a:t>
            </a:r>
          </a:p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361332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1051560"/>
          </a:xfrm>
          <a:prstGeom prst="rect">
            <a:avLst/>
          </a:prstGeom>
          <a:solidFill>
            <a:srgbClr val="1F497D">
              <a:lumMod val="20000"/>
              <a:lumOff val="8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Myriad Pro"/>
                <a:ea typeface="+mj-ea"/>
                <a:cs typeface="Myriad Pro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ysClr val="windowText" lastClr="000000"/>
                </a:solidFill>
                <a:ea typeface=""/>
              </a:rPr>
              <a:t>Slow slip prior to 2011 Tohoku M9 </a:t>
            </a:r>
            <a:r>
              <a:rPr lang="mr-IN" dirty="0">
                <a:solidFill>
                  <a:sysClr val="windowText" lastClr="000000"/>
                </a:solidFill>
                <a:ea typeface=""/>
              </a:rPr>
              <a:t>–</a:t>
            </a:r>
            <a:r>
              <a:rPr lang="en-US" dirty="0">
                <a:solidFill>
                  <a:sysClr val="windowText" lastClr="000000"/>
                </a:solidFill>
                <a:ea typeface=""/>
              </a:rPr>
              <a:t> repeating earthquakes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yriad Pro"/>
              <a:ea typeface=""/>
              <a:cs typeface="Myriad Pro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35563" y="5183777"/>
            <a:ext cx="21567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[Kato and </a:t>
            </a:r>
            <a:r>
              <a:rPr lang="en-US" sz="1200" dirty="0" err="1"/>
              <a:t>Obara</a:t>
            </a:r>
            <a:r>
              <a:rPr lang="en-US" sz="1200" dirty="0"/>
              <a:t>, 2012]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1670" y="5587485"/>
            <a:ext cx="116486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Two sequences of seismicity migration between M7.3 foreshock and M9 </a:t>
            </a:r>
            <a:r>
              <a:rPr lang="en-US" dirty="0" err="1"/>
              <a:t>mainshock</a:t>
            </a: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Second episode of higher migration speed, but no accelerating occurrence of foreshocks close to the M9 hypocenter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Total equivalent cumulative slip (based on seismic moment of repeating events) ~ 20 cm prior to the M9 rupture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Slow slip inferred from ocean bottom pressure gauge and onshore </a:t>
            </a:r>
            <a:r>
              <a:rPr lang="en-US" dirty="0" err="1"/>
              <a:t>strainmeter</a:t>
            </a:r>
            <a:r>
              <a:rPr lang="en-US" dirty="0"/>
              <a:t> measurements [Ito et al., 2013]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32" y="1239831"/>
            <a:ext cx="4304995" cy="39538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475" y="1445348"/>
            <a:ext cx="6587338" cy="3818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5631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1051560"/>
          </a:xfrm>
          <a:prstGeom prst="rect">
            <a:avLst/>
          </a:prstGeom>
          <a:solidFill>
            <a:srgbClr val="1F497D">
              <a:lumMod val="20000"/>
              <a:lumOff val="8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Myriad Pro"/>
                <a:ea typeface="+mj-ea"/>
                <a:cs typeface="Myriad Pro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ysClr val="windowText" lastClr="000000"/>
                </a:solidFill>
                <a:ea typeface=""/>
              </a:rPr>
              <a:t>Slow slip prior to 2014 Iquique M8.2 </a:t>
            </a:r>
            <a:r>
              <a:rPr lang="mr-IN" dirty="0">
                <a:solidFill>
                  <a:sysClr val="windowText" lastClr="000000"/>
                </a:solidFill>
                <a:ea typeface=""/>
              </a:rPr>
              <a:t>–</a:t>
            </a:r>
            <a:r>
              <a:rPr lang="en-US" dirty="0">
                <a:solidFill>
                  <a:sysClr val="windowText" lastClr="000000"/>
                </a:solidFill>
                <a:ea typeface=""/>
              </a:rPr>
              <a:t> repeating earthquakes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yriad Pro"/>
              <a:ea typeface=""/>
              <a:cs typeface="Myriad Pro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04122" y="5289945"/>
            <a:ext cx="21567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[Kato et al., 2016]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78" y="1051561"/>
            <a:ext cx="3829673" cy="41226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6951" y="1228183"/>
            <a:ext cx="4643647" cy="43387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8303" y="1084767"/>
            <a:ext cx="3048000" cy="4089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6062" y="5591328"/>
            <a:ext cx="118559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Three episodes of seismic swarms and repeating earthquakes, bilateral along-strike and down-dip migration 1-10 km/day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Total equivalent cumulative slip ~ 10 cm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err="1"/>
              <a:t>Bouchon</a:t>
            </a:r>
            <a:r>
              <a:rPr lang="en-US" dirty="0"/>
              <a:t> et al. (2013) ~ 70% of large </a:t>
            </a:r>
            <a:r>
              <a:rPr lang="en-US" dirty="0" err="1"/>
              <a:t>interplate</a:t>
            </a:r>
            <a:r>
              <a:rPr lang="en-US" dirty="0"/>
              <a:t> earthquakes are preceded by foreshock sequences mediated by slow slip</a:t>
            </a:r>
          </a:p>
        </p:txBody>
      </p:sp>
    </p:spTree>
    <p:extLst>
      <p:ext uri="{BB962C8B-B14F-4D97-AF65-F5344CB8AC3E}">
        <p14:creationId xmlns:p14="http://schemas.microsoft.com/office/powerpoint/2010/main" val="11920036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099" y="3048252"/>
            <a:ext cx="5193792" cy="3860292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1051560"/>
          </a:xfrm>
          <a:prstGeom prst="rect">
            <a:avLst/>
          </a:prstGeom>
          <a:solidFill>
            <a:srgbClr val="1F497D">
              <a:lumMod val="20000"/>
              <a:lumOff val="8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Myriad Pro"/>
                <a:ea typeface="+mj-ea"/>
                <a:cs typeface="Myriad Pro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3200" dirty="0">
                <a:solidFill>
                  <a:sysClr val="windowText" lastClr="000000"/>
                </a:solidFill>
                <a:ea typeface=""/>
              </a:rPr>
              <a:t>Seismic swarms and possible slow slip </a:t>
            </a:r>
            <a:r>
              <a:rPr lang="en-CA" sz="3200">
                <a:solidFill>
                  <a:sysClr val="windowText" lastClr="000000"/>
                </a:solidFill>
                <a:ea typeface=""/>
              </a:rPr>
              <a:t>on oceanic transform faults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yriad Pro"/>
              <a:ea typeface=""/>
              <a:cs typeface="Myriad Pro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6079" y="3048252"/>
            <a:ext cx="30838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[McGuire et al., 2012]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053298" y="1137507"/>
            <a:ext cx="3015067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Persistent M6 ruptures segmented by barriers hosting intensive swarms and foreshocks on </a:t>
            </a:r>
            <a:r>
              <a:rPr lang="en-US" dirty="0" err="1"/>
              <a:t>Gofar</a:t>
            </a:r>
            <a:r>
              <a:rPr lang="en-US" dirty="0"/>
              <a:t> Transform Fault, East Pacific Rise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Swarm migration may be driven by aseismic slip, as a result of strong dilatancy effect, which also stops M6 ruptures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Deep seismic swarm possibly driven by aseismic slip in the mantle on Blanco Transform [Kuna et al., 2019]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</p:txBody>
      </p:sp>
      <p:pic>
        <p:nvPicPr>
          <p:cNvPr id="8" name="Picture 7" descr="FigureS1D.eps"/>
          <p:cNvPicPr>
            <a:picLocks noChangeAspect="1"/>
          </p:cNvPicPr>
          <p:nvPr/>
        </p:nvPicPr>
        <p:blipFill>
          <a:blip r:embed="rId4"/>
          <a:srcRect b="-5017"/>
          <a:stretch>
            <a:fillRect/>
          </a:stretch>
        </p:blipFill>
        <p:spPr>
          <a:xfrm>
            <a:off x="473321" y="1137507"/>
            <a:ext cx="3663950" cy="191388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6" name="TextBox 15"/>
          <p:cNvSpPr txBox="1"/>
          <p:nvPr/>
        </p:nvSpPr>
        <p:spPr>
          <a:xfrm>
            <a:off x="5470071" y="6461303"/>
            <a:ext cx="2948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[</a:t>
            </a:r>
            <a:r>
              <a:rPr lang="en-US" sz="1200" dirty="0" err="1"/>
              <a:t>Froment</a:t>
            </a:r>
            <a:r>
              <a:rPr lang="en-US" sz="1200" dirty="0"/>
              <a:t> et al., 2014; Liu et al., in review]</a:t>
            </a:r>
          </a:p>
        </p:txBody>
      </p:sp>
      <p:pic>
        <p:nvPicPr>
          <p:cNvPr id="17" name="Content Placeholder 4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027" y="1051560"/>
            <a:ext cx="4056888" cy="5409743"/>
          </a:xfrm>
        </p:spPr>
      </p:pic>
      <p:cxnSp>
        <p:nvCxnSpPr>
          <p:cNvPr id="27" name="Straight Arrow Connector 26"/>
          <p:cNvCxnSpPr/>
          <p:nvPr/>
        </p:nvCxnSpPr>
        <p:spPr>
          <a:xfrm>
            <a:off x="1384151" y="3538164"/>
            <a:ext cx="921145" cy="0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296239" y="3252960"/>
            <a:ext cx="10969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FF0000"/>
                </a:solidFill>
              </a:rPr>
              <a:t>M6 ruptures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296239" y="4786472"/>
            <a:ext cx="64312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</a:rPr>
              <a:t>1 km/</a:t>
            </a:r>
            <a:r>
              <a:rPr lang="en-US" sz="1100" dirty="0" err="1">
                <a:solidFill>
                  <a:srgbClr val="FF0000"/>
                </a:solidFill>
              </a:rPr>
              <a:t>hr</a:t>
            </a:r>
            <a:endParaRPr lang="en-US" sz="1100" dirty="0">
              <a:solidFill>
                <a:srgbClr val="FF0000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158174" y="1712054"/>
            <a:ext cx="2979100" cy="782756"/>
            <a:chOff x="1158174" y="1712054"/>
            <a:chExt cx="2979100" cy="782756"/>
          </a:xfrm>
        </p:grpSpPr>
        <p:grpSp>
          <p:nvGrpSpPr>
            <p:cNvPr id="9" name="Group 8"/>
            <p:cNvGrpSpPr/>
            <p:nvPr/>
          </p:nvGrpSpPr>
          <p:grpSpPr>
            <a:xfrm>
              <a:off x="1158174" y="1712054"/>
              <a:ext cx="2979100" cy="782756"/>
              <a:chOff x="5373534" y="2131597"/>
              <a:chExt cx="3515951" cy="619931"/>
            </a:xfrm>
          </p:grpSpPr>
          <p:sp>
            <p:nvSpPr>
              <p:cNvPr id="10" name="Left-Right Arrow 9"/>
              <p:cNvSpPr/>
              <p:nvPr/>
            </p:nvSpPr>
            <p:spPr>
              <a:xfrm rot="892126">
                <a:off x="6852340" y="2373803"/>
                <a:ext cx="533400" cy="134927"/>
              </a:xfrm>
              <a:prstGeom prst="leftRightArrow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Left-Right Arrow 10"/>
              <p:cNvSpPr/>
              <p:nvPr/>
            </p:nvSpPr>
            <p:spPr>
              <a:xfrm rot="876566">
                <a:off x="5373534" y="2131597"/>
                <a:ext cx="533400" cy="134927"/>
              </a:xfrm>
              <a:prstGeom prst="leftRightArrow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Left-Right Arrow 11"/>
              <p:cNvSpPr/>
              <p:nvPr/>
            </p:nvSpPr>
            <p:spPr>
              <a:xfrm rot="702653">
                <a:off x="8356085" y="2616601"/>
                <a:ext cx="533400" cy="134927"/>
              </a:xfrm>
              <a:prstGeom prst="leftRightArrow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Left-Right Arrow 17"/>
            <p:cNvSpPr/>
            <p:nvPr/>
          </p:nvSpPr>
          <p:spPr>
            <a:xfrm rot="904527">
              <a:off x="1623788" y="1873762"/>
              <a:ext cx="792581" cy="180047"/>
            </a:xfrm>
            <a:prstGeom prst="left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9" name="Left-Right Arrow 18"/>
            <p:cNvSpPr/>
            <p:nvPr/>
          </p:nvSpPr>
          <p:spPr>
            <a:xfrm rot="781294">
              <a:off x="2885577" y="2165755"/>
              <a:ext cx="792581" cy="180047"/>
            </a:xfrm>
            <a:prstGeom prst="left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1636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1051560"/>
          </a:xfrm>
          <a:prstGeom prst="rect">
            <a:avLst/>
          </a:prstGeom>
          <a:solidFill>
            <a:srgbClr val="1F497D">
              <a:lumMod val="20000"/>
              <a:lumOff val="8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Myriad Pro"/>
                <a:ea typeface="+mj-ea"/>
                <a:cs typeface="Myriad Pro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ysClr val="windowText" lastClr="000000"/>
                </a:solidFill>
                <a:ea typeface=""/>
              </a:rPr>
              <a:t>Slow slip prior to earthquake ruptures - simulations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yriad Pro"/>
              <a:ea typeface=""/>
              <a:cs typeface="Myriad Pro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96" y="1245219"/>
            <a:ext cx="3512705" cy="9483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38" y="2342866"/>
            <a:ext cx="3178175" cy="25025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81" y="2342866"/>
            <a:ext cx="3173730" cy="246253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885138" y="1081815"/>
            <a:ext cx="4753191" cy="3320631"/>
            <a:chOff x="3885138" y="1081815"/>
            <a:chExt cx="4753191" cy="332063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5138" y="1372046"/>
              <a:ext cx="3811905" cy="2734056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6030931" y="4125447"/>
              <a:ext cx="26073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/>
                <a:t>[Luo and Liu, 2018]</a:t>
              </a: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4247553" y="1081815"/>
              <a:ext cx="308707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2D fault, “standard” rate-state friction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7399699" y="1081815"/>
            <a:ext cx="5071973" cy="3043632"/>
            <a:chOff x="7399699" y="1081815"/>
            <a:chExt cx="5071973" cy="3043632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9458" y="1332971"/>
              <a:ext cx="2967736" cy="2792476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0902234" y="3571908"/>
              <a:ext cx="15694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[</a:t>
              </a:r>
              <a:r>
                <a:rPr lang="en-US" sz="1200" dirty="0" err="1"/>
                <a:t>Segall</a:t>
              </a:r>
              <a:r>
                <a:rPr lang="en-US" sz="1200" dirty="0"/>
                <a:t> and Bradley, </a:t>
              </a:r>
            </a:p>
            <a:p>
              <a:r>
                <a:rPr lang="en-US" sz="1200" dirty="0"/>
                <a:t>2012]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399699" y="1081815"/>
              <a:ext cx="43453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1D fault, R-S w. dilatancy and thermal pressurization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61314" y="4228123"/>
            <a:ext cx="11291759" cy="2688336"/>
            <a:chOff x="561314" y="4228123"/>
            <a:chExt cx="11291759" cy="2688336"/>
          </a:xfrm>
        </p:grpSpPr>
        <p:sp>
          <p:nvSpPr>
            <p:cNvPr id="16" name="TextBox 15"/>
            <p:cNvSpPr txBox="1"/>
            <p:nvPr/>
          </p:nvSpPr>
          <p:spPr>
            <a:xfrm>
              <a:off x="561314" y="4872971"/>
              <a:ext cx="3097499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Use </a:t>
              </a:r>
              <a:r>
                <a:rPr lang="en-US"/>
                <a:t>constraints from short-term </a:t>
              </a:r>
              <a:r>
                <a:rPr lang="en-US" dirty="0"/>
                <a:t>and long-term geodetic time series, derived fault locking and seismicity migration, toward a  predicative modeling approach</a:t>
              </a: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5384" y="4660818"/>
              <a:ext cx="3249246" cy="193993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8542" y="4228123"/>
              <a:ext cx="3455152" cy="2688336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5533292" y="6627297"/>
              <a:ext cx="236024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[</a:t>
              </a:r>
              <a:r>
                <a:rPr lang="en-US" sz="1200" dirty="0" err="1"/>
                <a:t>Mavrommatis</a:t>
              </a:r>
              <a:r>
                <a:rPr lang="en-US" sz="1200" dirty="0"/>
                <a:t> et al. 2014]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0902234" y="6092256"/>
              <a:ext cx="9508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[Liu et al. , in review]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83043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1051560"/>
          </a:xfrm>
          <a:prstGeom prst="rect">
            <a:avLst/>
          </a:prstGeom>
          <a:solidFill>
            <a:srgbClr val="1F497D">
              <a:lumMod val="20000"/>
              <a:lumOff val="8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Myriad Pro"/>
                <a:ea typeface="+mj-ea"/>
                <a:cs typeface="Myriad Pro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ysClr val="windowText" lastClr="000000"/>
                </a:solidFill>
                <a:ea typeface=""/>
              </a:rPr>
              <a:t>From interseismic locking to coseismic slip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yriad Pro"/>
              <a:ea typeface=""/>
              <a:cs typeface="Myriad Pro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05954" y="5076882"/>
            <a:ext cx="21567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[</a:t>
            </a:r>
            <a:r>
              <a:rPr lang="en-US" sz="1200" dirty="0" err="1"/>
              <a:t>Hahshimoto</a:t>
            </a:r>
            <a:r>
              <a:rPr lang="en-US" sz="1200" dirty="0"/>
              <a:t> et al., 2009]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56" y="1227624"/>
            <a:ext cx="3414736" cy="38492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64" y="1227624"/>
            <a:ext cx="3054828" cy="368027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492" y="1119866"/>
            <a:ext cx="2394265" cy="36473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332866" y="4833510"/>
            <a:ext cx="21567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[Loveless and Meade, 2011]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232" y="1119866"/>
            <a:ext cx="4520794" cy="473732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033820" y="5925495"/>
            <a:ext cx="21567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[</a:t>
            </a:r>
            <a:r>
              <a:rPr lang="en-US" sz="1200" dirty="0" err="1"/>
              <a:t>Métois</a:t>
            </a:r>
            <a:r>
              <a:rPr lang="en-US" sz="1200" dirty="0"/>
              <a:t> et al., 2016]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79408" y="5463829"/>
            <a:ext cx="67588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Long-term geodetic inversion locking maps provide a powerful indication of future potential rupture areas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Prediction capability hindered by lack of (sparse) seafloor geodetic measurements and operation of dynamic weakening mechanism(s)</a:t>
            </a:r>
          </a:p>
        </p:txBody>
      </p:sp>
    </p:spTree>
    <p:extLst>
      <p:ext uri="{BB962C8B-B14F-4D97-AF65-F5344CB8AC3E}">
        <p14:creationId xmlns:p14="http://schemas.microsoft.com/office/powerpoint/2010/main" val="1236331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1051560"/>
          </a:xfrm>
          <a:prstGeom prst="rect">
            <a:avLst/>
          </a:prstGeom>
          <a:solidFill>
            <a:srgbClr val="1F497D">
              <a:lumMod val="20000"/>
              <a:lumOff val="8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Myriad Pro"/>
                <a:ea typeface="+mj-ea"/>
                <a:cs typeface="Myriad Pro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ysClr val="windowText" lastClr="000000"/>
                </a:solidFill>
                <a:ea typeface=""/>
              </a:rPr>
              <a:t>From interseismic locking to coseismic slip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yriad Pro"/>
              <a:ea typeface=""/>
              <a:cs typeface="Myriad Pro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05954" y="5076882"/>
            <a:ext cx="21567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[</a:t>
            </a:r>
            <a:r>
              <a:rPr lang="en-US" sz="1200" dirty="0" err="1"/>
              <a:t>Hahshimoto</a:t>
            </a:r>
            <a:r>
              <a:rPr lang="en-US" sz="1200" dirty="0"/>
              <a:t> et al., 2009]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56" y="1227624"/>
            <a:ext cx="3414736" cy="38492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64" y="1227624"/>
            <a:ext cx="3054828" cy="368027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492" y="1119866"/>
            <a:ext cx="2394265" cy="36473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332866" y="4833510"/>
            <a:ext cx="21567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[Loveless and Meade, 2011]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79408" y="5463829"/>
            <a:ext cx="67588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Long-term geodetic inversion locking maps provide a powerful indication of future potential rupture areas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Prediction capability hindered by lack of (sparse) seafloor geodetic measurements and operation of dynamic weakening mechanism(s)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253" y="1051560"/>
            <a:ext cx="5715747" cy="441671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786679" y="5515282"/>
            <a:ext cx="27220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[Martin </a:t>
            </a:r>
            <a:r>
              <a:rPr lang="en-US" sz="1400" dirty="0" err="1"/>
              <a:t>Heesemann</a:t>
            </a:r>
            <a:r>
              <a:rPr lang="en-US" sz="1400" dirty="0"/>
              <a:t>, </a:t>
            </a:r>
            <a:r>
              <a:rPr lang="en-US" sz="1400" dirty="0" err="1"/>
              <a:t>UVic</a:t>
            </a:r>
            <a:r>
              <a:rPr lang="en-US" sz="1400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9166337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1602</TotalTime>
  <Words>1152</Words>
  <Application>Microsoft Macintosh PowerPoint</Application>
  <PresentationFormat>Widescreen</PresentationFormat>
  <Paragraphs>158</Paragraphs>
  <Slides>16</Slides>
  <Notes>7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Mangal</vt:lpstr>
      <vt:lpstr>Myriad Pro</vt:lpstr>
      <vt:lpstr>Wingdings</vt:lpstr>
      <vt:lpstr>Office Theme</vt:lpstr>
      <vt:lpstr>Lessons from recent earthquakes elsewhere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Lessons from recent earthquakes elsewhere</dc:title>
  <dc:creator>Yajing Liu</dc:creator>
  <cp:lastModifiedBy>Joan Gomberg</cp:lastModifiedBy>
  <cp:revision>134</cp:revision>
  <dcterms:created xsi:type="dcterms:W3CDTF">2019-10-17T18:37:24Z</dcterms:created>
  <dcterms:modified xsi:type="dcterms:W3CDTF">2019-11-05T04:26:44Z</dcterms:modified>
</cp:coreProperties>
</file>