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9" r:id="rId4"/>
    <p:sldId id="261" r:id="rId5"/>
    <p:sldId id="264" r:id="rId6"/>
    <p:sldId id="258" r:id="rId7"/>
    <p:sldId id="263" r:id="rId8"/>
    <p:sldId id="265" r:id="rId9"/>
    <p:sldId id="266" r:id="rId10"/>
    <p:sldId id="267" r:id="rId11"/>
    <p:sldId id="1527" r:id="rId12"/>
    <p:sldId id="284" r:id="rId13"/>
    <p:sldId id="1524" r:id="rId14"/>
    <p:sldId id="1525" r:id="rId15"/>
    <p:sldId id="1528" r:id="rId16"/>
  </p:sldIdLst>
  <p:sldSz cx="9144000" cy="5143500" type="screen16x9"/>
  <p:notesSz cx="9144000" cy="6858000"/>
  <p:defaultTextStyle>
    <a:defPPr>
      <a:defRPr lang="en-US"/>
    </a:defPPr>
    <a:lvl1pPr algn="l" defTabSz="45711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18" algn="l" defTabSz="45711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243" algn="l" defTabSz="45711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362" algn="l" defTabSz="45711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484" algn="l" defTabSz="45711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601" algn="l" defTabSz="457118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2719" algn="l" defTabSz="457118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199840" algn="l" defTabSz="457118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6960" algn="l" defTabSz="457118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FF00FF"/>
    <a:srgbClr val="3F60B7"/>
    <a:srgbClr val="BEFC50"/>
    <a:srgbClr val="FFFE54"/>
    <a:srgbClr val="00FF00"/>
    <a:srgbClr val="0833FF"/>
    <a:srgbClr val="313A58"/>
    <a:srgbClr val="212948"/>
    <a:srgbClr val="008B39"/>
    <a:srgbClr val="0E5E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4" autoAdjust="0"/>
    <p:restoredTop sz="90247" autoAdjust="0"/>
  </p:normalViewPr>
  <p:slideViewPr>
    <p:cSldViewPr snapToGrid="0">
      <p:cViewPr varScale="1">
        <p:scale>
          <a:sx n="152" d="100"/>
          <a:sy n="152" d="100"/>
        </p:scale>
        <p:origin x="41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 varScale="1">
        <p:scale>
          <a:sx n="194" d="100"/>
          <a:sy n="194" d="100"/>
        </p:scale>
        <p:origin x="-2544" y="-10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473ACC0-27B7-B145-B65E-FF4C1441B601}" type="datetime1">
              <a:rPr lang="en-US"/>
              <a:pPr>
                <a:defRPr/>
              </a:pPr>
              <a:t>11/5/19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8AFF75F5-6828-794E-BECF-8F0D95150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579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FA28C30-A89B-4D42-B0E3-9F6970119505}" type="datetime1">
              <a:rPr lang="en-US"/>
              <a:pPr>
                <a:defRPr/>
              </a:pPr>
              <a:t>11/5/19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267063D3-48CB-5D45-9AAA-FFF37E608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513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11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118" algn="l" defTabSz="45711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243" algn="l" defTabSz="45711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362" algn="l" defTabSz="45711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484" algn="l" defTabSz="45711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5601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19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aseline="0" dirty="0"/>
              <a:t>Lot of ground to cover so I thought I would start with the 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7063D3-48CB-5D45-9AAA-FFF37E608ED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0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063D3-48CB-5D45-9AAA-FFF37E608ED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57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063D3-48CB-5D45-9AAA-FFF37E608ED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9" y="554702"/>
            <a:ext cx="8513763" cy="2047315"/>
          </a:xfrm>
        </p:spPr>
        <p:txBody>
          <a:bodyPr>
            <a:noAutofit/>
          </a:bodyPr>
          <a:lstStyle>
            <a:lvl1pPr algn="l">
              <a:lnSpc>
                <a:spcPts val="8100"/>
              </a:lnSpc>
              <a:defRPr sz="3600" b="1" spc="-188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9" y="2628901"/>
            <a:ext cx="4683051" cy="1008530"/>
          </a:xfrm>
        </p:spPr>
        <p:txBody>
          <a:bodyPr anchor="b">
            <a:noAutofit/>
          </a:bodyPr>
          <a:lstStyle>
            <a:lvl1pPr marL="0" indent="0" algn="l">
              <a:buNone/>
              <a:defRPr sz="3000">
                <a:solidFill>
                  <a:schemeClr val="accent1"/>
                </a:solidFill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E6D25FE-D03C-7149-A98F-56B108210A38}" type="datetime1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4706541"/>
            <a:ext cx="5638800" cy="273844"/>
          </a:xfrm>
        </p:spPr>
        <p:txBody>
          <a:bodyPr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21B70-9E2E-9849-9CA7-8EA7F5EF0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0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920572"/>
            <a:ext cx="3657600" cy="425054"/>
          </a:xfrm>
        </p:spPr>
        <p:txBody>
          <a:bodyPr anchor="b">
            <a:no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731862"/>
            <a:ext cx="3496571" cy="3560437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349845"/>
            <a:ext cx="3657600" cy="2993556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830" indent="0">
              <a:buNone/>
              <a:defRPr sz="900"/>
            </a:lvl2pPr>
            <a:lvl3pPr marL="685664" indent="0">
              <a:buNone/>
              <a:defRPr sz="800"/>
            </a:lvl3pPr>
            <a:lvl4pPr marL="1028496" indent="0">
              <a:buNone/>
              <a:defRPr sz="700"/>
            </a:lvl4pPr>
            <a:lvl5pPr marL="1371328" indent="0">
              <a:buNone/>
              <a:defRPr sz="700"/>
            </a:lvl5pPr>
            <a:lvl6pPr marL="1714163" indent="0">
              <a:buNone/>
              <a:defRPr sz="700"/>
            </a:lvl6pPr>
            <a:lvl7pPr marL="2056991" indent="0">
              <a:buNone/>
              <a:defRPr sz="700"/>
            </a:lvl7pPr>
            <a:lvl8pPr marL="2399820" indent="0">
              <a:buNone/>
              <a:defRPr sz="700"/>
            </a:lvl8pPr>
            <a:lvl9pPr marL="274265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C0A7F6-74A4-A246-966E-ACC37C9FDA01}" type="datetime1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03825-068F-784B-8CE8-F79E13D2E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25" y="3247475"/>
            <a:ext cx="7907151" cy="695885"/>
          </a:xfrm>
        </p:spPr>
        <p:txBody>
          <a:bodyPr anchor="b">
            <a:no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207" y="3943350"/>
            <a:ext cx="7904951" cy="7429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9" y="555757"/>
            <a:ext cx="4914363" cy="2430048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4ABF8F-E663-E447-BDCA-1389E9546516}" type="datetime1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28757-FE13-2644-A88E-EBA836CC6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05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370714"/>
            <a:ext cx="4663440" cy="2272502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25" y="3247475"/>
            <a:ext cx="7907151" cy="695885"/>
          </a:xfrm>
        </p:spPr>
        <p:txBody>
          <a:bodyPr anchor="b">
            <a:no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207" y="3943350"/>
            <a:ext cx="7904951" cy="7429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551665"/>
            <a:ext cx="4663440" cy="2272502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B8C07B0-1700-784D-BE74-CF77A613CF39}" type="datetime1">
              <a:rPr lang="en-US" smtClean="0"/>
              <a:t>11/5/19</a:t>
            </a:fld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A0A92-C277-CA49-8B62-DD0C3DA34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18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150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96F1F87-8E22-BD41-85AF-B85FFFFF0C0B}" type="datetime1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0A835-4B04-F943-9BDB-B89DF8BE3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43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11" y="514351"/>
            <a:ext cx="757519" cy="4080510"/>
          </a:xfrm>
        </p:spPr>
        <p:txBody>
          <a:bodyPr vert="eaVert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38" y="514351"/>
            <a:ext cx="6561137" cy="4080510"/>
          </a:xfrm>
        </p:spPr>
        <p:txBody>
          <a:bodyPr vert="eaVer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C39737-6D5D-6B4D-96B3-B133464370F2}" type="datetime1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08FE7-157C-0741-A077-F3A24B753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19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028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85900"/>
            <a:ext cx="40386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40386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086100"/>
            <a:ext cx="40386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E5F4C-EDAB-DB41-8F18-EB698EEDE0F9}" type="datetime1">
              <a:rPr lang="en-US" smtClean="0"/>
              <a:t>11/5/19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D3E51-21D3-6C4E-8D2F-AB82CC93F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9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16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38A4508-3AE9-E84C-BF38-45A1DC324662}" type="datetime1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EFAD-E614-C043-93E4-44F2B6FDE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27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2" y="3616666"/>
            <a:ext cx="8511989" cy="1085231"/>
          </a:xfrm>
        </p:spPr>
        <p:txBody>
          <a:bodyPr lIns="0" tIns="0" rIns="0" bIns="0">
            <a:noAutofit/>
          </a:bodyPr>
          <a:lstStyle>
            <a:lvl1pPr algn="l">
              <a:lnSpc>
                <a:spcPts val="10350"/>
              </a:lnSpc>
              <a:defRPr sz="3600" b="1" cap="none" spc="-188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3" y="2644485"/>
            <a:ext cx="8355715" cy="953064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3000">
                <a:solidFill>
                  <a:schemeClr val="accent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9831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2" y="3616666"/>
            <a:ext cx="8511989" cy="1085231"/>
          </a:xfrm>
        </p:spPr>
        <p:txBody>
          <a:bodyPr lIns="0" tIns="0" rIns="0" bIns="0">
            <a:noAutofit/>
          </a:bodyPr>
          <a:lstStyle>
            <a:lvl1pPr algn="l">
              <a:lnSpc>
                <a:spcPts val="10350"/>
              </a:lnSpc>
              <a:defRPr sz="3600" b="1" cap="none" spc="-188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3" y="2644485"/>
            <a:ext cx="4428427" cy="953064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3000">
                <a:solidFill>
                  <a:schemeClr val="accent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9" y="195763"/>
            <a:ext cx="3433660" cy="3153026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424543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5" y="1543051"/>
            <a:ext cx="3863788" cy="3051572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800"/>
            </a:lvl1pPr>
            <a:lvl2pPr>
              <a:spcBef>
                <a:spcPts val="450"/>
              </a:spcBef>
              <a:defRPr sz="1500"/>
            </a:lvl2pPr>
            <a:lvl3pPr>
              <a:spcBef>
                <a:spcPts val="450"/>
              </a:spcBef>
              <a:defRPr sz="1400"/>
            </a:lvl3pPr>
            <a:lvl4pPr>
              <a:spcBef>
                <a:spcPts val="450"/>
              </a:spcBef>
              <a:defRPr sz="1400"/>
            </a:lvl4pPr>
            <a:lvl5pPr>
              <a:spcBef>
                <a:spcPts val="450"/>
              </a:spcBef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7" y="1543051"/>
            <a:ext cx="3867912" cy="3051572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800"/>
            </a:lvl1pPr>
            <a:lvl2pPr>
              <a:spcBef>
                <a:spcPts val="450"/>
              </a:spcBef>
              <a:defRPr sz="1500"/>
            </a:lvl2pPr>
            <a:lvl3pPr>
              <a:spcBef>
                <a:spcPts val="450"/>
              </a:spcBef>
              <a:defRPr sz="1400"/>
            </a:lvl3pPr>
            <a:lvl4pPr>
              <a:spcBef>
                <a:spcPts val="450"/>
              </a:spcBef>
              <a:defRPr sz="1400"/>
            </a:lvl4pPr>
            <a:lvl5pPr>
              <a:spcBef>
                <a:spcPts val="450"/>
              </a:spcBef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76EFFD4-BDC3-3547-9A79-12246CE8AE56}" type="datetime1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E865-E6CB-FA43-B1FA-F9131ACC2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8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4573589" y="1270398"/>
            <a:ext cx="19051" cy="329207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Rectangle 7"/>
          <p:cNvSpPr/>
          <p:nvPr/>
        </p:nvSpPr>
        <p:spPr>
          <a:xfrm flipH="1">
            <a:off x="4573589" y="1270398"/>
            <a:ext cx="19051" cy="329207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" name="Rectangle 8"/>
          <p:cNvSpPr/>
          <p:nvPr/>
        </p:nvSpPr>
        <p:spPr>
          <a:xfrm flipH="1">
            <a:off x="4573589" y="1270398"/>
            <a:ext cx="19051" cy="329207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 flipH="1">
            <a:off x="4573589" y="1270398"/>
            <a:ext cx="19051" cy="329207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7" y="437040"/>
            <a:ext cx="7918451" cy="591671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159820"/>
            <a:ext cx="3867912" cy="34871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1610915"/>
            <a:ext cx="3867912" cy="2963466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500"/>
            </a:lvl1pPr>
            <a:lvl2pPr>
              <a:spcBef>
                <a:spcPts val="450"/>
              </a:spcBef>
              <a:defRPr sz="1400"/>
            </a:lvl2pPr>
            <a:lvl3pPr>
              <a:spcBef>
                <a:spcPts val="450"/>
              </a:spcBef>
              <a:defRPr sz="1400"/>
            </a:lvl3pPr>
            <a:lvl4pPr>
              <a:spcBef>
                <a:spcPts val="450"/>
              </a:spcBef>
              <a:defRPr sz="1400"/>
            </a:lvl4pPr>
            <a:lvl5pPr>
              <a:spcBef>
                <a:spcPts val="450"/>
              </a:spcBef>
              <a:defRPr sz="14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158764"/>
            <a:ext cx="3867912" cy="349758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1610915"/>
            <a:ext cx="3867912" cy="2963466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500"/>
            </a:lvl1pPr>
            <a:lvl2pPr>
              <a:spcBef>
                <a:spcPts val="450"/>
              </a:spcBef>
              <a:defRPr sz="1400"/>
            </a:lvl2pPr>
            <a:lvl3pPr>
              <a:spcBef>
                <a:spcPts val="450"/>
              </a:spcBef>
              <a:defRPr sz="1400"/>
            </a:lvl3pPr>
            <a:lvl4pPr>
              <a:spcBef>
                <a:spcPts val="450"/>
              </a:spcBef>
              <a:defRPr sz="1400"/>
            </a:lvl4pPr>
            <a:lvl5pPr>
              <a:spcBef>
                <a:spcPts val="450"/>
              </a:spcBef>
              <a:defRPr sz="14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BEB4A60-D635-204A-A778-87B82C09E812}" type="datetime1">
              <a:rPr lang="en-US" smtClean="0"/>
              <a:t>11/5/19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A08A1-7F66-3E4C-96D2-C00B34CA0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7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77" y="4857323"/>
            <a:ext cx="609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DD3BE-50D3-584D-B90D-6CC096B99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49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80D26F-19EF-FE4C-BCBC-4A31EC2FFCF8}" type="datetime1">
              <a:rPr lang="en-US" smtClean="0"/>
              <a:t>11/5/19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99998-7939-6F46-9068-444018AB6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290079"/>
            <a:ext cx="3657600" cy="871538"/>
          </a:xfrm>
        </p:spPr>
        <p:txBody>
          <a:bodyPr anchor="b">
            <a:no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49" y="494179"/>
            <a:ext cx="3819339" cy="4100444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500"/>
            </a:lvl1pPr>
            <a:lvl2pPr>
              <a:spcBef>
                <a:spcPts val="450"/>
              </a:spcBef>
              <a:defRPr sz="1400"/>
            </a:lvl2pPr>
            <a:lvl3pPr>
              <a:spcBef>
                <a:spcPts val="450"/>
              </a:spcBef>
              <a:defRPr sz="1400"/>
            </a:lvl3pPr>
            <a:lvl4pPr>
              <a:spcBef>
                <a:spcPts val="450"/>
              </a:spcBef>
              <a:defRPr sz="1400"/>
            </a:lvl4pPr>
            <a:lvl5pPr>
              <a:spcBef>
                <a:spcPts val="450"/>
              </a:spcBef>
              <a:defRPr sz="14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158259"/>
            <a:ext cx="3657600" cy="1754841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342830" indent="0">
              <a:buNone/>
              <a:defRPr sz="900"/>
            </a:lvl2pPr>
            <a:lvl3pPr marL="685664" indent="0">
              <a:buNone/>
              <a:defRPr sz="800"/>
            </a:lvl3pPr>
            <a:lvl4pPr marL="1028496" indent="0">
              <a:buNone/>
              <a:defRPr sz="700"/>
            </a:lvl4pPr>
            <a:lvl5pPr marL="1371328" indent="0">
              <a:buNone/>
              <a:defRPr sz="700"/>
            </a:lvl5pPr>
            <a:lvl6pPr marL="1714163" indent="0">
              <a:buNone/>
              <a:defRPr sz="700"/>
            </a:lvl6pPr>
            <a:lvl7pPr marL="2056991" indent="0">
              <a:buNone/>
              <a:defRPr sz="700"/>
            </a:lvl7pPr>
            <a:lvl8pPr marL="2399820" indent="0">
              <a:buNone/>
              <a:defRPr sz="700"/>
            </a:lvl8pPr>
            <a:lvl9pPr marL="274265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0EE78B1-2738-0D48-8FCB-631413CEB685}" type="datetime1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D58DA-A66C-8D40-AFC5-32FD2806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81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7" y="436960"/>
            <a:ext cx="7918451" cy="5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26" y="1533525"/>
            <a:ext cx="7165975" cy="306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06541"/>
            <a:ext cx="16002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35D4C2-06BB-3040-A470-5ED9400B1329}" type="datetime1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7" y="4706541"/>
            <a:ext cx="5643563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4706541"/>
            <a:ext cx="609600" cy="273844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2"/>
                </a:solidFill>
                <a:latin typeface="Century Gothic" charset="0"/>
              </a:defRPr>
            </a:lvl1pPr>
          </a:lstStyle>
          <a:p>
            <a:pPr>
              <a:defRPr/>
            </a:pPr>
            <a:fld id="{B61D312C-4F5A-A445-AF40-30494EC20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  <p:sldLayoutId id="2147484437" r:id="rId12"/>
    <p:sldLayoutId id="2147484438" r:id="rId13"/>
    <p:sldLayoutId id="2147484439" r:id="rId14"/>
    <p:sldLayoutId id="2147484440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5pPr>
      <a:lvl6pPr marL="342830" algn="ctr" rtl="0" fontAlgn="base">
        <a:spcBef>
          <a:spcPct val="0"/>
        </a:spcBef>
        <a:spcAft>
          <a:spcPct val="0"/>
        </a:spcAft>
        <a:defRPr sz="7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6pPr>
      <a:lvl7pPr marL="685664" algn="ctr" rtl="0" fontAlgn="base">
        <a:spcBef>
          <a:spcPct val="0"/>
        </a:spcBef>
        <a:spcAft>
          <a:spcPct val="0"/>
        </a:spcAft>
        <a:defRPr sz="7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7pPr>
      <a:lvl8pPr marL="1028496" algn="ctr" rtl="0" fontAlgn="base">
        <a:spcBef>
          <a:spcPct val="0"/>
        </a:spcBef>
        <a:spcAft>
          <a:spcPct val="0"/>
        </a:spcAft>
        <a:defRPr sz="7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8pPr>
      <a:lvl9pPr marL="1371328" algn="ctr" rtl="0" fontAlgn="base">
        <a:spcBef>
          <a:spcPct val="0"/>
        </a:spcBef>
        <a:spcAft>
          <a:spcPct val="0"/>
        </a:spcAft>
        <a:defRPr sz="7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9pPr>
    </p:titleStyle>
    <p:bodyStyle>
      <a:lvl1pPr marL="257126" indent="-25712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sz="21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14253" indent="-252365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sz="1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776132" indent="-26189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28496" indent="-252365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290382" indent="-26189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885574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cadiaoffshore.org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069" y="426129"/>
            <a:ext cx="8778240" cy="105553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sz="4400" b="0" i="1" dirty="0"/>
              <a:t>Actual and Aspirational Offshore Geodesy (and Seismology)</a:t>
            </a:r>
            <a:endParaRPr lang="en-US" sz="4400" dirty="0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0" name="Subtitle 2"/>
          <p:cNvSpPr>
            <a:spLocks noGrp="1"/>
          </p:cNvSpPr>
          <p:nvPr>
            <p:ph type="subTitle" idx="1"/>
          </p:nvPr>
        </p:nvSpPr>
        <p:spPr>
          <a:xfrm>
            <a:off x="3012904" y="2549750"/>
            <a:ext cx="3234571" cy="702407"/>
          </a:xfrm>
        </p:spPr>
        <p:txBody>
          <a:bodyPr anchor="t"/>
          <a:lstStyle/>
          <a:p>
            <a:pPr eaLnBrk="1" hangingPunct="1"/>
            <a:endParaRPr lang="en-US" sz="1400" baseline="30000" dirty="0"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algn="ctr"/>
            <a:r>
              <a:rPr lang="en-US" sz="2400" dirty="0"/>
              <a:t>William Wilcock</a:t>
            </a:r>
            <a:endParaRPr lang="en-US" sz="1400" dirty="0"/>
          </a:p>
          <a:p>
            <a:endParaRPr 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5D1C2-421A-FF40-9FAF-6D28A2BA7A03}"/>
              </a:ext>
            </a:extLst>
          </p:cNvPr>
          <p:cNvSpPr txBox="1"/>
          <p:nvPr/>
        </p:nvSpPr>
        <p:spPr>
          <a:xfrm>
            <a:off x="3137595" y="4394205"/>
            <a:ext cx="600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Pacific Northwest Earthquake Science Workshop</a:t>
            </a:r>
          </a:p>
          <a:p>
            <a:pPr algn="r"/>
            <a:r>
              <a:rPr lang="en-US" dirty="0"/>
              <a:t>Seattle, November 5,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93594-52DB-B845-80A1-7DEE5B45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870"/>
            <a:ext cx="4881100" cy="591740"/>
          </a:xfrm>
        </p:spPr>
        <p:txBody>
          <a:bodyPr>
            <a:normAutofit/>
          </a:bodyPr>
          <a:lstStyle/>
          <a:p>
            <a:r>
              <a:rPr lang="en-US" sz="2400" dirty="0"/>
              <a:t>Aspirational Pressure Geodesy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C5A26-E97E-F547-91B4-231132259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DD3BE-50D3-584D-B90D-6CC096B99F6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91F15-A534-7F4D-9C96-37B9AE792E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1100" y="-12333"/>
            <a:ext cx="4259723" cy="5143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9E0A96-9A46-0148-A023-72DEDBC1D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53" t="25051" r="26162" b="24848"/>
          <a:stretch/>
        </p:blipFill>
        <p:spPr>
          <a:xfrm>
            <a:off x="424905" y="1028315"/>
            <a:ext cx="3837996" cy="39659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89C27E-1588-0B4C-8638-1E94941AB3F6}"/>
              </a:ext>
            </a:extLst>
          </p:cNvPr>
          <p:cNvSpPr txBox="1"/>
          <p:nvPr/>
        </p:nvSpPr>
        <p:spPr>
          <a:xfrm>
            <a:off x="520238" y="1913086"/>
            <a:ext cx="148520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WA Secular Strain 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6309B8-8EA4-C846-AD6B-9556084BD4D5}"/>
              </a:ext>
            </a:extLst>
          </p:cNvPr>
          <p:cNvSpPr txBox="1"/>
          <p:nvPr/>
        </p:nvSpPr>
        <p:spPr>
          <a:xfrm>
            <a:off x="5507182" y="148870"/>
            <a:ext cx="24003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Slow Slip Off Oregon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667B9-CB09-8C45-AAE9-4A52DD840604}"/>
              </a:ext>
            </a:extLst>
          </p:cNvPr>
          <p:cNvSpPr txBox="1"/>
          <p:nvPr/>
        </p:nvSpPr>
        <p:spPr>
          <a:xfrm>
            <a:off x="7793181" y="1027930"/>
            <a:ext cx="92591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</a:rPr>
              <a:t>W</a:t>
            </a:r>
            <a:r>
              <a:rPr lang="en-US" sz="1600" dirty="0">
                <a:solidFill>
                  <a:schemeClr val="bg1"/>
                </a:solidFill>
              </a:rPr>
              <a:t> 6.4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691045-2190-0542-A04E-F91C540E9BE7}"/>
              </a:ext>
            </a:extLst>
          </p:cNvPr>
          <p:cNvSpPr txBox="1"/>
          <p:nvPr/>
        </p:nvSpPr>
        <p:spPr>
          <a:xfrm>
            <a:off x="7605310" y="2910271"/>
            <a:ext cx="92591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</a:rPr>
              <a:t>W</a:t>
            </a:r>
            <a:r>
              <a:rPr lang="en-US" sz="1600" dirty="0">
                <a:solidFill>
                  <a:schemeClr val="bg1"/>
                </a:solidFill>
              </a:rPr>
              <a:t> 6.4</a:t>
            </a:r>
          </a:p>
          <a:p>
            <a:r>
              <a:rPr lang="en-US" sz="1600" dirty="0">
                <a:solidFill>
                  <a:schemeClr val="bg1"/>
                </a:solidFill>
              </a:rPr>
              <a:t>Low </a:t>
            </a:r>
            <a:r>
              <a:rPr lang="en-US" sz="1600" dirty="0">
                <a:solidFill>
                  <a:schemeClr val="bg1"/>
                </a:solidFill>
                <a:latin typeface="Symbol" pitchFamily="2" charset="2"/>
              </a:rPr>
              <a:t>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C3CD05-A749-7C40-892E-5E8A58939D2C}"/>
              </a:ext>
            </a:extLst>
          </p:cNvPr>
          <p:cNvSpPr txBox="1"/>
          <p:nvPr/>
        </p:nvSpPr>
        <p:spPr>
          <a:xfrm>
            <a:off x="7444525" y="1799823"/>
            <a:ext cx="92591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</a:rPr>
              <a:t>W</a:t>
            </a:r>
            <a:r>
              <a:rPr lang="en-US" sz="1600" dirty="0">
                <a:solidFill>
                  <a:schemeClr val="bg1"/>
                </a:solidFill>
              </a:rPr>
              <a:t> 5.9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8809A5-CF63-5D44-A6BE-4AADC63E6CD9}"/>
              </a:ext>
            </a:extLst>
          </p:cNvPr>
          <p:cNvSpPr txBox="1"/>
          <p:nvPr/>
        </p:nvSpPr>
        <p:spPr>
          <a:xfrm>
            <a:off x="7444525" y="4115570"/>
            <a:ext cx="1533231" cy="523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Fredrickson et al. (2019)</a:t>
            </a:r>
          </a:p>
        </p:txBody>
      </p:sp>
    </p:spTree>
    <p:extLst>
      <p:ext uri="{BB962C8B-B14F-4D97-AF65-F5344CB8AC3E}">
        <p14:creationId xmlns:p14="http://schemas.microsoft.com/office/powerpoint/2010/main" val="7361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6719" y="569124"/>
            <a:ext cx="5657419" cy="408115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Horizontal Deformation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GPS-Acoustic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Fiber optical strain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Acoustic ranging &amp; mesh networks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Vertical Deformation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Pressure (APG, ASCPR, A-0-A)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Gravity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Tilt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Differential bathymetry (Ship/AUV)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Formation strain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Borehole instruments (i.e. CORKS)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Fluid flow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-3825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Seafloor Geodetic Techniques</a:t>
            </a:r>
          </a:p>
        </p:txBody>
      </p:sp>
      <p:pic>
        <p:nvPicPr>
          <p:cNvPr id="14" name="Picture 13" descr="06-ASCPR_6_4_2016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47" y="2978352"/>
            <a:ext cx="3453209" cy="194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7329056" y="341205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ASCPR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87" y="465214"/>
            <a:ext cx="3027063" cy="1694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52390" y="465214"/>
            <a:ext cx="1249060" cy="58477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GPS-A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Transponder</a:t>
            </a:r>
          </a:p>
        </p:txBody>
      </p:sp>
      <p:pic>
        <p:nvPicPr>
          <p:cNvPr id="4" name="Picture 3" descr="WG_GPS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19" y="1902230"/>
            <a:ext cx="3198802" cy="151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7382407" y="2002720"/>
            <a:ext cx="128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WaveGlider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A3FD4D-CF1B-DA44-95DA-29FA017ED256}"/>
              </a:ext>
            </a:extLst>
          </p:cNvPr>
          <p:cNvSpPr txBox="1"/>
          <p:nvPr/>
        </p:nvSpPr>
        <p:spPr>
          <a:xfrm>
            <a:off x="5607574" y="4788139"/>
            <a:ext cx="35401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Slide courtesy of David Schmidt</a:t>
            </a:r>
          </a:p>
        </p:txBody>
      </p:sp>
    </p:spTree>
    <p:extLst>
      <p:ext uri="{BB962C8B-B14F-4D97-AF65-F5344CB8AC3E}">
        <p14:creationId xmlns:p14="http://schemas.microsoft.com/office/powerpoint/2010/main" val="4183475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20289" y="4804947"/>
            <a:ext cx="2464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Fujiwara et al. (2011, 2017)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561" y="3437712"/>
            <a:ext cx="3628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/>
              <a:buChar char="•"/>
            </a:pPr>
            <a:r>
              <a:rPr lang="en-US" sz="2000" dirty="0">
                <a:latin typeface="+mn-lt"/>
              </a:rPr>
              <a:t>Horizontal </a:t>
            </a:r>
            <a:r>
              <a:rPr lang="en-US" sz="2000" dirty="0" err="1">
                <a:latin typeface="+mn-lt"/>
              </a:rPr>
              <a:t>multibeam</a:t>
            </a:r>
            <a:r>
              <a:rPr lang="en-US" sz="2000" dirty="0">
                <a:latin typeface="+mn-lt"/>
              </a:rPr>
              <a:t> resolution: ~250 m</a:t>
            </a:r>
          </a:p>
          <a:p>
            <a:pPr marL="285743" indent="-285743">
              <a:buFont typeface="Arial"/>
              <a:buChar char="•"/>
            </a:pPr>
            <a:r>
              <a:rPr lang="en-US" sz="2000" dirty="0">
                <a:latin typeface="+mn-lt"/>
              </a:rPr>
              <a:t>Horizontal displacement: 50 ± 20 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58" y="919726"/>
            <a:ext cx="3540180" cy="2496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1BFD0C-631E-6049-843A-29D5DED16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769" y="875154"/>
            <a:ext cx="3241040" cy="2759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63C12D-4BD7-2348-BFA1-EB2E5264C2C1}"/>
              </a:ext>
            </a:extLst>
          </p:cNvPr>
          <p:cNvSpPr txBox="1"/>
          <p:nvPr/>
        </p:nvSpPr>
        <p:spPr>
          <a:xfrm>
            <a:off x="1503681" y="487189"/>
            <a:ext cx="10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Miyagi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56E37-B35B-DB47-8C73-C847B4A1E072}"/>
              </a:ext>
            </a:extLst>
          </p:cNvPr>
          <p:cNvSpPr txBox="1"/>
          <p:nvPr/>
        </p:nvSpPr>
        <p:spPr>
          <a:xfrm>
            <a:off x="6040863" y="485868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+mn-lt"/>
              </a:rPr>
              <a:t>Sanriku</a:t>
            </a:r>
            <a:endParaRPr lang="en-US" sz="20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E7923-4CD2-654B-8B37-25594A493EB4}"/>
              </a:ext>
            </a:extLst>
          </p:cNvPr>
          <p:cNvSpPr txBox="1"/>
          <p:nvPr/>
        </p:nvSpPr>
        <p:spPr>
          <a:xfrm>
            <a:off x="4252658" y="3745987"/>
            <a:ext cx="4602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2" indent="-342892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Horizontal displacement: 4-56 m, depending on location, uncertainty of 3-13 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DF6EA-D188-7B42-8E3B-F4185DCD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0946" y="112388"/>
            <a:ext cx="9725891" cy="591740"/>
          </a:xfrm>
        </p:spPr>
        <p:txBody>
          <a:bodyPr>
            <a:noAutofit/>
          </a:bodyPr>
          <a:lstStyle/>
          <a:p>
            <a:r>
              <a:rPr lang="en-US" sz="2400" dirty="0"/>
              <a:t>Bathymetric Differencing: the Tohoku-Oki 2011 Earthquake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C16C3-5032-454A-BF02-BED9E20E7ECD}"/>
              </a:ext>
            </a:extLst>
          </p:cNvPr>
          <p:cNvSpPr txBox="1"/>
          <p:nvPr/>
        </p:nvSpPr>
        <p:spPr>
          <a:xfrm>
            <a:off x="0" y="4761151"/>
            <a:ext cx="35401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Slide courtesy of John </a:t>
            </a:r>
            <a:r>
              <a:rPr lang="en-US" sz="1600" i="1" dirty="0" err="1"/>
              <a:t>DeSanto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756004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466583-892C-FC46-AFB9-CED3A1971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16" r="31225" b="2991"/>
          <a:stretch/>
        </p:blipFill>
        <p:spPr>
          <a:xfrm>
            <a:off x="2533602" y="41275"/>
            <a:ext cx="2912794" cy="483933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C2908D-7E99-6446-ABA0-76428A9A1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4672"/>
            <a:ext cx="2596105" cy="3113990"/>
          </a:xfrm>
        </p:spPr>
        <p:txBody>
          <a:bodyPr>
            <a:noAutofit/>
          </a:bodyPr>
          <a:lstStyle/>
          <a:p>
            <a:r>
              <a:rPr lang="en-US" sz="2800" dirty="0"/>
              <a:t>Newly Proposed Cabled Borehole Observatories in Cascadia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AD2BB0-1FF0-204A-A042-A6A94A1236C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1513" r="7917"/>
          <a:stretch/>
        </p:blipFill>
        <p:spPr bwMode="auto">
          <a:xfrm>
            <a:off x="5584347" y="169117"/>
            <a:ext cx="3491865" cy="4711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78E2CB-4DA4-FC41-A977-621A0DBBF3D1}"/>
              </a:ext>
            </a:extLst>
          </p:cNvPr>
          <p:cNvSpPr/>
          <p:nvPr/>
        </p:nvSpPr>
        <p:spPr>
          <a:xfrm>
            <a:off x="3886200" y="742950"/>
            <a:ext cx="434340" cy="5486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4DFCAC-849B-C94F-95E9-FCC83D851023}"/>
              </a:ext>
            </a:extLst>
          </p:cNvPr>
          <p:cNvSpPr/>
          <p:nvPr/>
        </p:nvSpPr>
        <p:spPr>
          <a:xfrm>
            <a:off x="4446270" y="2460943"/>
            <a:ext cx="434340" cy="5486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333C61-6F07-0948-9F76-D037180A1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92" y="4114800"/>
            <a:ext cx="1521172" cy="605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30A75E-FBFE-9349-8897-92D0EADF2FE2}"/>
              </a:ext>
            </a:extLst>
          </p:cNvPr>
          <p:cNvSpPr txBox="1"/>
          <p:nvPr/>
        </p:nvSpPr>
        <p:spPr>
          <a:xfrm>
            <a:off x="3002973" y="4831281"/>
            <a:ext cx="5975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n-lt"/>
              </a:rPr>
              <a:t>Tobin, Davis, Wilcock, </a:t>
            </a:r>
            <a:r>
              <a:rPr lang="en-US" sz="1600" dirty="0" err="1">
                <a:latin typeface="+mn-lt"/>
              </a:rPr>
              <a:t>Heesemann</a:t>
            </a:r>
            <a:r>
              <a:rPr lang="en-US" sz="1600" dirty="0">
                <a:latin typeface="+mn-lt"/>
              </a:rPr>
              <a:t>, and others, 2019</a:t>
            </a:r>
          </a:p>
        </p:txBody>
      </p:sp>
    </p:spTree>
    <p:extLst>
      <p:ext uri="{BB962C8B-B14F-4D97-AF65-F5344CB8AC3E}">
        <p14:creationId xmlns:p14="http://schemas.microsoft.com/office/powerpoint/2010/main" val="4274910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76945-C5DC-FD44-888F-3C7E9EDE9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727" y="92333"/>
            <a:ext cx="3140273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Utilize the OOI Cabled 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008170-774A-054F-9327-AE660EFC5A3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5" t="52748" r="23787" b="6190"/>
          <a:stretch/>
        </p:blipFill>
        <p:spPr bwMode="auto">
          <a:xfrm>
            <a:off x="-10391" y="72145"/>
            <a:ext cx="5996528" cy="5051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CF5291-B8CD-5E4E-8402-657EBB1026FA}"/>
              </a:ext>
            </a:extLst>
          </p:cNvPr>
          <p:cNvSpPr/>
          <p:nvPr/>
        </p:nvSpPr>
        <p:spPr>
          <a:xfrm>
            <a:off x="6358126" y="4595606"/>
            <a:ext cx="2431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Tréhu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et al. (2018)</a:t>
            </a:r>
            <a:r>
              <a:rPr lang="en-US" sz="1600" dirty="0">
                <a:latin typeface="+mn-lt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9FD08-71D5-924E-97C9-85943ACDDC4A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2" t="23850" r="7343" b="49691"/>
          <a:stretch/>
        </p:blipFill>
        <p:spPr bwMode="auto">
          <a:xfrm>
            <a:off x="4700699" y="1394646"/>
            <a:ext cx="4443301" cy="235420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655DC5C-5C42-7046-BEAC-0FA8F349A6B7}"/>
              </a:ext>
            </a:extLst>
          </p:cNvPr>
          <p:cNvSpPr/>
          <p:nvPr/>
        </p:nvSpPr>
        <p:spPr>
          <a:xfrm>
            <a:off x="1683327" y="2296392"/>
            <a:ext cx="155863" cy="218209"/>
          </a:xfrm>
          <a:prstGeom prst="ellipse">
            <a:avLst/>
          </a:prstGeom>
          <a:noFill/>
          <a:ln w="28575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9370AC-101A-BD44-87B0-7418E8D4909F}"/>
              </a:ext>
            </a:extLst>
          </p:cNvPr>
          <p:cNvSpPr/>
          <p:nvPr/>
        </p:nvSpPr>
        <p:spPr>
          <a:xfrm>
            <a:off x="2074719" y="2328157"/>
            <a:ext cx="155863" cy="218209"/>
          </a:xfrm>
          <a:prstGeom prst="ellipse">
            <a:avLst/>
          </a:prstGeom>
          <a:noFill/>
          <a:ln w="28575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ECEA80E-0180-1A40-AFAD-F152C9C6FB26}"/>
              </a:ext>
            </a:extLst>
          </p:cNvPr>
          <p:cNvSpPr/>
          <p:nvPr/>
        </p:nvSpPr>
        <p:spPr>
          <a:xfrm>
            <a:off x="2386445" y="2613314"/>
            <a:ext cx="155863" cy="218209"/>
          </a:xfrm>
          <a:prstGeom prst="ellipse">
            <a:avLst/>
          </a:prstGeom>
          <a:noFill/>
          <a:ln w="28575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E36482-B9DF-C844-953D-8E03DFCC9587}"/>
              </a:ext>
            </a:extLst>
          </p:cNvPr>
          <p:cNvSpPr/>
          <p:nvPr/>
        </p:nvSpPr>
        <p:spPr>
          <a:xfrm>
            <a:off x="2263589" y="4400353"/>
            <a:ext cx="155863" cy="218209"/>
          </a:xfrm>
          <a:prstGeom prst="ellipse">
            <a:avLst/>
          </a:prstGeom>
          <a:noFill/>
          <a:ln w="28575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C14BCF-DC79-9E46-A770-88FDECB23EEF}"/>
              </a:ext>
            </a:extLst>
          </p:cNvPr>
          <p:cNvSpPr txBox="1"/>
          <p:nvPr/>
        </p:nvSpPr>
        <p:spPr>
          <a:xfrm>
            <a:off x="2386447" y="4329152"/>
            <a:ext cx="274786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Primary Proposed Drill Sites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1BD466-3972-744B-9E8A-E0495FA23006}"/>
              </a:ext>
            </a:extLst>
          </p:cNvPr>
          <p:cNvCxnSpPr>
            <a:cxnSpLocks/>
          </p:cNvCxnSpPr>
          <p:nvPr/>
        </p:nvCxnSpPr>
        <p:spPr>
          <a:xfrm>
            <a:off x="3287806" y="1517073"/>
            <a:ext cx="0" cy="408217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49C054-243D-3049-AF11-6B18B2D4D081}"/>
              </a:ext>
            </a:extLst>
          </p:cNvPr>
          <p:cNvSpPr txBox="1"/>
          <p:nvPr/>
        </p:nvSpPr>
        <p:spPr>
          <a:xfrm>
            <a:off x="2524392" y="973398"/>
            <a:ext cx="1259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OOI code near north cluster</a:t>
            </a:r>
          </a:p>
        </p:txBody>
      </p:sp>
    </p:spTree>
    <p:extLst>
      <p:ext uri="{BB962C8B-B14F-4D97-AF65-F5344CB8AC3E}">
        <p14:creationId xmlns:p14="http://schemas.microsoft.com/office/powerpoint/2010/main" val="3995228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6AFB3D-79F0-2049-A7FB-31CCB0597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0822" cy="51311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82B4639-5950-F24C-A073-119A97CC2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142"/>
            <a:ext cx="8912223" cy="591740"/>
          </a:xfrm>
        </p:spPr>
        <p:txBody>
          <a:bodyPr>
            <a:normAutofit fontScale="90000"/>
          </a:bodyPr>
          <a:lstStyle/>
          <a:p>
            <a:r>
              <a:rPr lang="en-US" dirty="0"/>
              <a:t>Early Warning </a:t>
            </a:r>
            <a:r>
              <a:rPr lang="en-US" sz="2200" dirty="0"/>
              <a:t>(and Hazards Science)</a:t>
            </a:r>
            <a:r>
              <a:rPr lang="en-US" dirty="0"/>
              <a:t> Offshore Cascadia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2AA27-FCFC-F94B-89B4-BD845E22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DD3BE-50D3-584D-B90D-6CC096B99F6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4A1A0-C05A-6C4B-B686-A9D95EB32D7D}"/>
              </a:ext>
            </a:extLst>
          </p:cNvPr>
          <p:cNvSpPr txBox="1"/>
          <p:nvPr/>
        </p:nvSpPr>
        <p:spPr>
          <a:xfrm>
            <a:off x="1652153" y="4392503"/>
            <a:ext cx="6660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White Paper: http://www.cascadiaoffshore.org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580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2BED0-B6E6-F947-BEE9-2E9AF93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07312-7360-C547-A41C-3ADD2BA0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DD3BE-50D3-584D-B90D-6CC096B99F6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4" name="Picture 3" descr="CascadiaArray.jpg">
            <a:extLst>
              <a:ext uri="{FF2B5EF4-FFF2-40B4-BE49-F238E27FC236}">
                <a16:creationId xmlns:a16="http://schemas.microsoft.com/office/drawing/2014/main" id="{DE625FAC-A813-0B42-B8FC-D4A4A2A81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3"/>
            <a:ext cx="914400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A7D367-7464-B444-B6F0-A0DB002E05F3}"/>
              </a:ext>
            </a:extLst>
          </p:cNvPr>
          <p:cNvSpPr txBox="1"/>
          <p:nvPr/>
        </p:nvSpPr>
        <p:spPr>
          <a:xfrm>
            <a:off x="5503025" y="133004"/>
            <a:ext cx="3865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+mj-lt"/>
              </a:rPr>
              <a:t>Seismology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F696B16-1094-AE42-B1D8-1A5AAB9814D2}"/>
              </a:ext>
            </a:extLst>
          </p:cNvPr>
          <p:cNvSpPr/>
          <p:nvPr/>
        </p:nvSpPr>
        <p:spPr>
          <a:xfrm>
            <a:off x="4214553" y="1120140"/>
            <a:ext cx="1064030" cy="70866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4278E2-66A3-9B4C-A862-14049A9939C9}"/>
              </a:ext>
            </a:extLst>
          </p:cNvPr>
          <p:cNvSpPr/>
          <p:nvPr/>
        </p:nvSpPr>
        <p:spPr>
          <a:xfrm rot="20772299">
            <a:off x="943364" y="1460083"/>
            <a:ext cx="1462176" cy="641535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E6F93-0F9F-7045-BF5D-4CD0B260CF80}"/>
              </a:ext>
            </a:extLst>
          </p:cNvPr>
          <p:cNvSpPr txBox="1"/>
          <p:nvPr/>
        </p:nvSpPr>
        <p:spPr>
          <a:xfrm>
            <a:off x="3820641" y="780907"/>
            <a:ext cx="18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COLZA 2008-10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81D2C2-1ADA-0C40-B12B-5AD3D6DAF0F2}"/>
              </a:ext>
            </a:extLst>
          </p:cNvPr>
          <p:cNvSpPr txBox="1"/>
          <p:nvPr/>
        </p:nvSpPr>
        <p:spPr>
          <a:xfrm rot="20460513">
            <a:off x="-44426" y="935976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SeaJade</a:t>
            </a:r>
            <a:r>
              <a:rPr lang="en-US" dirty="0"/>
              <a:t> 2010, 2014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A1C56-A890-2F45-8171-FCF581665593}"/>
              </a:ext>
            </a:extLst>
          </p:cNvPr>
          <p:cNvSpPr txBox="1"/>
          <p:nvPr/>
        </p:nvSpPr>
        <p:spPr>
          <a:xfrm>
            <a:off x="2762553" y="231289"/>
            <a:ext cx="112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2011-15</a:t>
            </a:r>
          </a:p>
        </p:txBody>
      </p:sp>
    </p:spTree>
    <p:extLst>
      <p:ext uri="{BB962C8B-B14F-4D97-AF65-F5344CB8AC3E}">
        <p14:creationId xmlns:p14="http://schemas.microsoft.com/office/powerpoint/2010/main" val="226253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F1FC-B4F0-8A49-B19D-0B1FD638B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27289"/>
            <a:ext cx="5302431" cy="591740"/>
          </a:xfrm>
        </p:spPr>
        <p:txBody>
          <a:bodyPr>
            <a:noAutofit/>
          </a:bodyPr>
          <a:lstStyle/>
          <a:p>
            <a:r>
              <a:rPr lang="en-US" sz="3600" dirty="0"/>
              <a:t>Offshore Seismicity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5C46C1-1110-3C42-9A5F-04897BAA1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7" y="4857323"/>
            <a:ext cx="609600" cy="273844"/>
          </a:xfrm>
        </p:spPr>
        <p:txBody>
          <a:bodyPr/>
          <a:lstStyle/>
          <a:p>
            <a:pPr>
              <a:defRPr/>
            </a:pPr>
            <a:fld id="{2FADD3BE-50D3-584D-B90D-6CC096B99F64}" type="slidenum">
              <a:rPr lang="en-US" sz="1400" smtClean="0"/>
              <a:pPr>
                <a:defRPr/>
              </a:pPr>
              <a:t>3</a:t>
            </a:fld>
            <a:endParaRPr lang="en-US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7C734B-8DD8-0647-8A49-C3F13AF6F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315" y="-1016"/>
            <a:ext cx="3941685" cy="51321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A6BB1B-C2AA-CE4C-90BC-1B96858340DD}"/>
              </a:ext>
            </a:extLst>
          </p:cNvPr>
          <p:cNvGrpSpPr/>
          <p:nvPr/>
        </p:nvGrpSpPr>
        <p:grpSpPr>
          <a:xfrm>
            <a:off x="592284" y="596830"/>
            <a:ext cx="3509062" cy="4260394"/>
            <a:chOff x="4708819" y="651753"/>
            <a:chExt cx="3689457" cy="44794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145D73-2D14-1043-80D1-9493FCCF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8819" y="651753"/>
              <a:ext cx="3689457" cy="447941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CABADA3-0EEC-1342-9BA3-D6E6B3FD86BD}"/>
                </a:ext>
              </a:extLst>
            </p:cNvPr>
            <p:cNvSpPr/>
            <p:nvPr/>
          </p:nvSpPr>
          <p:spPr>
            <a:xfrm>
              <a:off x="5116132" y="651753"/>
              <a:ext cx="2261212" cy="1649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4579432-A75A-DF4A-AAE6-0F2BDF4E16EB}"/>
              </a:ext>
            </a:extLst>
          </p:cNvPr>
          <p:cNvSpPr txBox="1"/>
          <p:nvPr/>
        </p:nvSpPr>
        <p:spPr>
          <a:xfrm>
            <a:off x="2624587" y="4835723"/>
            <a:ext cx="1781160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/>
              <a:t>Stone et al., 2018</a:t>
            </a:r>
          </a:p>
        </p:txBody>
      </p:sp>
    </p:spTree>
    <p:extLst>
      <p:ext uri="{BB962C8B-B14F-4D97-AF65-F5344CB8AC3E}">
        <p14:creationId xmlns:p14="http://schemas.microsoft.com/office/powerpoint/2010/main" val="1298149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25832" y="4804946"/>
            <a:ext cx="2202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Schmalzle</a:t>
            </a:r>
            <a:r>
              <a:rPr lang="en-US" sz="1600" dirty="0"/>
              <a:t> et al., 2006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2E0785-2B29-D04C-B60F-0F8ACE9F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14404"/>
            <a:ext cx="3434942" cy="102211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Offshore Geodesy Motivating Goals</a:t>
            </a:r>
            <a:br>
              <a:rPr lang="en-US" sz="3200" dirty="0"/>
            </a:b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0" y="1353327"/>
            <a:ext cx="3434941" cy="343217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Interseismic</a:t>
            </a:r>
            <a:r>
              <a:rPr lang="en-US" sz="2400" dirty="0"/>
              <a:t> strain accumulation on the </a:t>
            </a:r>
            <a:r>
              <a:rPr lang="en-US" sz="2400" dirty="0" err="1"/>
              <a:t>megathrust</a:t>
            </a:r>
            <a:r>
              <a:rPr lang="en-US" sz="2400" dirty="0"/>
              <a:t>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Transient fault slip &amp; creep at the trench.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Partitioning of strain within the prism.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547F4-1F84-8E49-BFED-4DE1EDF1B808}"/>
              </a:ext>
            </a:extLst>
          </p:cNvPr>
          <p:cNvSpPr txBox="1"/>
          <p:nvPr/>
        </p:nvSpPr>
        <p:spPr>
          <a:xfrm>
            <a:off x="-305329" y="4804946"/>
            <a:ext cx="35401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Slide courtesy of David Schmidt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24145B39-676B-804B-B4C8-1B4472A8B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090" y="0"/>
            <a:ext cx="5283910" cy="481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49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6719" y="569124"/>
            <a:ext cx="5657419" cy="408115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Horizontal Deformation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GPS-Acoustic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Fiber optical strain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Acoustic ranging &amp; mesh networks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Vertical Deformation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Pressure (APG, ASCPR, A-0-A)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Gravity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Tilt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Differential bathymetry (Ship/AUV)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Formation strain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Borehole instruments (i.e. CORKS)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Fluid flow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-3825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Seafloor Geodetic Techniques</a:t>
            </a:r>
          </a:p>
        </p:txBody>
      </p:sp>
      <p:pic>
        <p:nvPicPr>
          <p:cNvPr id="14" name="Picture 13" descr="06-ASCPR_6_4_2016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47" y="2978352"/>
            <a:ext cx="3453209" cy="194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7329056" y="341205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ASCPR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87" y="465214"/>
            <a:ext cx="3027063" cy="1694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52390" y="465214"/>
            <a:ext cx="1249060" cy="58477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GPS-A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Transponder</a:t>
            </a:r>
          </a:p>
        </p:txBody>
      </p:sp>
      <p:pic>
        <p:nvPicPr>
          <p:cNvPr id="4" name="Picture 3" descr="WG_GPS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19" y="1902230"/>
            <a:ext cx="3198802" cy="151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7382407" y="2002720"/>
            <a:ext cx="128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WaveGlider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A3FD4D-CF1B-DA44-95DA-29FA017ED256}"/>
              </a:ext>
            </a:extLst>
          </p:cNvPr>
          <p:cNvSpPr txBox="1"/>
          <p:nvPr/>
        </p:nvSpPr>
        <p:spPr>
          <a:xfrm>
            <a:off x="5607574" y="4788139"/>
            <a:ext cx="35401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Slide courtesy of David Schmidt</a:t>
            </a:r>
          </a:p>
        </p:txBody>
      </p:sp>
    </p:spTree>
    <p:extLst>
      <p:ext uri="{BB962C8B-B14F-4D97-AF65-F5344CB8AC3E}">
        <p14:creationId xmlns:p14="http://schemas.microsoft.com/office/powerpoint/2010/main" val="926463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C9B518-CB87-AF43-B1CD-45B1926D4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" t="8285" r="26793" b="1273"/>
          <a:stretch/>
        </p:blipFill>
        <p:spPr>
          <a:xfrm>
            <a:off x="4852555" y="650870"/>
            <a:ext cx="4203378" cy="4101621"/>
          </a:xfrm>
          <a:prstGeom prst="rect">
            <a:avLst/>
          </a:prstGeom>
        </p:spPr>
      </p:pic>
      <p:pic>
        <p:nvPicPr>
          <p:cNvPr id="4" name="Picture 3" descr="CSZ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7" y="526178"/>
            <a:ext cx="3700263" cy="4521588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19" y="-34256"/>
            <a:ext cx="7918451" cy="591740"/>
          </a:xfrm>
          <a:noFill/>
        </p:spPr>
        <p:txBody>
          <a:bodyPr lIns="0" tIns="0" rIns="0" bIns="0">
            <a:normAutofit fontScale="90000"/>
          </a:bodyPr>
          <a:lstStyle/>
          <a:p>
            <a:r>
              <a:rPr lang="en-US" sz="4400" dirty="0"/>
              <a:t>GPS-Acoustic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2CC57B-0C3C-E14D-92B3-356E0A719316}"/>
              </a:ext>
            </a:extLst>
          </p:cNvPr>
          <p:cNvGrpSpPr/>
          <p:nvPr/>
        </p:nvGrpSpPr>
        <p:grpSpPr>
          <a:xfrm>
            <a:off x="7921089" y="4050387"/>
            <a:ext cx="974630" cy="469405"/>
            <a:chOff x="2278313" y="4487661"/>
            <a:chExt cx="1357685" cy="7224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0139023-959C-3945-A139-482336EF50AD}"/>
                </a:ext>
              </a:extLst>
            </p:cNvPr>
            <p:cNvSpPr/>
            <p:nvPr/>
          </p:nvSpPr>
          <p:spPr>
            <a:xfrm>
              <a:off x="2278313" y="4487661"/>
              <a:ext cx="1299388" cy="7224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5-Point Star 6">
              <a:extLst>
                <a:ext uri="{FF2B5EF4-FFF2-40B4-BE49-F238E27FC236}">
                  <a16:creationId xmlns:a16="http://schemas.microsoft.com/office/drawing/2014/main" id="{BACAFF37-58E1-484A-A144-312325D3742C}"/>
                </a:ext>
              </a:extLst>
            </p:cNvPr>
            <p:cNvSpPr/>
            <p:nvPr/>
          </p:nvSpPr>
          <p:spPr>
            <a:xfrm>
              <a:off x="2336015" y="4563147"/>
              <a:ext cx="230820" cy="213064"/>
            </a:xfrm>
            <a:prstGeom prst="star5">
              <a:avLst/>
            </a:prstGeom>
            <a:solidFill>
              <a:srgbClr val="BEFC5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-Point Star 7">
              <a:extLst>
                <a:ext uri="{FF2B5EF4-FFF2-40B4-BE49-F238E27FC236}">
                  <a16:creationId xmlns:a16="http://schemas.microsoft.com/office/drawing/2014/main" id="{33E192AF-53BD-754D-8D1B-13A1956E1E87}"/>
                </a:ext>
              </a:extLst>
            </p:cNvPr>
            <p:cNvSpPr/>
            <p:nvPr/>
          </p:nvSpPr>
          <p:spPr>
            <a:xfrm>
              <a:off x="2344893" y="4842794"/>
              <a:ext cx="230820" cy="213064"/>
            </a:xfrm>
            <a:prstGeom prst="star5">
              <a:avLst/>
            </a:prstGeom>
            <a:solidFill>
              <a:srgbClr val="FFFE54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BC57A-49A6-5446-82AF-DC6171CBB972}"/>
                </a:ext>
              </a:extLst>
            </p:cNvPr>
            <p:cNvSpPr txBox="1"/>
            <p:nvPr/>
          </p:nvSpPr>
          <p:spPr>
            <a:xfrm>
              <a:off x="2527482" y="4487661"/>
              <a:ext cx="1108516" cy="54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Installed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Planned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D1079AE-075A-BE4E-B581-EA73CC1344A6}"/>
              </a:ext>
            </a:extLst>
          </p:cNvPr>
          <p:cNvSpPr txBox="1"/>
          <p:nvPr/>
        </p:nvSpPr>
        <p:spPr>
          <a:xfrm>
            <a:off x="492619" y="744388"/>
            <a:ext cx="151282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SIO - UW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A15CE3-9E0C-904B-9398-DDF16E77CD07}"/>
              </a:ext>
            </a:extLst>
          </p:cNvPr>
          <p:cNvSpPr txBox="1"/>
          <p:nvPr/>
        </p:nvSpPr>
        <p:spPr>
          <a:xfrm>
            <a:off x="8048003" y="726745"/>
            <a:ext cx="93278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ONC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C13875-D8AF-9548-BC04-B2C80D522343}"/>
              </a:ext>
            </a:extLst>
          </p:cNvPr>
          <p:cNvSpPr txBox="1"/>
          <p:nvPr/>
        </p:nvSpPr>
        <p:spPr>
          <a:xfrm>
            <a:off x="2434493" y="4099435"/>
            <a:ext cx="12573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Chadwell </a:t>
            </a:r>
          </a:p>
          <a:p>
            <a:r>
              <a:rPr lang="en-US" sz="1600" i="1" dirty="0"/>
              <a:t>&amp; Schmidt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A42FFB-A3C3-DB41-9C82-16E64387393C}"/>
              </a:ext>
            </a:extLst>
          </p:cNvPr>
          <p:cNvSpPr txBox="1"/>
          <p:nvPr/>
        </p:nvSpPr>
        <p:spPr>
          <a:xfrm>
            <a:off x="5075202" y="4281141"/>
            <a:ext cx="207837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Martin </a:t>
            </a:r>
            <a:r>
              <a:rPr lang="en-US" sz="1600" i="1" dirty="0" err="1"/>
              <a:t>Heesemann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20493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354" y="19974"/>
            <a:ext cx="4971496" cy="59174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Seafloor Pressure -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265738"/>
            <a:ext cx="4252913" cy="3394075"/>
          </a:xfrm>
        </p:spPr>
        <p:txBody>
          <a:bodyPr>
            <a:normAutofit/>
          </a:bodyPr>
          <a:lstStyle/>
          <a:p>
            <a:r>
              <a:rPr lang="en-US" sz="2400" dirty="0"/>
              <a:t>Bottom pressure from the Cascadia Initiative </a:t>
            </a:r>
          </a:p>
          <a:p>
            <a:pPr lvl="1"/>
            <a:r>
              <a:rPr lang="en-US" sz="2000" dirty="0"/>
              <a:t>2011-2015</a:t>
            </a:r>
          </a:p>
          <a:p>
            <a:r>
              <a:rPr lang="en-US" sz="2400" dirty="0"/>
              <a:t>ASCPR Profile </a:t>
            </a:r>
          </a:p>
          <a:p>
            <a:pPr lvl="1"/>
            <a:r>
              <a:rPr lang="en-US" sz="2000" dirty="0"/>
              <a:t>Benchmarks off Oregon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3A3B18-10C5-914A-B48B-F1738704F298}"/>
              </a:ext>
            </a:extLst>
          </p:cNvPr>
          <p:cNvGrpSpPr/>
          <p:nvPr/>
        </p:nvGrpSpPr>
        <p:grpSpPr>
          <a:xfrm>
            <a:off x="142043" y="166522"/>
            <a:ext cx="3208646" cy="4810455"/>
            <a:chOff x="5788241" y="284067"/>
            <a:chExt cx="3208646" cy="4810455"/>
          </a:xfrm>
        </p:grpSpPr>
        <p:pic>
          <p:nvPicPr>
            <p:cNvPr id="4" name="Picture 3" descr="ascpr_profile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1"/>
            <a:stretch/>
          </p:blipFill>
          <p:spPr>
            <a:xfrm>
              <a:off x="5788241" y="284067"/>
              <a:ext cx="3208646" cy="4810455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5" name="Picture 4" descr="02-ASCPR_6_7_2016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9" r="34400"/>
            <a:stretch/>
          </p:blipFill>
          <p:spPr>
            <a:xfrm>
              <a:off x="6104696" y="1642369"/>
              <a:ext cx="1489242" cy="1339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6072326" y="3807797"/>
            <a:ext cx="1553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UCSD-UW Collaboration since 2015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DBE6E7-54AD-7F47-AAEA-51DB7DD4F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919" y="722424"/>
            <a:ext cx="3175793" cy="4129653"/>
          </a:xfrm>
          <a:prstGeom prst="rect">
            <a:avLst/>
          </a:prstGeom>
        </p:spPr>
      </p:pic>
      <p:pic>
        <p:nvPicPr>
          <p:cNvPr id="10" name="Google Shape;199;g6f9c2857d7_1_0">
            <a:extLst>
              <a:ext uri="{FF2B5EF4-FFF2-40B4-BE49-F238E27FC236}">
                <a16:creationId xmlns:a16="http://schemas.microsoft.com/office/drawing/2014/main" id="{A34E7A4A-018A-9C4A-9F8E-56BC22552E4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8530" y="1379618"/>
            <a:ext cx="3390787" cy="28648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D9907D-C500-BE48-B50A-06872ECC1007}"/>
              </a:ext>
            </a:extLst>
          </p:cNvPr>
          <p:cNvSpPr txBox="1"/>
          <p:nvPr/>
        </p:nvSpPr>
        <p:spPr>
          <a:xfrm>
            <a:off x="499335" y="4041385"/>
            <a:ext cx="218220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 Secular Strain SIO – UW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FFFF8F-D2A7-1345-B178-91D2496EC79C}"/>
              </a:ext>
            </a:extLst>
          </p:cNvPr>
          <p:cNvSpPr txBox="1"/>
          <p:nvPr/>
        </p:nvSpPr>
        <p:spPr>
          <a:xfrm>
            <a:off x="4387307" y="4273721"/>
            <a:ext cx="1533231" cy="523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/>
              <a:t>Fredrickson et al. (2019)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182DBB-3C03-064C-89CC-FB0B24E4781A}"/>
              </a:ext>
            </a:extLst>
          </p:cNvPr>
          <p:cNvSpPr txBox="1"/>
          <p:nvPr/>
        </p:nvSpPr>
        <p:spPr>
          <a:xfrm>
            <a:off x="3813232" y="704028"/>
            <a:ext cx="210730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Cascadia Initiative – Slow Slip</a:t>
            </a:r>
          </a:p>
        </p:txBody>
      </p:sp>
    </p:spTree>
    <p:extLst>
      <p:ext uri="{BB962C8B-B14F-4D97-AF65-F5344CB8AC3E}">
        <p14:creationId xmlns:p14="http://schemas.microsoft.com/office/powerpoint/2010/main" val="3961345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91B5A1-97A4-0C4C-BEEC-000EEBA70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823" cy="5131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8FF3B8-6A72-B34C-95F0-904055F9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73" y="156406"/>
            <a:ext cx="5185355" cy="591740"/>
          </a:xfrm>
        </p:spPr>
        <p:txBody>
          <a:bodyPr/>
          <a:lstStyle/>
          <a:p>
            <a:r>
              <a:rPr lang="en-US" dirty="0"/>
              <a:t>Seafloor Pressure - 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5B64D7-C2B5-3D4B-B36B-F7FB1FC56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DD3BE-50D3-584D-B90D-6CC096B99F6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DA34DB-1921-3348-910B-8F5FF150DDC6}"/>
              </a:ext>
            </a:extLst>
          </p:cNvPr>
          <p:cNvSpPr txBox="1"/>
          <p:nvPr/>
        </p:nvSpPr>
        <p:spPr>
          <a:xfrm>
            <a:off x="6452753" y="1620982"/>
            <a:ext cx="250450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Cabled Observatories</a:t>
            </a:r>
          </a:p>
        </p:txBody>
      </p:sp>
    </p:spTree>
    <p:extLst>
      <p:ext uri="{BB962C8B-B14F-4D97-AF65-F5344CB8AC3E}">
        <p14:creationId xmlns:p14="http://schemas.microsoft.com/office/powerpoint/2010/main" val="1756445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FF296-45B3-704E-A9A8-57B2A818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" y="520088"/>
            <a:ext cx="4291445" cy="591740"/>
          </a:xfrm>
        </p:spPr>
        <p:txBody>
          <a:bodyPr/>
          <a:lstStyle/>
          <a:p>
            <a:r>
              <a:rPr lang="en-US" dirty="0"/>
              <a:t>Aspirational GPS-A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01F9DC-63BE-6247-8C31-14AA1F0AF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DD3BE-50D3-584D-B90D-6CC096B99F6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C19783-CC41-C746-8FB2-DD545B8F5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65611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F847AE-889D-DC44-AB54-CD9B95DA4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5346"/>
            <a:ext cx="5512947" cy="3651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E5FF6-D1E5-6747-8A59-29581258F1C4}"/>
              </a:ext>
            </a:extLst>
          </p:cNvPr>
          <p:cNvSpPr txBox="1"/>
          <p:nvPr/>
        </p:nvSpPr>
        <p:spPr>
          <a:xfrm>
            <a:off x="4719473" y="150756"/>
            <a:ext cx="4270664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Dave Chadwell’s concept from 2012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D04441-1BAD-3045-BAE7-0073A4F90BAD}"/>
              </a:ext>
            </a:extLst>
          </p:cNvPr>
          <p:cNvSpPr txBox="1"/>
          <p:nvPr/>
        </p:nvSpPr>
        <p:spPr>
          <a:xfrm>
            <a:off x="1070264" y="4826150"/>
            <a:ext cx="350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 from Martin </a:t>
            </a:r>
            <a:r>
              <a:rPr lang="en-US" dirty="0" err="1"/>
              <a:t>Heesemann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8163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>
        <a:solidFill>
          <a:schemeClr val="tx1"/>
        </a:solidFill>
        <a:ln>
          <a:solidFill>
            <a:schemeClr val="bg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 cmpd="sng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32458</TotalTime>
  <Words>410</Words>
  <Application>Microsoft Macintosh PowerPoint</Application>
  <PresentationFormat>On-screen Show (16:9)</PresentationFormat>
  <Paragraphs>111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Calibri</vt:lpstr>
      <vt:lpstr>Century Gothic</vt:lpstr>
      <vt:lpstr>Symbol</vt:lpstr>
      <vt:lpstr>Times New Roman</vt:lpstr>
      <vt:lpstr>Wingdings 2</vt:lpstr>
      <vt:lpstr>Twilight</vt:lpstr>
      <vt:lpstr>Actual and Aspirational Offshore Geodesy (and Seismology)</vt:lpstr>
      <vt:lpstr>PowerPoint Presentation</vt:lpstr>
      <vt:lpstr>Offshore Seismicity</vt:lpstr>
      <vt:lpstr>Offshore Geodesy Motivating Goals </vt:lpstr>
      <vt:lpstr>Seafloor Geodetic Techniques</vt:lpstr>
      <vt:lpstr>GPS-Acoustic</vt:lpstr>
      <vt:lpstr>Seafloor Pressure - I</vt:lpstr>
      <vt:lpstr>Seafloor Pressure - II</vt:lpstr>
      <vt:lpstr>Aspirational GPS-A</vt:lpstr>
      <vt:lpstr>Aspirational Pressure Geodesy</vt:lpstr>
      <vt:lpstr>Seafloor Geodetic Techniques</vt:lpstr>
      <vt:lpstr>Bathymetric Differencing: the Tohoku-Oki 2011 Earthquake </vt:lpstr>
      <vt:lpstr>Newly Proposed Cabled Borehole Observatories in Cascadia</vt:lpstr>
      <vt:lpstr>Utilize the OOI Cabled Array</vt:lpstr>
      <vt:lpstr>Early Warning (and Hazards Science) Offshore Cascadia</vt:lpstr>
    </vt:vector>
  </TitlesOfParts>
  <Manager/>
  <Company>University of Washington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Geophysical Constraints on Magma Emplacement and Storage at Mid-Ocean Ridges</dc:title>
  <dc:subject/>
  <dc:creator>William Wilcock</dc:creator>
  <cp:keywords/>
  <dc:description/>
  <cp:lastModifiedBy>William S. Wilcock</cp:lastModifiedBy>
  <cp:revision>874</cp:revision>
  <cp:lastPrinted>2017-03-16T01:00:14Z</cp:lastPrinted>
  <dcterms:created xsi:type="dcterms:W3CDTF">2010-09-22T22:09:04Z</dcterms:created>
  <dcterms:modified xsi:type="dcterms:W3CDTF">2019-11-05T18:22:01Z</dcterms:modified>
  <cp:category/>
</cp:coreProperties>
</file>