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6" r:id="rId2"/>
    <p:sldId id="257" r:id="rId3"/>
    <p:sldId id="778" r:id="rId4"/>
    <p:sldId id="77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4"/>
    <p:restoredTop sz="94743"/>
  </p:normalViewPr>
  <p:slideViewPr>
    <p:cSldViewPr snapToGrid="0" snapToObjects="1">
      <p:cViewPr varScale="1">
        <p:scale>
          <a:sx n="132" d="100"/>
          <a:sy n="132" d="100"/>
        </p:scale>
        <p:origin x="184"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4B685-0E84-BE48-BC9F-670E186B401F}" type="datetimeFigureOut">
              <a:rPr lang="en-US" smtClean="0"/>
              <a:t>10/30/19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DED6F1-6DCE-7942-AD73-AA65A59AD590}" type="slidenum">
              <a:rPr lang="en-US" smtClean="0"/>
              <a:t>‹#›</a:t>
            </a:fld>
            <a:endParaRPr lang="en-US"/>
          </a:p>
        </p:txBody>
      </p:sp>
    </p:spTree>
    <p:extLst>
      <p:ext uri="{BB962C8B-B14F-4D97-AF65-F5344CB8AC3E}">
        <p14:creationId xmlns:p14="http://schemas.microsoft.com/office/powerpoint/2010/main" val="17096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S PGothic" panose="020B0600070205080204" pitchFamily="34" charset="-128"/>
                <a:cs typeface="ＭＳ Ｐゴシック" charset="0"/>
              </a:rPr>
              <a:t>High frequency strain records from station B921 during the </a:t>
            </a:r>
            <a:r>
              <a:rPr lang="en-US" sz="1100" b="1" kern="1200" dirty="0">
                <a:solidFill>
                  <a:schemeClr val="tx1"/>
                </a:solidFill>
                <a:effectLst/>
                <a:latin typeface="+mn-lt"/>
                <a:ea typeface="MS PGothic" panose="020B0600070205080204" pitchFamily="34" charset="-128"/>
                <a:cs typeface="ＭＳ Ｐゴシック" charset="0"/>
              </a:rPr>
              <a:t>M</a:t>
            </a:r>
            <a:r>
              <a:rPr lang="en-US" sz="1100" kern="1200" dirty="0">
                <a:solidFill>
                  <a:schemeClr val="tx1"/>
                </a:solidFill>
                <a:effectLst/>
                <a:latin typeface="+mn-lt"/>
                <a:ea typeface="MS PGothic" panose="020B0600070205080204" pitchFamily="34" charset="-128"/>
                <a:cs typeface="ＭＳ Ｐゴシック" charset="0"/>
              </a:rPr>
              <a:t>6.4 earthquake of July 4</a:t>
            </a:r>
            <a:r>
              <a:rPr lang="en-US" sz="1100" kern="1200" baseline="30000" dirty="0">
                <a:solidFill>
                  <a:schemeClr val="tx1"/>
                </a:solidFill>
                <a:effectLst/>
                <a:latin typeface="+mn-lt"/>
                <a:ea typeface="MS PGothic" panose="020B0600070205080204" pitchFamily="34" charset="-128"/>
                <a:cs typeface="ＭＳ Ｐゴシック" charset="0"/>
              </a:rPr>
              <a:t>th</a:t>
            </a:r>
            <a:r>
              <a:rPr lang="en-US" sz="1100" kern="1200" dirty="0">
                <a:solidFill>
                  <a:schemeClr val="tx1"/>
                </a:solidFill>
                <a:effectLst/>
                <a:latin typeface="+mn-lt"/>
                <a:ea typeface="MS PGothic" panose="020B0600070205080204" pitchFamily="34" charset="-128"/>
                <a:cs typeface="ＭＳ Ｐゴシック" charset="0"/>
              </a:rPr>
              <a:t>, 2019 and the the </a:t>
            </a:r>
            <a:r>
              <a:rPr lang="en-US" sz="1100" b="1" kern="1200" dirty="0">
                <a:solidFill>
                  <a:schemeClr val="tx1"/>
                </a:solidFill>
                <a:effectLst/>
                <a:latin typeface="+mn-lt"/>
                <a:ea typeface="MS PGothic" panose="020B0600070205080204" pitchFamily="34" charset="-128"/>
                <a:cs typeface="ＭＳ Ｐゴシック" charset="0"/>
              </a:rPr>
              <a:t>M</a:t>
            </a:r>
            <a:r>
              <a:rPr lang="en-US" sz="1100" kern="1200" dirty="0">
                <a:solidFill>
                  <a:schemeClr val="tx1"/>
                </a:solidFill>
                <a:effectLst/>
                <a:latin typeface="+mn-lt"/>
                <a:ea typeface="MS PGothic" panose="020B0600070205080204" pitchFamily="34" charset="-128"/>
                <a:cs typeface="ＭＳ Ｐゴシック" charset="0"/>
              </a:rPr>
              <a:t>7.1 earthquake of July 6</a:t>
            </a:r>
            <a:r>
              <a:rPr lang="en-US" sz="1100" kern="1200" baseline="30000" dirty="0">
                <a:solidFill>
                  <a:schemeClr val="tx1"/>
                </a:solidFill>
                <a:effectLst/>
                <a:latin typeface="+mn-lt"/>
                <a:ea typeface="MS PGothic" panose="020B0600070205080204" pitchFamily="34" charset="-128"/>
                <a:cs typeface="ＭＳ Ｐゴシック" charset="0"/>
              </a:rPr>
              <a:t>th</a:t>
            </a:r>
            <a:r>
              <a:rPr lang="en-US" sz="1100" kern="1200" dirty="0">
                <a:solidFill>
                  <a:schemeClr val="tx1"/>
                </a:solidFill>
                <a:effectLst/>
                <a:latin typeface="+mn-lt"/>
                <a:ea typeface="MS PGothic" panose="020B0600070205080204" pitchFamily="34" charset="-128"/>
                <a:cs typeface="ＭＳ Ｐゴシック" charset="0"/>
              </a:rPr>
              <a:t>, 2019. The map shows the earthquake sequence and locations of the closest </a:t>
            </a:r>
            <a:r>
              <a:rPr lang="en-US" sz="1100" kern="1200" dirty="0" err="1">
                <a:solidFill>
                  <a:schemeClr val="tx1"/>
                </a:solidFill>
                <a:effectLst/>
                <a:latin typeface="+mn-lt"/>
                <a:ea typeface="MS PGothic" panose="020B0600070205080204" pitchFamily="34" charset="-128"/>
                <a:cs typeface="ＭＳ Ｐゴシック" charset="0"/>
              </a:rPr>
              <a:t>strainmeters</a:t>
            </a:r>
            <a:r>
              <a:rPr lang="en-US" sz="1100" kern="1200" dirty="0">
                <a:solidFill>
                  <a:schemeClr val="tx1"/>
                </a:solidFill>
                <a:effectLst/>
                <a:latin typeface="+mn-lt"/>
                <a:ea typeface="MS PGothic" panose="020B0600070205080204" pitchFamily="34" charset="-128"/>
                <a:cs typeface="ＭＳ Ｐゴシック" charset="0"/>
              </a:rPr>
              <a:t>. They show the strains from each channel, and the RMS strain calculated from those records for the </a:t>
            </a:r>
            <a:r>
              <a:rPr lang="en-US" sz="1100" b="1" kern="1200" dirty="0">
                <a:solidFill>
                  <a:schemeClr val="tx1"/>
                </a:solidFill>
                <a:effectLst/>
                <a:latin typeface="+mn-lt"/>
                <a:ea typeface="MS PGothic" panose="020B0600070205080204" pitchFamily="34" charset="-128"/>
                <a:cs typeface="ＭＳ Ｐゴシック" charset="0"/>
              </a:rPr>
              <a:t>M</a:t>
            </a:r>
            <a:r>
              <a:rPr lang="en-US" sz="1100" kern="1200" dirty="0">
                <a:solidFill>
                  <a:schemeClr val="tx1"/>
                </a:solidFill>
                <a:effectLst/>
                <a:latin typeface="+mn-lt"/>
                <a:ea typeface="MS PGothic" panose="020B0600070205080204" pitchFamily="34" charset="-128"/>
                <a:cs typeface="ＭＳ Ｐゴシック" charset="0"/>
              </a:rPr>
              <a:t>6.4 foreshock and the </a:t>
            </a:r>
            <a:r>
              <a:rPr lang="en-US" sz="1100" b="1" kern="1200" dirty="0">
                <a:solidFill>
                  <a:schemeClr val="tx1"/>
                </a:solidFill>
                <a:effectLst/>
                <a:latin typeface="+mn-lt"/>
                <a:ea typeface="MS PGothic" panose="020B0600070205080204" pitchFamily="34" charset="-128"/>
                <a:cs typeface="ＭＳ Ｐゴシック" charset="0"/>
              </a:rPr>
              <a:t>M</a:t>
            </a:r>
            <a:r>
              <a:rPr lang="en-US" sz="1100" kern="1200" dirty="0">
                <a:solidFill>
                  <a:schemeClr val="tx1"/>
                </a:solidFill>
                <a:effectLst/>
                <a:latin typeface="+mn-lt"/>
                <a:ea typeface="MS PGothic" panose="020B0600070205080204" pitchFamily="34" charset="-128"/>
                <a:cs typeface="ＭＳ Ｐゴシック" charset="0"/>
              </a:rPr>
              <a:t>7.1 mainshock.</a:t>
            </a:r>
            <a:r>
              <a:rPr lang="en-US" dirty="0">
                <a:effectLst/>
              </a:rPr>
              <a:t> </a:t>
            </a:r>
            <a:endParaRPr lang="en-US" dirty="0"/>
          </a:p>
        </p:txBody>
      </p:sp>
    </p:spTree>
    <p:extLst>
      <p:ext uri="{BB962C8B-B14F-4D97-AF65-F5344CB8AC3E}">
        <p14:creationId xmlns:p14="http://schemas.microsoft.com/office/powerpoint/2010/main" val="80732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lang="en-US" dirty="0"/>
              <a:t>Left: They used </a:t>
            </a:r>
            <a:r>
              <a:rPr lang="en-US" sz="1100" dirty="0"/>
              <a:t>4445 </a:t>
            </a:r>
            <a:r>
              <a:rPr lang="en-US" dirty="0"/>
              <a:t>records of strain for earthquakes with magnitudes &gt;= 3.5 and </a:t>
            </a:r>
            <a:r>
              <a:rPr lang="en-US" dirty="0" err="1"/>
              <a:t>hypocentral</a:t>
            </a:r>
            <a:r>
              <a:rPr lang="en-US" dirty="0"/>
              <a:t> distances smaller than 500 km to find an empirical relation between moment </a:t>
            </a:r>
            <a:r>
              <a:rPr lang="en-US" sz="1100" kern="1200" dirty="0">
                <a:solidFill>
                  <a:schemeClr val="tx1"/>
                </a:solidFill>
                <a:effectLst/>
                <a:latin typeface="+mn-lt"/>
                <a:ea typeface="MS PGothic" panose="020B0600070205080204" pitchFamily="34" charset="-128"/>
                <a:cs typeface="ＭＳ Ｐゴシック" charset="0"/>
              </a:rPr>
              <a:t>magnitudes , peak dynamic RMS strains recorded by GTSM, dilatometers, and SES, as in the equation below, and </a:t>
            </a:r>
            <a:r>
              <a:rPr lang="en-US" sz="1100" kern="1200" dirty="0" err="1">
                <a:solidFill>
                  <a:schemeClr val="tx1"/>
                </a:solidFill>
                <a:effectLst/>
                <a:latin typeface="+mn-lt"/>
                <a:ea typeface="MS PGothic" panose="020B0600070205080204" pitchFamily="34" charset="-128"/>
                <a:cs typeface="ＭＳ Ｐゴシック" charset="0"/>
              </a:rPr>
              <a:t>hypocentral</a:t>
            </a:r>
            <a:r>
              <a:rPr lang="en-US" sz="1100" kern="1200">
                <a:solidFill>
                  <a:schemeClr val="tx1"/>
                </a:solidFill>
                <a:effectLst/>
                <a:latin typeface="+mn-lt"/>
                <a:ea typeface="MS PGothic" panose="020B0600070205080204" pitchFamily="34" charset="-128"/>
                <a:cs typeface="ＭＳ Ｐゴシック" charset="0"/>
              </a:rPr>
              <a:t> distance.</a:t>
            </a:r>
            <a:endParaRPr lang="en-US" dirty="0"/>
          </a:p>
          <a:p>
            <a:pPr marL="0" marR="0" lvl="0" indent="0" algn="l" defTabSz="4572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457200" rtl="0" eaLnBrk="0" fontAlgn="base" latinLnBrk="0" hangingPunct="0">
              <a:lnSpc>
                <a:spcPct val="100000"/>
              </a:lnSpc>
              <a:spcBef>
                <a:spcPts val="0"/>
              </a:spcBef>
              <a:spcAft>
                <a:spcPct val="0"/>
              </a:spcAft>
              <a:buClrTx/>
              <a:buSzTx/>
              <a:buFontTx/>
              <a:buNone/>
              <a:tabLst/>
              <a:defRPr/>
            </a:pPr>
            <a:r>
              <a:rPr lang="en-US" sz="1100" kern="1200" dirty="0">
                <a:solidFill>
                  <a:schemeClr val="tx1"/>
                </a:solidFill>
                <a:effectLst/>
                <a:latin typeface="+mn-lt"/>
                <a:ea typeface="MS PGothic" panose="020B0600070205080204" pitchFamily="34" charset="-128"/>
                <a:cs typeface="ＭＳ Ｐゴシック" charset="0"/>
              </a:rPr>
              <a:t>Right: Comparison of strain-derived magnitudes for the Ridgecrest M6.4 foreshock of July 4</a:t>
            </a:r>
            <a:r>
              <a:rPr lang="en-US" sz="1100" kern="1200" baseline="30000" dirty="0">
                <a:solidFill>
                  <a:schemeClr val="tx1"/>
                </a:solidFill>
                <a:effectLst/>
                <a:latin typeface="+mn-lt"/>
                <a:ea typeface="MS PGothic" panose="020B0600070205080204" pitchFamily="34" charset="-128"/>
                <a:cs typeface="ＭＳ Ｐゴシック" charset="0"/>
              </a:rPr>
              <a:t>th</a:t>
            </a:r>
            <a:r>
              <a:rPr lang="en-US" sz="1100" kern="1200" dirty="0">
                <a:solidFill>
                  <a:schemeClr val="tx1"/>
                </a:solidFill>
                <a:effectLst/>
                <a:latin typeface="+mn-lt"/>
                <a:ea typeface="MS PGothic" panose="020B0600070205080204" pitchFamily="34" charset="-128"/>
                <a:cs typeface="ＭＳ Ｐゴシック" charset="0"/>
              </a:rPr>
              <a:t>, 2019, and the </a:t>
            </a:r>
            <a:r>
              <a:rPr lang="en-US" sz="1100" b="1" kern="1200" dirty="0">
                <a:solidFill>
                  <a:schemeClr val="tx1"/>
                </a:solidFill>
                <a:effectLst/>
                <a:latin typeface="+mn-lt"/>
                <a:ea typeface="MS PGothic" panose="020B0600070205080204" pitchFamily="34" charset="-128"/>
                <a:cs typeface="ＭＳ Ｐゴシック" charset="0"/>
              </a:rPr>
              <a:t>M</a:t>
            </a:r>
            <a:r>
              <a:rPr lang="en-US" sz="1100" kern="1200" dirty="0">
                <a:solidFill>
                  <a:schemeClr val="tx1"/>
                </a:solidFill>
                <a:effectLst/>
                <a:latin typeface="+mn-lt"/>
                <a:ea typeface="MS PGothic" panose="020B0600070205080204" pitchFamily="34" charset="-128"/>
                <a:cs typeface="ＭＳ Ｐゴシック" charset="0"/>
              </a:rPr>
              <a:t>7.1  mainshock of July 6</a:t>
            </a:r>
            <a:r>
              <a:rPr lang="en-US" sz="1100" kern="1200" baseline="30000" dirty="0">
                <a:solidFill>
                  <a:schemeClr val="tx1"/>
                </a:solidFill>
                <a:effectLst/>
                <a:latin typeface="+mn-lt"/>
                <a:ea typeface="MS PGothic" panose="020B0600070205080204" pitchFamily="34" charset="-128"/>
                <a:cs typeface="ＭＳ Ｐゴシック" charset="0"/>
              </a:rPr>
              <a:t>th</a:t>
            </a:r>
            <a:r>
              <a:rPr lang="en-US" sz="1100" kern="1200" dirty="0">
                <a:solidFill>
                  <a:schemeClr val="tx1"/>
                </a:solidFill>
                <a:effectLst/>
                <a:latin typeface="+mn-lt"/>
                <a:ea typeface="MS PGothic" panose="020B0600070205080204" pitchFamily="34" charset="-128"/>
                <a:cs typeface="ＭＳ Ｐゴシック" charset="0"/>
              </a:rPr>
              <a:t>, 2019. The colored curves show the results of applying this Equation to the strain output from PBO stations, B921 (blue line) and B917 (green line), compared to the magnitude (alert) update issued by the </a:t>
            </a:r>
            <a:r>
              <a:rPr lang="en-US" sz="1100" kern="1200" dirty="0" err="1">
                <a:solidFill>
                  <a:schemeClr val="tx1"/>
                </a:solidFill>
                <a:effectLst/>
                <a:latin typeface="+mn-lt"/>
                <a:ea typeface="MS PGothic" panose="020B0600070205080204" pitchFamily="34" charset="-128"/>
                <a:cs typeface="ＭＳ Ｐゴシック" charset="0"/>
              </a:rPr>
              <a:t>ShakeAlert</a:t>
            </a:r>
            <a:r>
              <a:rPr lang="en-US" sz="1100" kern="1200" dirty="0">
                <a:solidFill>
                  <a:schemeClr val="tx1"/>
                </a:solidFill>
                <a:effectLst/>
                <a:latin typeface="+mn-lt"/>
                <a:ea typeface="MS PGothic" panose="020B0600070205080204" pitchFamily="34" charset="-128"/>
                <a:cs typeface="ＭＳ Ｐゴシック" charset="0"/>
              </a:rPr>
              <a:t> (black line). The magnitude updates from the </a:t>
            </a:r>
            <a:r>
              <a:rPr lang="en-US" sz="1100" kern="1200" dirty="0" err="1">
                <a:solidFill>
                  <a:schemeClr val="tx1"/>
                </a:solidFill>
                <a:effectLst/>
                <a:latin typeface="+mn-lt"/>
                <a:ea typeface="MS PGothic" panose="020B0600070205080204" pitchFamily="34" charset="-128"/>
                <a:cs typeface="ＭＳ Ｐゴシック" charset="0"/>
              </a:rPr>
              <a:t>strainmeters</a:t>
            </a:r>
            <a:r>
              <a:rPr lang="en-US" sz="1100" kern="1200" dirty="0">
                <a:solidFill>
                  <a:schemeClr val="tx1"/>
                </a:solidFill>
                <a:effectLst/>
                <a:latin typeface="+mn-lt"/>
                <a:ea typeface="MS PGothic" panose="020B0600070205080204" pitchFamily="34" charset="-128"/>
                <a:cs typeface="ＭＳ Ｐゴシック" charset="0"/>
              </a:rPr>
              <a:t> at stations B921 and B917 for the </a:t>
            </a:r>
            <a:r>
              <a:rPr lang="en-US" sz="1100" b="1" kern="1200" dirty="0">
                <a:solidFill>
                  <a:schemeClr val="tx1"/>
                </a:solidFill>
                <a:effectLst/>
                <a:latin typeface="+mn-lt"/>
                <a:ea typeface="MS PGothic" panose="020B0600070205080204" pitchFamily="34" charset="-128"/>
                <a:cs typeface="ＭＳ Ｐゴシック" charset="0"/>
              </a:rPr>
              <a:t>M</a:t>
            </a:r>
            <a:r>
              <a:rPr lang="en-US" sz="1100" kern="1200" dirty="0">
                <a:solidFill>
                  <a:schemeClr val="tx1"/>
                </a:solidFill>
                <a:effectLst/>
                <a:latin typeface="+mn-lt"/>
                <a:ea typeface="MS PGothic" panose="020B0600070205080204" pitchFamily="34" charset="-128"/>
                <a:cs typeface="ＭＳ Ｐゴシック" charset="0"/>
              </a:rPr>
              <a:t>7.1 earthquake in the same sequence were significantly closer to the earthquake’s final magnitude than that reported by </a:t>
            </a:r>
            <a:r>
              <a:rPr lang="en-US" sz="1100" kern="1200" dirty="0" err="1">
                <a:solidFill>
                  <a:schemeClr val="tx1"/>
                </a:solidFill>
                <a:effectLst/>
                <a:latin typeface="+mn-lt"/>
                <a:ea typeface="MS PGothic" panose="020B0600070205080204" pitchFamily="34" charset="-128"/>
                <a:cs typeface="ＭＳ Ｐゴシック" charset="0"/>
              </a:rPr>
              <a:t>ShakeAlert</a:t>
            </a:r>
            <a:r>
              <a:rPr lang="en-US" sz="1100" kern="1200" dirty="0">
                <a:solidFill>
                  <a:schemeClr val="tx1"/>
                </a:solidFill>
                <a:effectLst/>
                <a:latin typeface="+mn-lt"/>
                <a:ea typeface="MS PGothic" panose="020B0600070205080204" pitchFamily="34" charset="-128"/>
                <a:cs typeface="ＭＳ Ｐゴシック" charset="0"/>
              </a:rPr>
              <a:t>. The final magnitude of the earthquake reported by </a:t>
            </a:r>
            <a:r>
              <a:rPr lang="en-US" sz="1100" kern="1200" dirty="0" err="1">
                <a:solidFill>
                  <a:schemeClr val="tx1"/>
                </a:solidFill>
                <a:effectLst/>
                <a:latin typeface="+mn-lt"/>
                <a:ea typeface="MS PGothic" panose="020B0600070205080204" pitchFamily="34" charset="-128"/>
                <a:cs typeface="ＭＳ Ｐゴシック" charset="0"/>
              </a:rPr>
              <a:t>ShakeAlert</a:t>
            </a:r>
            <a:r>
              <a:rPr lang="en-US" sz="1100" kern="1200" dirty="0">
                <a:solidFill>
                  <a:schemeClr val="tx1"/>
                </a:solidFill>
                <a:effectLst/>
                <a:latin typeface="+mn-lt"/>
                <a:ea typeface="MS PGothic" panose="020B0600070205080204" pitchFamily="34" charset="-128"/>
                <a:cs typeface="ＭＳ Ｐゴシック" charset="0"/>
              </a:rPr>
              <a:t> was </a:t>
            </a:r>
            <a:r>
              <a:rPr lang="en-US" sz="1100" b="1" kern="1200" dirty="0">
                <a:solidFill>
                  <a:schemeClr val="tx1"/>
                </a:solidFill>
                <a:effectLst/>
                <a:latin typeface="+mn-lt"/>
                <a:ea typeface="MS PGothic" panose="020B0600070205080204" pitchFamily="34" charset="-128"/>
                <a:cs typeface="ＭＳ Ｐゴシック" charset="0"/>
              </a:rPr>
              <a:t>M</a:t>
            </a:r>
            <a:r>
              <a:rPr lang="en-US" sz="1100" kern="1200" dirty="0">
                <a:solidFill>
                  <a:schemeClr val="tx1"/>
                </a:solidFill>
                <a:effectLst/>
                <a:latin typeface="+mn-lt"/>
                <a:ea typeface="MS PGothic" panose="020B0600070205080204" pitchFamily="34" charset="-128"/>
                <a:cs typeface="ＭＳ Ｐゴシック" charset="0"/>
              </a:rPr>
              <a:t>6.3, while that reported by the two PBO stations B921 and B917 were </a:t>
            </a:r>
            <a:r>
              <a:rPr lang="en-US" sz="1100" b="1" kern="1200" dirty="0">
                <a:solidFill>
                  <a:schemeClr val="tx1"/>
                </a:solidFill>
                <a:effectLst/>
                <a:latin typeface="+mn-lt"/>
                <a:ea typeface="MS PGothic" panose="020B0600070205080204" pitchFamily="34" charset="-128"/>
                <a:cs typeface="ＭＳ Ｐゴシック" charset="0"/>
              </a:rPr>
              <a:t>M</a:t>
            </a:r>
            <a:r>
              <a:rPr lang="en-US" sz="1100" kern="1200" dirty="0">
                <a:solidFill>
                  <a:schemeClr val="tx1"/>
                </a:solidFill>
                <a:effectLst/>
                <a:latin typeface="+mn-lt"/>
                <a:ea typeface="MS PGothic" panose="020B0600070205080204" pitchFamily="34" charset="-128"/>
                <a:cs typeface="ＭＳ Ｐゴシック" charset="0"/>
              </a:rPr>
              <a:t>7.0 and </a:t>
            </a:r>
            <a:r>
              <a:rPr lang="en-US" sz="1100" b="1" kern="1200" dirty="0">
                <a:solidFill>
                  <a:schemeClr val="tx1"/>
                </a:solidFill>
                <a:effectLst/>
                <a:latin typeface="+mn-lt"/>
                <a:ea typeface="MS PGothic" panose="020B0600070205080204" pitchFamily="34" charset="-128"/>
                <a:cs typeface="ＭＳ Ｐゴシック" charset="0"/>
              </a:rPr>
              <a:t>M</a:t>
            </a:r>
            <a:r>
              <a:rPr lang="en-US" sz="1100" kern="1200" dirty="0">
                <a:solidFill>
                  <a:schemeClr val="tx1"/>
                </a:solidFill>
                <a:effectLst/>
                <a:latin typeface="+mn-lt"/>
                <a:ea typeface="MS PGothic" panose="020B0600070205080204" pitchFamily="34" charset="-128"/>
                <a:cs typeface="ＭＳ Ｐゴシック" charset="0"/>
              </a:rPr>
              <a:t>6.9, respectively. Even if we account for data latency by delaying the strain-based magnitude estimates by a second or two, the potential for the </a:t>
            </a:r>
            <a:r>
              <a:rPr lang="en-US" sz="1100" kern="1200" dirty="0" err="1">
                <a:solidFill>
                  <a:schemeClr val="tx1"/>
                </a:solidFill>
                <a:effectLst/>
                <a:latin typeface="+mn-lt"/>
                <a:ea typeface="MS PGothic" panose="020B0600070205080204" pitchFamily="34" charset="-128"/>
                <a:cs typeface="ＭＳ Ｐゴシック" charset="0"/>
              </a:rPr>
              <a:t>ShakeAlert</a:t>
            </a:r>
            <a:r>
              <a:rPr lang="en-US" sz="1100" kern="1200" dirty="0">
                <a:solidFill>
                  <a:schemeClr val="tx1"/>
                </a:solidFill>
                <a:effectLst/>
                <a:latin typeface="+mn-lt"/>
                <a:ea typeface="MS PGothic" panose="020B0600070205080204" pitchFamily="34" charset="-128"/>
                <a:cs typeface="ＭＳ Ｐゴシック" charset="0"/>
              </a:rPr>
              <a:t> system to query </a:t>
            </a:r>
            <a:r>
              <a:rPr lang="en-US" sz="1100" kern="1200" dirty="0" err="1">
                <a:solidFill>
                  <a:schemeClr val="tx1"/>
                </a:solidFill>
                <a:effectLst/>
                <a:latin typeface="+mn-lt"/>
                <a:ea typeface="MS PGothic" panose="020B0600070205080204" pitchFamily="34" charset="-128"/>
                <a:cs typeface="ＭＳ Ｐゴシック" charset="0"/>
              </a:rPr>
              <a:t>strainmeter</a:t>
            </a:r>
            <a:r>
              <a:rPr lang="en-US" sz="1100" kern="1200" dirty="0">
                <a:solidFill>
                  <a:schemeClr val="tx1"/>
                </a:solidFill>
                <a:effectLst/>
                <a:latin typeface="+mn-lt"/>
                <a:ea typeface="MS PGothic" panose="020B0600070205080204" pitchFamily="34" charset="-128"/>
                <a:cs typeface="ＭＳ Ｐゴシック" charset="0"/>
              </a:rPr>
              <a:t> data for timely magnitude estimates still holds.</a:t>
            </a:r>
            <a:r>
              <a:rPr lang="en-US" dirty="0">
                <a:effectLst/>
              </a:rPr>
              <a:t> </a:t>
            </a:r>
            <a:endParaRPr lang="en-US" sz="1100" kern="1200" dirty="0">
              <a:solidFill>
                <a:schemeClr val="tx1"/>
              </a:solidFill>
              <a:effectLst/>
              <a:latin typeface="+mn-lt"/>
              <a:ea typeface="MS PGothic" panose="020B0600070205080204" pitchFamily="34" charset="-128"/>
              <a:cs typeface="ＭＳ Ｐゴシック" charset="0"/>
            </a:endParaRPr>
          </a:p>
          <a:p>
            <a:pPr marL="0" marR="0" lvl="0" indent="0" algn="l" defTabSz="457200" rtl="0" eaLnBrk="0" fontAlgn="base" latinLnBrk="0" hangingPunct="0">
              <a:lnSpc>
                <a:spcPct val="100000"/>
              </a:lnSpc>
              <a:spcBef>
                <a:spcPts val="0"/>
              </a:spcBef>
              <a:spcAft>
                <a:spcPct val="0"/>
              </a:spcAft>
              <a:buClrTx/>
              <a:buSzTx/>
              <a:buFontTx/>
              <a:buNone/>
              <a:tabLst/>
              <a:defRPr/>
            </a:pPr>
            <a:endParaRPr lang="en-US" dirty="0"/>
          </a:p>
          <a:p>
            <a:endParaRPr lang="en-US" dirty="0"/>
          </a:p>
          <a:p>
            <a:endParaRPr lang="en-US" dirty="0"/>
          </a:p>
        </p:txBody>
      </p:sp>
    </p:spTree>
    <p:extLst>
      <p:ext uri="{BB962C8B-B14F-4D97-AF65-F5344CB8AC3E}">
        <p14:creationId xmlns:p14="http://schemas.microsoft.com/office/powerpoint/2010/main" val="391927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44AF6-0FCE-3040-807A-70C0B1B374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28D99-A72D-0243-AD1D-CCF86226C2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61E8EC-3B64-2B47-B9C0-524FFFEC181B}"/>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5" name="Footer Placeholder 4">
            <a:extLst>
              <a:ext uri="{FF2B5EF4-FFF2-40B4-BE49-F238E27FC236}">
                <a16:creationId xmlns:a16="http://schemas.microsoft.com/office/drawing/2014/main" id="{0D51052B-6FD2-CF4D-88CA-C54F62096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C771F-7B8A-324C-B192-70F24011A3BA}"/>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330713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D898-49E4-E04E-BB75-A9B864E455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FDF426-04BF-C544-8645-410A66D1EC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D91C2-F702-AD4B-AFE9-6A00F74FE0CC}"/>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5" name="Footer Placeholder 4">
            <a:extLst>
              <a:ext uri="{FF2B5EF4-FFF2-40B4-BE49-F238E27FC236}">
                <a16:creationId xmlns:a16="http://schemas.microsoft.com/office/drawing/2014/main" id="{426C4962-F4D4-CD4D-9F89-7E12A60A2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B2F77D-FD60-3D43-8A9A-1EDD38719147}"/>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1200236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BFE10C-8481-2741-87A0-3B8BA514AB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7140B4-BBEC-944D-ABBA-27A8F82FCD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F9C23-DEC2-B64A-92E7-AF358AE8F525}"/>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5" name="Footer Placeholder 4">
            <a:extLst>
              <a:ext uri="{FF2B5EF4-FFF2-40B4-BE49-F238E27FC236}">
                <a16:creationId xmlns:a16="http://schemas.microsoft.com/office/drawing/2014/main" id="{4A29EEF0-C50A-4D41-BC77-C0C536C58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756FE-4577-4C4A-AB3C-E1A033A40E82}"/>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368039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30F1B-8771-C44C-8333-3414CD882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8DD846-97C2-5C47-B42A-8873E11EBC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D7A68-C6A4-D045-9F9C-E426F7A6C68F}"/>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5" name="Footer Placeholder 4">
            <a:extLst>
              <a:ext uri="{FF2B5EF4-FFF2-40B4-BE49-F238E27FC236}">
                <a16:creationId xmlns:a16="http://schemas.microsoft.com/office/drawing/2014/main" id="{06144F20-F30F-AF48-A0B6-0136D9FC4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9E1AC-6A21-B54D-995C-226965DEC6A0}"/>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3135647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AA5FF-4771-564C-BB45-6C99AF79E4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2923B5-4D1D-9A49-B4F2-39ECFDBD99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929161-F397-F44C-A230-761461C8E640}"/>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5" name="Footer Placeholder 4">
            <a:extLst>
              <a:ext uri="{FF2B5EF4-FFF2-40B4-BE49-F238E27FC236}">
                <a16:creationId xmlns:a16="http://schemas.microsoft.com/office/drawing/2014/main" id="{884E4495-F5C2-2A4F-AF41-3366D5EAA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F8C54-A768-4142-9B75-36FD7621FCD7}"/>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285044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D6C4-F918-A946-9E16-2EF26EC84B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44551-31B8-3C4F-9F95-3CE26DF392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5B3595-C163-5F43-8009-5E2E99792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149DFD-CE83-8F4D-BF14-42196702EDF8}"/>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6" name="Footer Placeholder 5">
            <a:extLst>
              <a:ext uri="{FF2B5EF4-FFF2-40B4-BE49-F238E27FC236}">
                <a16:creationId xmlns:a16="http://schemas.microsoft.com/office/drawing/2014/main" id="{49890008-37FA-E04C-9987-32CE5BB81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43F89-E2D2-A14B-B755-CF9047187A4A}"/>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239444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48F5-D8DB-374D-AD34-C44AF2B95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CBCF97-37E6-2744-B908-C1625D2E9E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F906A1-AD65-C34A-9659-7126D2D3B2C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9B734-E278-564C-BC56-BE965E9F5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8D1835-DB35-3F44-8484-F7A2BD3612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32F64C-2DC8-DC42-998A-709E5558FDBF}"/>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8" name="Footer Placeholder 7">
            <a:extLst>
              <a:ext uri="{FF2B5EF4-FFF2-40B4-BE49-F238E27FC236}">
                <a16:creationId xmlns:a16="http://schemas.microsoft.com/office/drawing/2014/main" id="{37070BFA-D612-A444-A734-2AE7D25CAB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69AE64-9CD3-FC46-8EA1-7CE058A8CB60}"/>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401051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2F8B-9613-7F4D-8B16-D469498677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0CD45E-319E-5E44-8D03-4ECCFCEADB7B}"/>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4" name="Footer Placeholder 3">
            <a:extLst>
              <a:ext uri="{FF2B5EF4-FFF2-40B4-BE49-F238E27FC236}">
                <a16:creationId xmlns:a16="http://schemas.microsoft.com/office/drawing/2014/main" id="{6001C285-9204-DC45-970C-72AA9791DA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74A94F-0EA3-2548-8B6F-6CB9284622B4}"/>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124682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CAEB5-2FD8-ED4A-AF82-4BDEA6F487A9}"/>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3" name="Footer Placeholder 2">
            <a:extLst>
              <a:ext uri="{FF2B5EF4-FFF2-40B4-BE49-F238E27FC236}">
                <a16:creationId xmlns:a16="http://schemas.microsoft.com/office/drawing/2014/main" id="{75ECBF6B-4CAE-A446-A96E-664DD31F7D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69D8F4-7E94-9D42-8445-427174F33665}"/>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30534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99D8-95E8-304D-9E92-B3CA1A7C2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17B70-4DF5-5D41-B45A-23B0886490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A57904-6B30-1F49-A526-EA20FF5D4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A37780-25CE-4642-9204-7491569F62F3}"/>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6" name="Footer Placeholder 5">
            <a:extLst>
              <a:ext uri="{FF2B5EF4-FFF2-40B4-BE49-F238E27FC236}">
                <a16:creationId xmlns:a16="http://schemas.microsoft.com/office/drawing/2014/main" id="{0EF50860-3F61-6548-A17E-1FAF7A953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24929-560C-4945-84F7-825871570F6F}"/>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51884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CDBB-4940-0442-ACA6-D21FDCA2F3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0316EB-6F79-F64D-8AE8-2DF24ACD72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1E9562-A9DB-5644-87AD-30F7255101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1EB72C-8D66-094F-8E15-6D5067FB026B}"/>
              </a:ext>
            </a:extLst>
          </p:cNvPr>
          <p:cNvSpPr>
            <a:spLocks noGrp="1"/>
          </p:cNvSpPr>
          <p:nvPr>
            <p:ph type="dt" sz="half" idx="10"/>
          </p:nvPr>
        </p:nvSpPr>
        <p:spPr/>
        <p:txBody>
          <a:bodyPr/>
          <a:lstStyle/>
          <a:p>
            <a:fld id="{D723EF17-82DB-9743-BD31-C911FFB1AA72}" type="datetimeFigureOut">
              <a:rPr lang="en-US" smtClean="0"/>
              <a:t>10/30/19</a:t>
            </a:fld>
            <a:endParaRPr lang="en-US"/>
          </a:p>
        </p:txBody>
      </p:sp>
      <p:sp>
        <p:nvSpPr>
          <p:cNvPr id="6" name="Footer Placeholder 5">
            <a:extLst>
              <a:ext uri="{FF2B5EF4-FFF2-40B4-BE49-F238E27FC236}">
                <a16:creationId xmlns:a16="http://schemas.microsoft.com/office/drawing/2014/main" id="{EA0F874E-D224-954C-A28C-E064EEA92B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C1C66-69F0-3D4C-BD46-E14301629181}"/>
              </a:ext>
            </a:extLst>
          </p:cNvPr>
          <p:cNvSpPr>
            <a:spLocks noGrp="1"/>
          </p:cNvSpPr>
          <p:nvPr>
            <p:ph type="sldNum" sz="quarter" idx="12"/>
          </p:nvPr>
        </p:nvSpPr>
        <p:spPr/>
        <p:txBody>
          <a:bodyPr/>
          <a:lstStyle/>
          <a:p>
            <a:fld id="{0B826785-7CDC-D443-BFF0-76E5A913250B}" type="slidenum">
              <a:rPr lang="en-US" smtClean="0"/>
              <a:t>‹#›</a:t>
            </a:fld>
            <a:endParaRPr lang="en-US"/>
          </a:p>
        </p:txBody>
      </p:sp>
    </p:spTree>
    <p:extLst>
      <p:ext uri="{BB962C8B-B14F-4D97-AF65-F5344CB8AC3E}">
        <p14:creationId xmlns:p14="http://schemas.microsoft.com/office/powerpoint/2010/main" val="259117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60C95-C727-084A-876C-D78034F293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A58A6F-E7D2-EB41-AACA-3D0A999730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9FC9F-89D5-C249-9249-347921A0B1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3EF17-82DB-9743-BD31-C911FFB1AA72}" type="datetimeFigureOut">
              <a:rPr lang="en-US" smtClean="0"/>
              <a:t>10/30/19</a:t>
            </a:fld>
            <a:endParaRPr lang="en-US"/>
          </a:p>
        </p:txBody>
      </p:sp>
      <p:sp>
        <p:nvSpPr>
          <p:cNvPr id="5" name="Footer Placeholder 4">
            <a:extLst>
              <a:ext uri="{FF2B5EF4-FFF2-40B4-BE49-F238E27FC236}">
                <a16:creationId xmlns:a16="http://schemas.microsoft.com/office/drawing/2014/main" id="{1ABC7D2C-C8D0-7A4A-8B00-409A7DFF2A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5E2C26-E975-DC4B-8837-AC40548AAD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26785-7CDC-D443-BFF0-76E5A913250B}" type="slidenum">
              <a:rPr lang="en-US" smtClean="0"/>
              <a:t>‹#›</a:t>
            </a:fld>
            <a:endParaRPr lang="en-US"/>
          </a:p>
        </p:txBody>
      </p:sp>
    </p:spTree>
    <p:extLst>
      <p:ext uri="{BB962C8B-B14F-4D97-AF65-F5344CB8AC3E}">
        <p14:creationId xmlns:p14="http://schemas.microsoft.com/office/powerpoint/2010/main" val="1418670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B6D6-71B2-F24A-8BDB-DFE7F145E987}"/>
              </a:ext>
            </a:extLst>
          </p:cNvPr>
          <p:cNvSpPr>
            <a:spLocks noGrp="1"/>
          </p:cNvSpPr>
          <p:nvPr>
            <p:ph type="ctrTitle"/>
          </p:nvPr>
        </p:nvSpPr>
        <p:spPr>
          <a:xfrm>
            <a:off x="625642" y="1122363"/>
            <a:ext cx="6169794" cy="2387600"/>
          </a:xfrm>
        </p:spPr>
        <p:txBody>
          <a:bodyPr>
            <a:normAutofit fontScale="90000"/>
          </a:bodyPr>
          <a:lstStyle/>
          <a:p>
            <a:r>
              <a:rPr lang="en-US" dirty="0"/>
              <a:t>Applications of Borehole Strain data to Pacific Northwest Earthquake Research</a:t>
            </a:r>
          </a:p>
        </p:txBody>
      </p:sp>
      <p:sp>
        <p:nvSpPr>
          <p:cNvPr id="3" name="Subtitle 2">
            <a:extLst>
              <a:ext uri="{FF2B5EF4-FFF2-40B4-BE49-F238E27FC236}">
                <a16:creationId xmlns:a16="http://schemas.microsoft.com/office/drawing/2014/main" id="{A89F70DE-5DDA-1744-831F-A56BE20C89D1}"/>
              </a:ext>
            </a:extLst>
          </p:cNvPr>
          <p:cNvSpPr>
            <a:spLocks noGrp="1"/>
          </p:cNvSpPr>
          <p:nvPr>
            <p:ph type="subTitle" idx="1"/>
          </p:nvPr>
        </p:nvSpPr>
        <p:spPr>
          <a:xfrm>
            <a:off x="1524000" y="3602038"/>
            <a:ext cx="4145280" cy="1655762"/>
          </a:xfrm>
        </p:spPr>
        <p:txBody>
          <a:bodyPr/>
          <a:lstStyle/>
          <a:p>
            <a:r>
              <a:rPr lang="en-US" dirty="0"/>
              <a:t>Aseismic slip: Evelyn Roeloffs</a:t>
            </a:r>
          </a:p>
          <a:p>
            <a:r>
              <a:rPr lang="en-US" dirty="0"/>
              <a:t>EEW: </a:t>
            </a:r>
            <a:r>
              <a:rPr lang="en-US" dirty="0" err="1"/>
              <a:t>Noha</a:t>
            </a:r>
            <a:r>
              <a:rPr lang="en-US" dirty="0"/>
              <a:t> </a:t>
            </a:r>
            <a:r>
              <a:rPr lang="en-US" dirty="0" err="1"/>
              <a:t>Farghal</a:t>
            </a:r>
            <a:r>
              <a:rPr lang="en-US" dirty="0"/>
              <a:t>, Andy Barbour, John </a:t>
            </a:r>
            <a:r>
              <a:rPr lang="en-US" dirty="0" err="1"/>
              <a:t>Langbein</a:t>
            </a:r>
            <a:endParaRPr lang="en-US" dirty="0"/>
          </a:p>
        </p:txBody>
      </p:sp>
      <p:pic>
        <p:nvPicPr>
          <p:cNvPr id="5" name="Picture 4">
            <a:extLst>
              <a:ext uri="{FF2B5EF4-FFF2-40B4-BE49-F238E27FC236}">
                <a16:creationId xmlns:a16="http://schemas.microsoft.com/office/drawing/2014/main" id="{CBEF3BAE-8037-5044-A875-D261C3C84AD0}"/>
              </a:ext>
            </a:extLst>
          </p:cNvPr>
          <p:cNvPicPr>
            <a:picLocks noChangeAspect="1"/>
          </p:cNvPicPr>
          <p:nvPr/>
        </p:nvPicPr>
        <p:blipFill>
          <a:blip r:embed="rId2"/>
          <a:stretch>
            <a:fillRect/>
          </a:stretch>
        </p:blipFill>
        <p:spPr>
          <a:xfrm>
            <a:off x="7026916" y="173038"/>
            <a:ext cx="5299364" cy="6858000"/>
          </a:xfrm>
          <a:prstGeom prst="rect">
            <a:avLst/>
          </a:prstGeom>
        </p:spPr>
      </p:pic>
    </p:spTree>
    <p:extLst>
      <p:ext uri="{BB962C8B-B14F-4D97-AF65-F5344CB8AC3E}">
        <p14:creationId xmlns:p14="http://schemas.microsoft.com/office/powerpoint/2010/main" val="102700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7C97A3-EA8F-5A46-8D63-3BEECF0FE3CB}"/>
              </a:ext>
            </a:extLst>
          </p:cNvPr>
          <p:cNvPicPr>
            <a:picLocks noChangeAspect="1"/>
          </p:cNvPicPr>
          <p:nvPr/>
        </p:nvPicPr>
        <p:blipFill rotWithShape="1">
          <a:blip r:embed="rId2"/>
          <a:srcRect l="16886" r="13379"/>
          <a:stretch/>
        </p:blipFill>
        <p:spPr>
          <a:xfrm>
            <a:off x="6002955" y="-41862"/>
            <a:ext cx="6189045" cy="6858000"/>
          </a:xfrm>
          <a:prstGeom prst="rect">
            <a:avLst/>
          </a:prstGeom>
        </p:spPr>
      </p:pic>
      <p:pic>
        <p:nvPicPr>
          <p:cNvPr id="7" name="Picture 6">
            <a:extLst>
              <a:ext uri="{FF2B5EF4-FFF2-40B4-BE49-F238E27FC236}">
                <a16:creationId xmlns:a16="http://schemas.microsoft.com/office/drawing/2014/main" id="{79C5403C-5F6A-3E4C-AAF1-0F58E5560DE9}"/>
              </a:ext>
            </a:extLst>
          </p:cNvPr>
          <p:cNvPicPr>
            <a:picLocks noChangeAspect="1"/>
          </p:cNvPicPr>
          <p:nvPr/>
        </p:nvPicPr>
        <p:blipFill rotWithShape="1">
          <a:blip r:embed="rId3"/>
          <a:srcRect l="26538" r="13632"/>
          <a:stretch/>
        </p:blipFill>
        <p:spPr>
          <a:xfrm>
            <a:off x="693018" y="0"/>
            <a:ext cx="5309937" cy="6858000"/>
          </a:xfrm>
          <a:prstGeom prst="rect">
            <a:avLst/>
          </a:prstGeom>
        </p:spPr>
      </p:pic>
      <p:sp>
        <p:nvSpPr>
          <p:cNvPr id="8" name="TextBox 7">
            <a:extLst>
              <a:ext uri="{FF2B5EF4-FFF2-40B4-BE49-F238E27FC236}">
                <a16:creationId xmlns:a16="http://schemas.microsoft.com/office/drawing/2014/main" id="{8CD7DDDB-EB46-5943-A646-B973F23E9215}"/>
              </a:ext>
            </a:extLst>
          </p:cNvPr>
          <p:cNvSpPr txBox="1"/>
          <p:nvPr/>
        </p:nvSpPr>
        <p:spPr>
          <a:xfrm>
            <a:off x="146730" y="-41862"/>
            <a:ext cx="10016716" cy="461665"/>
          </a:xfrm>
          <a:prstGeom prst="rect">
            <a:avLst/>
          </a:prstGeom>
          <a:noFill/>
        </p:spPr>
        <p:txBody>
          <a:bodyPr wrap="none" rtlCol="0">
            <a:spAutoFit/>
          </a:bodyPr>
          <a:lstStyle/>
          <a:p>
            <a:r>
              <a:rPr lang="en-US" sz="2400" b="1" i="1" dirty="0"/>
              <a:t>Constraining relation of tremor and aseismic slip with </a:t>
            </a:r>
            <a:r>
              <a:rPr lang="en-US" sz="2400" b="1" i="1" dirty="0" err="1"/>
              <a:t>strainmeter</a:t>
            </a:r>
            <a:r>
              <a:rPr lang="en-US" sz="2400" b="1" i="1" dirty="0"/>
              <a:t> time series</a:t>
            </a:r>
          </a:p>
        </p:txBody>
      </p:sp>
      <p:sp>
        <p:nvSpPr>
          <p:cNvPr id="9" name="TextBox 8">
            <a:extLst>
              <a:ext uri="{FF2B5EF4-FFF2-40B4-BE49-F238E27FC236}">
                <a16:creationId xmlns:a16="http://schemas.microsoft.com/office/drawing/2014/main" id="{C878DBF4-0C56-C846-A18F-C13DF8F588A4}"/>
              </a:ext>
            </a:extLst>
          </p:cNvPr>
          <p:cNvSpPr txBox="1"/>
          <p:nvPr/>
        </p:nvSpPr>
        <p:spPr>
          <a:xfrm>
            <a:off x="538018" y="6324933"/>
            <a:ext cx="5619936" cy="369332"/>
          </a:xfrm>
          <a:prstGeom prst="rect">
            <a:avLst/>
          </a:prstGeom>
          <a:noFill/>
        </p:spPr>
        <p:txBody>
          <a:bodyPr wrap="none" rtlCol="0">
            <a:spAutoFit/>
          </a:bodyPr>
          <a:lstStyle/>
          <a:p>
            <a:r>
              <a:rPr lang="en-US" dirty="0"/>
              <a:t>Tremor data from </a:t>
            </a:r>
            <a:r>
              <a:rPr lang="en-US" dirty="0" err="1"/>
              <a:t>pnsn.org</a:t>
            </a:r>
            <a:r>
              <a:rPr lang="en-US" dirty="0"/>
              <a:t>, GPS strain data from UNAVCO</a:t>
            </a:r>
          </a:p>
        </p:txBody>
      </p:sp>
    </p:spTree>
    <p:extLst>
      <p:ext uri="{BB962C8B-B14F-4D97-AF65-F5344CB8AC3E}">
        <p14:creationId xmlns:p14="http://schemas.microsoft.com/office/powerpoint/2010/main" val="55830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88849F-4548-D143-9E56-664ABA0ED0DD}"/>
              </a:ext>
            </a:extLst>
          </p:cNvPr>
          <p:cNvGrpSpPr>
            <a:grpSpLocks noChangeAspect="1"/>
          </p:cNvGrpSpPr>
          <p:nvPr/>
        </p:nvGrpSpPr>
        <p:grpSpPr>
          <a:xfrm>
            <a:off x="1169740" y="1403764"/>
            <a:ext cx="9753600" cy="4922856"/>
            <a:chOff x="559253" y="834163"/>
            <a:chExt cx="6223912" cy="3141345"/>
          </a:xfrm>
        </p:grpSpPr>
        <p:pic>
          <p:nvPicPr>
            <p:cNvPr id="3" name="Picture 2" descr="A close up of a map&#10;&#10;Description automatically generated">
              <a:extLst>
                <a:ext uri="{FF2B5EF4-FFF2-40B4-BE49-F238E27FC236}">
                  <a16:creationId xmlns:a16="http://schemas.microsoft.com/office/drawing/2014/main" id="{82838D44-0322-8948-9216-DD14C2B450A5}"/>
                </a:ext>
              </a:extLst>
            </p:cNvPr>
            <p:cNvPicPr/>
            <p:nvPr/>
          </p:nvPicPr>
          <p:blipFill rotWithShape="1">
            <a:blip r:embed="rId3" cstate="print">
              <a:extLst>
                <a:ext uri="{28A0092B-C50C-407E-A947-70E740481C1C}">
                  <a14:useLocalDpi xmlns:a14="http://schemas.microsoft.com/office/drawing/2010/main" val="0"/>
                </a:ext>
              </a:extLst>
            </a:blip>
            <a:srcRect t="5896" r="68266"/>
            <a:stretch/>
          </p:blipFill>
          <p:spPr bwMode="auto">
            <a:xfrm>
              <a:off x="559253" y="834163"/>
              <a:ext cx="1885950" cy="3141345"/>
            </a:xfrm>
            <a:prstGeom prst="rect">
              <a:avLst/>
            </a:prstGeom>
            <a:ln>
              <a:noFill/>
            </a:ln>
            <a:extLst>
              <a:ext uri="{53640926-AAD7-44D8-BBD7-CCE9431645EC}">
                <a14:shadowObscured xmlns:a14="http://schemas.microsoft.com/office/drawing/2010/main"/>
              </a:ext>
            </a:extLst>
          </p:spPr>
        </p:pic>
        <p:pic>
          <p:nvPicPr>
            <p:cNvPr id="4" name="Picture 3" descr="A close up of text on a black background&#10;&#10;Description automatically generated">
              <a:extLst>
                <a:ext uri="{FF2B5EF4-FFF2-40B4-BE49-F238E27FC236}">
                  <a16:creationId xmlns:a16="http://schemas.microsoft.com/office/drawing/2014/main" id="{E527ECA4-725E-154F-9B3F-740B91C3C03A}"/>
                </a:ext>
              </a:extLst>
            </p:cNvPr>
            <p:cNvPicPr/>
            <p:nvPr/>
          </p:nvPicPr>
          <p:blipFill rotWithShape="1">
            <a:blip r:embed="rId4" cstate="print">
              <a:extLst>
                <a:ext uri="{28A0092B-C50C-407E-A947-70E740481C1C}">
                  <a14:useLocalDpi xmlns:a14="http://schemas.microsoft.com/office/drawing/2010/main" val="0"/>
                </a:ext>
              </a:extLst>
            </a:blip>
            <a:srcRect b="4293"/>
            <a:stretch/>
          </p:blipFill>
          <p:spPr bwMode="auto">
            <a:xfrm>
              <a:off x="2763611" y="834163"/>
              <a:ext cx="1758950" cy="2965450"/>
            </a:xfrm>
            <a:prstGeom prst="rect">
              <a:avLst/>
            </a:prstGeom>
            <a:ln>
              <a:noFill/>
            </a:ln>
            <a:extLst>
              <a:ext uri="{53640926-AAD7-44D8-BBD7-CCE9431645EC}">
                <a14:shadowObscured xmlns:a14="http://schemas.microsoft.com/office/drawing/2010/main"/>
              </a:ext>
            </a:extLst>
          </p:spPr>
        </p:pic>
        <p:pic>
          <p:nvPicPr>
            <p:cNvPr id="5" name="Picture 4" descr="A close up of a map&#10;&#10;Description automatically generated">
              <a:extLst>
                <a:ext uri="{FF2B5EF4-FFF2-40B4-BE49-F238E27FC236}">
                  <a16:creationId xmlns:a16="http://schemas.microsoft.com/office/drawing/2014/main" id="{8BC3D7DD-07D3-D74D-BE71-FEE64CE29B9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681315" y="965199"/>
              <a:ext cx="2101850" cy="2863442"/>
            </a:xfrm>
            <a:prstGeom prst="rect">
              <a:avLst/>
            </a:prstGeom>
          </p:spPr>
        </p:pic>
        <p:sp>
          <p:nvSpPr>
            <p:cNvPr id="6" name="TextBox 5">
              <a:extLst>
                <a:ext uri="{FF2B5EF4-FFF2-40B4-BE49-F238E27FC236}">
                  <a16:creationId xmlns:a16="http://schemas.microsoft.com/office/drawing/2014/main" id="{CBAD825E-CFD4-5345-BC9B-1DEAE938AC36}"/>
                </a:ext>
              </a:extLst>
            </p:cNvPr>
            <p:cNvSpPr txBox="1"/>
            <p:nvPr/>
          </p:nvSpPr>
          <p:spPr>
            <a:xfrm rot="16200000">
              <a:off x="2367109" y="2218689"/>
              <a:ext cx="676341" cy="196397"/>
            </a:xfrm>
            <a:prstGeom prst="rect">
              <a:avLst/>
            </a:prstGeom>
            <a:noFill/>
          </p:spPr>
          <p:txBody>
            <a:bodyPr wrap="none" rtlCol="0">
              <a:spAutoFit/>
            </a:bodyPr>
            <a:lstStyle/>
            <a:p>
              <a:r>
                <a:rPr lang="en-US" sz="1400" dirty="0" err="1">
                  <a:latin typeface="Helvetica" pitchFamily="2" charset="0"/>
                </a:rPr>
                <a:t>Microstrain</a:t>
              </a:r>
              <a:endParaRPr lang="en-US" sz="2400" dirty="0">
                <a:latin typeface="Helvetica" pitchFamily="2" charset="0"/>
              </a:endParaRPr>
            </a:p>
          </p:txBody>
        </p:sp>
        <p:sp>
          <p:nvSpPr>
            <p:cNvPr id="7" name="TextBox 6">
              <a:extLst>
                <a:ext uri="{FF2B5EF4-FFF2-40B4-BE49-F238E27FC236}">
                  <a16:creationId xmlns:a16="http://schemas.microsoft.com/office/drawing/2014/main" id="{9CD49993-5157-2042-898B-7409BA333468}"/>
                </a:ext>
              </a:extLst>
            </p:cNvPr>
            <p:cNvSpPr txBox="1"/>
            <p:nvPr/>
          </p:nvSpPr>
          <p:spPr>
            <a:xfrm>
              <a:off x="3073698" y="3698094"/>
              <a:ext cx="1306324" cy="196397"/>
            </a:xfrm>
            <a:prstGeom prst="rect">
              <a:avLst/>
            </a:prstGeom>
            <a:solidFill>
              <a:schemeClr val="bg1"/>
            </a:solidFill>
          </p:spPr>
          <p:txBody>
            <a:bodyPr wrap="none" rtlCol="0">
              <a:spAutoFit/>
            </a:bodyPr>
            <a:lstStyle/>
            <a:p>
              <a:pPr algn="ctr"/>
              <a:r>
                <a:rPr lang="en-US" sz="1400" dirty="0">
                  <a:latin typeface="Helvetica" pitchFamily="2" charset="0"/>
                </a:rPr>
                <a:t>Time, seconds from OT</a:t>
              </a:r>
              <a:endParaRPr lang="en-US" sz="2400" dirty="0">
                <a:latin typeface="Helvetica" pitchFamily="2" charset="0"/>
              </a:endParaRPr>
            </a:p>
          </p:txBody>
        </p:sp>
        <p:sp>
          <p:nvSpPr>
            <p:cNvPr id="8" name="TextBox 7">
              <a:extLst>
                <a:ext uri="{FF2B5EF4-FFF2-40B4-BE49-F238E27FC236}">
                  <a16:creationId xmlns:a16="http://schemas.microsoft.com/office/drawing/2014/main" id="{6168BF37-F566-2048-99A3-0576121B4A60}"/>
                </a:ext>
              </a:extLst>
            </p:cNvPr>
            <p:cNvSpPr txBox="1"/>
            <p:nvPr/>
          </p:nvSpPr>
          <p:spPr>
            <a:xfrm>
              <a:off x="5079077" y="3707078"/>
              <a:ext cx="1306324" cy="196397"/>
            </a:xfrm>
            <a:prstGeom prst="rect">
              <a:avLst/>
            </a:prstGeom>
            <a:solidFill>
              <a:schemeClr val="bg1"/>
            </a:solidFill>
          </p:spPr>
          <p:txBody>
            <a:bodyPr wrap="none" rtlCol="0">
              <a:spAutoFit/>
            </a:bodyPr>
            <a:lstStyle/>
            <a:p>
              <a:pPr algn="ctr"/>
              <a:r>
                <a:rPr lang="en-US" sz="1400" dirty="0">
                  <a:latin typeface="Helvetica" pitchFamily="2" charset="0"/>
                </a:rPr>
                <a:t>Time, seconds from OT</a:t>
              </a:r>
              <a:endParaRPr lang="en-US" sz="2400" dirty="0">
                <a:latin typeface="Helvetica" pitchFamily="2" charset="0"/>
              </a:endParaRPr>
            </a:p>
          </p:txBody>
        </p:sp>
      </p:grpSp>
      <p:sp>
        <p:nvSpPr>
          <p:cNvPr id="9" name="TextBox 8">
            <a:extLst>
              <a:ext uri="{FF2B5EF4-FFF2-40B4-BE49-F238E27FC236}">
                <a16:creationId xmlns:a16="http://schemas.microsoft.com/office/drawing/2014/main" id="{9A611953-6CB9-BC45-A5A7-2DD5D7B3D3C4}"/>
              </a:ext>
            </a:extLst>
          </p:cNvPr>
          <p:cNvSpPr txBox="1"/>
          <p:nvPr/>
        </p:nvSpPr>
        <p:spPr>
          <a:xfrm>
            <a:off x="233420" y="675738"/>
            <a:ext cx="7396075" cy="707886"/>
          </a:xfrm>
          <a:prstGeom prst="rect">
            <a:avLst/>
          </a:prstGeom>
          <a:noFill/>
        </p:spPr>
        <p:txBody>
          <a:bodyPr wrap="square" rtlCol="0">
            <a:spAutoFit/>
          </a:bodyPr>
          <a:lstStyle/>
          <a:p>
            <a:r>
              <a:rPr lang="en-US" sz="2000" i="1" dirty="0"/>
              <a:t>Near-source Broadband (0 – 20 Hz) Strain Recordings: </a:t>
            </a:r>
          </a:p>
          <a:p>
            <a:r>
              <a:rPr lang="en-US" sz="2000" i="1" dirty="0"/>
              <a:t>2019 Ridgecrest Sequence</a:t>
            </a:r>
          </a:p>
        </p:txBody>
      </p:sp>
      <p:sp>
        <p:nvSpPr>
          <p:cNvPr id="10" name="Rectangle 9">
            <a:extLst>
              <a:ext uri="{FF2B5EF4-FFF2-40B4-BE49-F238E27FC236}">
                <a16:creationId xmlns:a16="http://schemas.microsoft.com/office/drawing/2014/main" id="{6E8AEFD6-4DE7-FE45-A588-0A091C4946A4}"/>
              </a:ext>
            </a:extLst>
          </p:cNvPr>
          <p:cNvSpPr/>
          <p:nvPr/>
        </p:nvSpPr>
        <p:spPr>
          <a:xfrm>
            <a:off x="8344648" y="1069920"/>
            <a:ext cx="2249334" cy="461665"/>
          </a:xfrm>
          <a:prstGeom prst="rect">
            <a:avLst/>
          </a:prstGeom>
        </p:spPr>
        <p:txBody>
          <a:bodyPr wrap="none">
            <a:spAutoFit/>
          </a:bodyPr>
          <a:lstStyle/>
          <a:p>
            <a:r>
              <a:rPr lang="en-US" sz="2400" b="1" dirty="0"/>
              <a:t>M</a:t>
            </a:r>
            <a:r>
              <a:rPr lang="en-US" sz="2400" dirty="0"/>
              <a:t>7.1 mainshock</a:t>
            </a:r>
          </a:p>
        </p:txBody>
      </p:sp>
      <p:sp>
        <p:nvSpPr>
          <p:cNvPr id="11" name="Rectangle 10">
            <a:extLst>
              <a:ext uri="{FF2B5EF4-FFF2-40B4-BE49-F238E27FC236}">
                <a16:creationId xmlns:a16="http://schemas.microsoft.com/office/drawing/2014/main" id="{BAF42C3B-EE62-8744-8242-35871D99B64B}"/>
              </a:ext>
            </a:extLst>
          </p:cNvPr>
          <p:cNvSpPr/>
          <p:nvPr/>
        </p:nvSpPr>
        <p:spPr>
          <a:xfrm>
            <a:off x="5223561" y="1047085"/>
            <a:ext cx="2131417" cy="461665"/>
          </a:xfrm>
          <a:prstGeom prst="rect">
            <a:avLst/>
          </a:prstGeom>
        </p:spPr>
        <p:txBody>
          <a:bodyPr wrap="none">
            <a:spAutoFit/>
          </a:bodyPr>
          <a:lstStyle/>
          <a:p>
            <a:r>
              <a:rPr lang="en-US" sz="2400" b="1" dirty="0"/>
              <a:t>M</a:t>
            </a:r>
            <a:r>
              <a:rPr lang="en-US" sz="2400" dirty="0"/>
              <a:t>6.4 foreshock</a:t>
            </a:r>
          </a:p>
        </p:txBody>
      </p:sp>
      <p:sp>
        <p:nvSpPr>
          <p:cNvPr id="13" name="Oval 12">
            <a:extLst>
              <a:ext uri="{FF2B5EF4-FFF2-40B4-BE49-F238E27FC236}">
                <a16:creationId xmlns:a16="http://schemas.microsoft.com/office/drawing/2014/main" id="{5417D093-DA56-8F45-8A8D-26619E3FAE6F}"/>
              </a:ext>
            </a:extLst>
          </p:cNvPr>
          <p:cNvSpPr/>
          <p:nvPr/>
        </p:nvSpPr>
        <p:spPr>
          <a:xfrm>
            <a:off x="2357761" y="4412165"/>
            <a:ext cx="831959" cy="83353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 name="Straight Connector 14">
            <a:extLst>
              <a:ext uri="{FF2B5EF4-FFF2-40B4-BE49-F238E27FC236}">
                <a16:creationId xmlns:a16="http://schemas.microsoft.com/office/drawing/2014/main" id="{F6E8009B-92D6-A04D-BCDF-1E0A26BBBA3F}"/>
              </a:ext>
            </a:extLst>
          </p:cNvPr>
          <p:cNvCxnSpPr>
            <a:cxnSpLocks/>
          </p:cNvCxnSpPr>
          <p:nvPr/>
        </p:nvCxnSpPr>
        <p:spPr>
          <a:xfrm flipV="1">
            <a:off x="3156044" y="4080588"/>
            <a:ext cx="1171785" cy="5620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3B4B3FA-32AE-904D-A80C-9697CE4A8AE4}"/>
              </a:ext>
            </a:extLst>
          </p:cNvPr>
          <p:cNvSpPr txBox="1"/>
          <p:nvPr/>
        </p:nvSpPr>
        <p:spPr>
          <a:xfrm>
            <a:off x="9103121" y="6519446"/>
            <a:ext cx="2726003" cy="307777"/>
          </a:xfrm>
          <a:prstGeom prst="rect">
            <a:avLst/>
          </a:prstGeom>
          <a:noFill/>
        </p:spPr>
        <p:txBody>
          <a:bodyPr wrap="none" rtlCol="0">
            <a:spAutoFit/>
          </a:bodyPr>
          <a:lstStyle/>
          <a:p>
            <a:r>
              <a:rPr lang="en-US" sz="1400" dirty="0" err="1"/>
              <a:t>Farghal</a:t>
            </a:r>
            <a:r>
              <a:rPr lang="en-US" sz="1400" dirty="0"/>
              <a:t>, Barbour, </a:t>
            </a:r>
            <a:r>
              <a:rPr lang="en-US" sz="1400" dirty="0" err="1"/>
              <a:t>Langbein</a:t>
            </a:r>
            <a:r>
              <a:rPr lang="en-US" sz="1400" dirty="0"/>
              <a:t>, in prep</a:t>
            </a:r>
          </a:p>
        </p:txBody>
      </p:sp>
      <p:sp>
        <p:nvSpPr>
          <p:cNvPr id="14" name="TextBox 13">
            <a:extLst>
              <a:ext uri="{FF2B5EF4-FFF2-40B4-BE49-F238E27FC236}">
                <a16:creationId xmlns:a16="http://schemas.microsoft.com/office/drawing/2014/main" id="{94E1FEEF-0FC2-4B42-9BDC-DDD46CD0F2C8}"/>
              </a:ext>
            </a:extLst>
          </p:cNvPr>
          <p:cNvSpPr txBox="1"/>
          <p:nvPr/>
        </p:nvSpPr>
        <p:spPr>
          <a:xfrm>
            <a:off x="277004" y="149782"/>
            <a:ext cx="11898835" cy="461665"/>
          </a:xfrm>
          <a:prstGeom prst="rect">
            <a:avLst/>
          </a:prstGeom>
          <a:noFill/>
        </p:spPr>
        <p:txBody>
          <a:bodyPr wrap="none" rtlCol="0">
            <a:spAutoFit/>
          </a:bodyPr>
          <a:lstStyle/>
          <a:p>
            <a:r>
              <a:rPr lang="en-US" sz="2400" b="1" i="1" dirty="0" err="1"/>
              <a:t>Strainmeter</a:t>
            </a:r>
            <a:r>
              <a:rPr lang="en-US" sz="2400" b="1" i="1" dirty="0"/>
              <a:t> data for EEW applications: work by </a:t>
            </a:r>
            <a:r>
              <a:rPr lang="en-US" sz="2400" b="1" i="1" dirty="0" err="1"/>
              <a:t>Noha</a:t>
            </a:r>
            <a:r>
              <a:rPr lang="en-US" sz="2400" b="1" i="1" dirty="0"/>
              <a:t> </a:t>
            </a:r>
            <a:r>
              <a:rPr lang="en-US" sz="2400" b="1" i="1" dirty="0" err="1"/>
              <a:t>Farghal</a:t>
            </a:r>
            <a:r>
              <a:rPr lang="en-US" sz="2400" b="1" i="1" dirty="0"/>
              <a:t>, Andy Barbour, John </a:t>
            </a:r>
            <a:r>
              <a:rPr lang="en-US" sz="2400" b="1" i="1" dirty="0" err="1"/>
              <a:t>Langbein</a:t>
            </a:r>
            <a:endParaRPr lang="en-US" sz="2400" b="1" i="1" dirty="0"/>
          </a:p>
        </p:txBody>
      </p:sp>
    </p:spTree>
    <p:extLst>
      <p:ext uri="{BB962C8B-B14F-4D97-AF65-F5344CB8AC3E}">
        <p14:creationId xmlns:p14="http://schemas.microsoft.com/office/powerpoint/2010/main" val="277199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3AF93E-CD8A-D246-9C85-C1DC7802481B}"/>
              </a:ext>
            </a:extLst>
          </p:cNvPr>
          <p:cNvPicPr>
            <a:picLocks noChangeAspect="1"/>
          </p:cNvPicPr>
          <p:nvPr/>
        </p:nvPicPr>
        <p:blipFill>
          <a:blip r:embed="rId3"/>
          <a:stretch>
            <a:fillRect/>
          </a:stretch>
        </p:blipFill>
        <p:spPr>
          <a:xfrm>
            <a:off x="6310267" y="322758"/>
            <a:ext cx="5486135" cy="3255372"/>
          </a:xfrm>
          <a:prstGeom prst="rect">
            <a:avLst/>
          </a:prstGeom>
        </p:spPr>
      </p:pic>
      <p:pic>
        <p:nvPicPr>
          <p:cNvPr id="3" name="Picture 2">
            <a:extLst>
              <a:ext uri="{FF2B5EF4-FFF2-40B4-BE49-F238E27FC236}">
                <a16:creationId xmlns:a16="http://schemas.microsoft.com/office/drawing/2014/main" id="{21AE0F75-0A6B-FD4F-99E7-9C5261B0152F}"/>
              </a:ext>
            </a:extLst>
          </p:cNvPr>
          <p:cNvPicPr>
            <a:picLocks noChangeAspect="1"/>
          </p:cNvPicPr>
          <p:nvPr/>
        </p:nvPicPr>
        <p:blipFill rotWithShape="1">
          <a:blip r:embed="rId4">
            <a:alphaModFix/>
          </a:blip>
          <a:srcRect l="2362"/>
          <a:stretch/>
        </p:blipFill>
        <p:spPr>
          <a:xfrm>
            <a:off x="6370175" y="3587319"/>
            <a:ext cx="5465983" cy="3255372"/>
          </a:xfrm>
          <a:prstGeom prst="rect">
            <a:avLst/>
          </a:prstGeom>
        </p:spPr>
      </p:pic>
      <p:sp>
        <p:nvSpPr>
          <p:cNvPr id="4" name="TextBox 3">
            <a:extLst>
              <a:ext uri="{FF2B5EF4-FFF2-40B4-BE49-F238E27FC236}">
                <a16:creationId xmlns:a16="http://schemas.microsoft.com/office/drawing/2014/main" id="{AE7F8EFC-3F20-C348-9EED-42933D98BF89}"/>
              </a:ext>
            </a:extLst>
          </p:cNvPr>
          <p:cNvSpPr txBox="1"/>
          <p:nvPr/>
        </p:nvSpPr>
        <p:spPr>
          <a:xfrm>
            <a:off x="9287329" y="5479703"/>
            <a:ext cx="2118785" cy="830997"/>
          </a:xfrm>
          <a:prstGeom prst="rect">
            <a:avLst/>
          </a:prstGeom>
          <a:noFill/>
        </p:spPr>
        <p:txBody>
          <a:bodyPr wrap="none" rtlCol="0">
            <a:spAutoFit/>
          </a:bodyPr>
          <a:lstStyle/>
          <a:p>
            <a:r>
              <a:rPr lang="en-US" sz="1600" b="1" dirty="0">
                <a:solidFill>
                  <a:srgbClr val="0070C0"/>
                </a:solidFill>
              </a:rPr>
              <a:t>Station B921 (25 km)</a:t>
            </a:r>
          </a:p>
          <a:p>
            <a:r>
              <a:rPr lang="en-US" sz="1600" b="1" dirty="0">
                <a:solidFill>
                  <a:srgbClr val="89C448"/>
                </a:solidFill>
              </a:rPr>
              <a:t>Station B917 (51.5 km)</a:t>
            </a:r>
          </a:p>
          <a:p>
            <a:r>
              <a:rPr lang="en-US" sz="1600" b="1" dirty="0" err="1"/>
              <a:t>ShakeAlert</a:t>
            </a:r>
            <a:endParaRPr lang="en-US" sz="1600" b="1" dirty="0"/>
          </a:p>
        </p:txBody>
      </p:sp>
      <p:sp>
        <p:nvSpPr>
          <p:cNvPr id="5" name="TextBox 4">
            <a:extLst>
              <a:ext uri="{FF2B5EF4-FFF2-40B4-BE49-F238E27FC236}">
                <a16:creationId xmlns:a16="http://schemas.microsoft.com/office/drawing/2014/main" id="{C4EB5689-9FD4-5248-9467-7EDAD0708C12}"/>
              </a:ext>
            </a:extLst>
          </p:cNvPr>
          <p:cNvSpPr txBox="1"/>
          <p:nvPr/>
        </p:nvSpPr>
        <p:spPr>
          <a:xfrm>
            <a:off x="9188545" y="2215142"/>
            <a:ext cx="2118785" cy="830997"/>
          </a:xfrm>
          <a:prstGeom prst="rect">
            <a:avLst/>
          </a:prstGeom>
          <a:noFill/>
        </p:spPr>
        <p:txBody>
          <a:bodyPr wrap="none" rtlCol="0">
            <a:spAutoFit/>
          </a:bodyPr>
          <a:lstStyle/>
          <a:p>
            <a:r>
              <a:rPr lang="en-US" sz="1600" b="1" dirty="0">
                <a:solidFill>
                  <a:srgbClr val="0070C0"/>
                </a:solidFill>
              </a:rPr>
              <a:t>Station B921 (17.4 km)</a:t>
            </a:r>
          </a:p>
          <a:p>
            <a:r>
              <a:rPr lang="en-US" sz="1600" b="1" dirty="0">
                <a:solidFill>
                  <a:srgbClr val="7DB342"/>
                </a:solidFill>
              </a:rPr>
              <a:t>Station B917 (41.5 km)</a:t>
            </a:r>
          </a:p>
          <a:p>
            <a:r>
              <a:rPr lang="en-US" sz="1600" b="1" dirty="0" err="1"/>
              <a:t>ShakeAlert</a:t>
            </a:r>
            <a:endParaRPr lang="en-US" sz="1600" b="1" dirty="0"/>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1DB64324-A449-4A47-AEFE-5CF68C7796FC}"/>
                  </a:ext>
                </a:extLst>
              </p:cNvPr>
              <p:cNvSpPr/>
              <p:nvPr/>
            </p:nvSpPr>
            <p:spPr>
              <a:xfrm>
                <a:off x="146730" y="5680536"/>
                <a:ext cx="6289992" cy="7936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a:latin typeface="Cambria Math" panose="02040503050406030204" pitchFamily="18" charset="0"/>
                        </a:rPr>
                        <m:t>𝐌</m:t>
                      </m:r>
                      <m:r>
                        <a:rPr lang="en-US" sz="2400">
                          <a:latin typeface="Cambria Math" panose="02040503050406030204" pitchFamily="18" charset="0"/>
                        </a:rPr>
                        <m:t>=</m:t>
                      </m:r>
                      <m:f>
                        <m:fPr>
                          <m:ctrlPr>
                            <a:rPr lang="en-US" sz="2400" i="1">
                              <a:latin typeface="Cambria Math" panose="02040503050406030204" pitchFamily="18" charset="0"/>
                            </a:rPr>
                          </m:ctrlPr>
                        </m:fPr>
                        <m:num>
                          <m:r>
                            <m:rPr>
                              <m:sty m:val="p"/>
                            </m:rPr>
                            <a:rPr lang="en-US" sz="2400">
                              <a:latin typeface="Cambria Math" panose="02040503050406030204" pitchFamily="18" charset="0"/>
                            </a:rPr>
                            <m:t>log</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E</m:t>
                              </m:r>
                            </m:e>
                            <m:sub>
                              <m:r>
                                <m:rPr>
                                  <m:sty m:val="p"/>
                                </m:rPr>
                                <a:rPr lang="en-US" sz="2400">
                                  <a:latin typeface="Cambria Math" panose="02040503050406030204" pitchFamily="18" charset="0"/>
                                </a:rPr>
                                <m:t>P</m:t>
                              </m:r>
                            </m:sub>
                          </m:sSub>
                          <m:r>
                            <a:rPr lang="en-US" sz="2400">
                              <a:latin typeface="Cambria Math" panose="02040503050406030204" pitchFamily="18" charset="0"/>
                            </a:rPr>
                            <m:t>+1.4484</m:t>
                          </m:r>
                          <m:r>
                            <m:rPr>
                              <m:sty m:val="p"/>
                            </m:rPr>
                            <a:rPr lang="en-US" sz="2400">
                              <a:latin typeface="Cambria Math" panose="02040503050406030204" pitchFamily="18" charset="0"/>
                            </a:rPr>
                            <m:t>logD</m:t>
                          </m:r>
                          <m:r>
                            <a:rPr lang="en-US" sz="2400">
                              <a:latin typeface="Cambria Math" panose="02040503050406030204" pitchFamily="18" charset="0"/>
                            </a:rPr>
                            <m:t>+0.0013</m:t>
                          </m:r>
                          <m:r>
                            <m:rPr>
                              <m:sty m:val="p"/>
                            </m:rPr>
                            <a:rPr lang="en-US" sz="2400">
                              <a:latin typeface="Cambria Math" panose="02040503050406030204" pitchFamily="18" charset="0"/>
                            </a:rPr>
                            <m:t>D</m:t>
                          </m:r>
                          <m:r>
                            <a:rPr lang="en-US" sz="2400">
                              <a:latin typeface="Cambria Math" panose="02040503050406030204" pitchFamily="18" charset="0"/>
                            </a:rPr>
                            <m:t>+8.0251</m:t>
                          </m:r>
                        </m:num>
                        <m:den>
                          <m:r>
                            <a:rPr lang="en-US" sz="2400">
                              <a:latin typeface="Cambria Math" panose="02040503050406030204" pitchFamily="18" charset="0"/>
                            </a:rPr>
                            <m:t>0.8311</m:t>
                          </m:r>
                        </m:den>
                      </m:f>
                    </m:oMath>
                  </m:oMathPara>
                </a14:m>
                <a:endParaRPr lang="en-US" sz="2400" dirty="0"/>
              </a:p>
            </p:txBody>
          </p:sp>
        </mc:Choice>
        <mc:Fallback>
          <p:sp>
            <p:nvSpPr>
              <p:cNvPr id="2" name="Rectangle 1">
                <a:extLst>
                  <a:ext uri="{FF2B5EF4-FFF2-40B4-BE49-F238E27FC236}">
                    <a16:creationId xmlns:a16="http://schemas.microsoft.com/office/drawing/2014/main" id="{1DB64324-A449-4A47-AEFE-5CF68C7796FC}"/>
                  </a:ext>
                </a:extLst>
              </p:cNvPr>
              <p:cNvSpPr>
                <a:spLocks noRot="1" noChangeAspect="1" noMove="1" noResize="1" noEditPoints="1" noAdjustHandles="1" noChangeArrowheads="1" noChangeShapeType="1" noTextEdit="1"/>
              </p:cNvSpPr>
              <p:nvPr/>
            </p:nvSpPr>
            <p:spPr>
              <a:xfrm>
                <a:off x="146730" y="5680536"/>
                <a:ext cx="6289992" cy="793679"/>
              </a:xfrm>
              <a:prstGeom prst="rect">
                <a:avLst/>
              </a:prstGeom>
              <a:blipFill>
                <a:blip r:embed="rId5"/>
                <a:stretch>
                  <a:fillRect b="-468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37148E5F-2DF7-D340-89CE-35700A424C36}"/>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709520" y="1205467"/>
            <a:ext cx="5094933" cy="4367087"/>
          </a:xfrm>
          <a:prstGeom prst="rect">
            <a:avLst/>
          </a:prstGeom>
        </p:spPr>
      </p:pic>
      <p:sp>
        <p:nvSpPr>
          <p:cNvPr id="7" name="TextBox 6">
            <a:extLst>
              <a:ext uri="{FF2B5EF4-FFF2-40B4-BE49-F238E27FC236}">
                <a16:creationId xmlns:a16="http://schemas.microsoft.com/office/drawing/2014/main" id="{F947E9D5-9107-D544-8653-4AEE43A89520}"/>
              </a:ext>
            </a:extLst>
          </p:cNvPr>
          <p:cNvSpPr txBox="1"/>
          <p:nvPr/>
        </p:nvSpPr>
        <p:spPr>
          <a:xfrm>
            <a:off x="8490240" y="1271936"/>
            <a:ext cx="2930995" cy="400110"/>
          </a:xfrm>
          <a:prstGeom prst="rect">
            <a:avLst/>
          </a:prstGeom>
          <a:noFill/>
        </p:spPr>
        <p:txBody>
          <a:bodyPr wrap="none" rtlCol="0">
            <a:spAutoFit/>
          </a:bodyPr>
          <a:lstStyle/>
          <a:p>
            <a:r>
              <a:rPr lang="en-US" sz="2000" i="1" dirty="0"/>
              <a:t>Ridgecrest M6.4 foreshock</a:t>
            </a:r>
          </a:p>
        </p:txBody>
      </p:sp>
      <p:sp>
        <p:nvSpPr>
          <p:cNvPr id="10" name="TextBox 9">
            <a:extLst>
              <a:ext uri="{FF2B5EF4-FFF2-40B4-BE49-F238E27FC236}">
                <a16:creationId xmlns:a16="http://schemas.microsoft.com/office/drawing/2014/main" id="{CF56B020-6435-A84B-93A1-8D80ECBC3B76}"/>
              </a:ext>
            </a:extLst>
          </p:cNvPr>
          <p:cNvSpPr txBox="1"/>
          <p:nvPr/>
        </p:nvSpPr>
        <p:spPr>
          <a:xfrm>
            <a:off x="6725953" y="3634489"/>
            <a:ext cx="3039935" cy="400110"/>
          </a:xfrm>
          <a:prstGeom prst="rect">
            <a:avLst/>
          </a:prstGeom>
          <a:noFill/>
        </p:spPr>
        <p:txBody>
          <a:bodyPr wrap="none" rtlCol="0">
            <a:spAutoFit/>
          </a:bodyPr>
          <a:lstStyle/>
          <a:p>
            <a:r>
              <a:rPr lang="en-US" sz="2000" i="1" dirty="0"/>
              <a:t>Ridgecrest M7.1 mainshock</a:t>
            </a:r>
          </a:p>
        </p:txBody>
      </p:sp>
      <p:sp>
        <p:nvSpPr>
          <p:cNvPr id="11" name="TextBox 10">
            <a:extLst>
              <a:ext uri="{FF2B5EF4-FFF2-40B4-BE49-F238E27FC236}">
                <a16:creationId xmlns:a16="http://schemas.microsoft.com/office/drawing/2014/main" id="{83C928A5-D5F8-E842-B53D-36A866A90AA5}"/>
              </a:ext>
            </a:extLst>
          </p:cNvPr>
          <p:cNvSpPr txBox="1"/>
          <p:nvPr/>
        </p:nvSpPr>
        <p:spPr>
          <a:xfrm>
            <a:off x="272332" y="497581"/>
            <a:ext cx="5368492" cy="707886"/>
          </a:xfrm>
          <a:prstGeom prst="rect">
            <a:avLst/>
          </a:prstGeom>
          <a:noFill/>
        </p:spPr>
        <p:txBody>
          <a:bodyPr wrap="square" rtlCol="0">
            <a:spAutoFit/>
          </a:bodyPr>
          <a:lstStyle/>
          <a:p>
            <a:r>
              <a:rPr lang="en-US" sz="2000" i="1" dirty="0"/>
              <a:t>Testing Strain-based Magnitudes Against </a:t>
            </a:r>
            <a:r>
              <a:rPr lang="en-US" sz="2000" i="1" dirty="0" err="1"/>
              <a:t>ShakeAlert</a:t>
            </a:r>
            <a:r>
              <a:rPr lang="en-US" sz="2000" i="1" dirty="0"/>
              <a:t> Updates</a:t>
            </a:r>
          </a:p>
        </p:txBody>
      </p:sp>
      <p:sp>
        <p:nvSpPr>
          <p:cNvPr id="12" name="TextBox 11">
            <a:extLst>
              <a:ext uri="{FF2B5EF4-FFF2-40B4-BE49-F238E27FC236}">
                <a16:creationId xmlns:a16="http://schemas.microsoft.com/office/drawing/2014/main" id="{A346D7AE-0C46-D346-911E-806AC047B71C}"/>
              </a:ext>
            </a:extLst>
          </p:cNvPr>
          <p:cNvSpPr txBox="1"/>
          <p:nvPr/>
        </p:nvSpPr>
        <p:spPr>
          <a:xfrm>
            <a:off x="1" y="6534617"/>
            <a:ext cx="2726003" cy="307777"/>
          </a:xfrm>
          <a:prstGeom prst="rect">
            <a:avLst/>
          </a:prstGeom>
          <a:noFill/>
        </p:spPr>
        <p:txBody>
          <a:bodyPr wrap="none" rtlCol="0">
            <a:spAutoFit/>
          </a:bodyPr>
          <a:lstStyle/>
          <a:p>
            <a:r>
              <a:rPr lang="en-US" sz="1400" dirty="0" err="1"/>
              <a:t>Farghal</a:t>
            </a:r>
            <a:r>
              <a:rPr lang="en-US" sz="1400" dirty="0"/>
              <a:t>, Barbour, </a:t>
            </a:r>
            <a:r>
              <a:rPr lang="en-US" sz="1400" dirty="0" err="1"/>
              <a:t>Langbein</a:t>
            </a:r>
            <a:r>
              <a:rPr lang="en-US" sz="1400" dirty="0"/>
              <a:t>, in prep</a:t>
            </a:r>
          </a:p>
        </p:txBody>
      </p:sp>
      <p:sp>
        <p:nvSpPr>
          <p:cNvPr id="13" name="TextBox 12">
            <a:extLst>
              <a:ext uri="{FF2B5EF4-FFF2-40B4-BE49-F238E27FC236}">
                <a16:creationId xmlns:a16="http://schemas.microsoft.com/office/drawing/2014/main" id="{41D9ED69-4EB4-6D43-A3E5-92129CF39F81}"/>
              </a:ext>
            </a:extLst>
          </p:cNvPr>
          <p:cNvSpPr txBox="1"/>
          <p:nvPr/>
        </p:nvSpPr>
        <p:spPr>
          <a:xfrm>
            <a:off x="146730" y="-41862"/>
            <a:ext cx="11898835" cy="461665"/>
          </a:xfrm>
          <a:prstGeom prst="rect">
            <a:avLst/>
          </a:prstGeom>
          <a:noFill/>
        </p:spPr>
        <p:txBody>
          <a:bodyPr wrap="none" rtlCol="0">
            <a:spAutoFit/>
          </a:bodyPr>
          <a:lstStyle/>
          <a:p>
            <a:r>
              <a:rPr lang="en-US" sz="2400" b="1" i="1" dirty="0" err="1"/>
              <a:t>Strainmeter</a:t>
            </a:r>
            <a:r>
              <a:rPr lang="en-US" sz="2400" b="1" i="1" dirty="0"/>
              <a:t> data for EEW applications: work by </a:t>
            </a:r>
            <a:r>
              <a:rPr lang="en-US" sz="2400" b="1" i="1" dirty="0" err="1"/>
              <a:t>Noha</a:t>
            </a:r>
            <a:r>
              <a:rPr lang="en-US" sz="2400" b="1" i="1" dirty="0"/>
              <a:t> </a:t>
            </a:r>
            <a:r>
              <a:rPr lang="en-US" sz="2400" b="1" i="1" dirty="0" err="1"/>
              <a:t>Farghal</a:t>
            </a:r>
            <a:r>
              <a:rPr lang="en-US" sz="2400" b="1" i="1" dirty="0"/>
              <a:t>, Andy Barbour, John </a:t>
            </a:r>
            <a:r>
              <a:rPr lang="en-US" sz="2400" b="1" i="1" dirty="0" err="1"/>
              <a:t>Langbein</a:t>
            </a:r>
            <a:endParaRPr lang="en-US" sz="2400" b="1" i="1" dirty="0"/>
          </a:p>
        </p:txBody>
      </p:sp>
    </p:spTree>
    <p:extLst>
      <p:ext uri="{BB962C8B-B14F-4D97-AF65-F5344CB8AC3E}">
        <p14:creationId xmlns:p14="http://schemas.microsoft.com/office/powerpoint/2010/main" val="2110171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455</Words>
  <Application>Microsoft Macintosh PowerPoint</Application>
  <PresentationFormat>Widescreen</PresentationFormat>
  <Paragraphs>31</Paragraphs>
  <Slides>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ＭＳ Ｐゴシック</vt:lpstr>
      <vt:lpstr>ＭＳ Ｐゴシック</vt:lpstr>
      <vt:lpstr>Arial</vt:lpstr>
      <vt:lpstr>Calibri</vt:lpstr>
      <vt:lpstr>Calibri Light</vt:lpstr>
      <vt:lpstr>Cambria Math</vt:lpstr>
      <vt:lpstr>Helvetica</vt:lpstr>
      <vt:lpstr>Office Theme</vt:lpstr>
      <vt:lpstr>Applications of Borehole Strain data to Pacific Northwest Earthquake Research</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Evelyn Roeloffs</dc:creator>
  <cp:lastModifiedBy>Evelyn Roeloffs</cp:lastModifiedBy>
  <cp:revision>8</cp:revision>
  <dcterms:created xsi:type="dcterms:W3CDTF">2019-10-30T14:00:41Z</dcterms:created>
  <dcterms:modified xsi:type="dcterms:W3CDTF">2019-10-30T19:02:30Z</dcterms:modified>
</cp:coreProperties>
</file>