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8229600" cx="14630400"/>
  <p:notesSz cx="7772400" cy="10058400"/>
  <p:embeddedFontLst>
    <p:embeddedFont>
      <p:font typeface="EB 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/>
          <p:nvPr/>
        </p:nvSpPr>
        <p:spPr>
          <a:xfrm>
            <a:off x="777960" y="4776840"/>
            <a:ext cx="6217920" cy="4525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/>
        </p:nvSpPr>
        <p:spPr>
          <a:xfrm>
            <a:off x="777960" y="4776840"/>
            <a:ext cx="6217920" cy="4525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295559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731475" y="1925278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subTitle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idx="1" type="subTitle"/>
          </p:nvPr>
        </p:nvSpPr>
        <p:spPr>
          <a:xfrm>
            <a:off x="731475" y="328107"/>
            <a:ext cx="13166400" cy="6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3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3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731475" y="1925278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4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2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subTitle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2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/>
          <p:nvPr>
            <p:ph idx="1" type="subTitle"/>
          </p:nvPr>
        </p:nvSpPr>
        <p:spPr>
          <a:xfrm>
            <a:off x="731475" y="328107"/>
            <a:ext cx="13166400" cy="6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2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3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3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1" type="body"/>
          </p:nvPr>
        </p:nvSpPr>
        <p:spPr>
          <a:xfrm>
            <a:off x="731475" y="1925278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9" name="Google Shape;139;p37"/>
          <p:cNvSpPr txBox="1"/>
          <p:nvPr>
            <p:ph idx="2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4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2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pic>
        <p:nvPicPr>
          <p:cNvPr id="150" name="Google Shape;15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3538" y="1924756"/>
            <a:ext cx="5981686" cy="477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731475" y="328107"/>
            <a:ext cx="13166400" cy="6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731475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3" type="body"/>
          </p:nvPr>
        </p:nvSpPr>
        <p:spPr>
          <a:xfrm>
            <a:off x="7478283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731475" y="1925278"/>
            <a:ext cx="64251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3" type="body"/>
          </p:nvPr>
        </p:nvSpPr>
        <p:spPr>
          <a:xfrm>
            <a:off x="7478283" y="4418475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731475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7478283" y="1925278"/>
            <a:ext cx="64251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3" type="body"/>
          </p:nvPr>
        </p:nvSpPr>
        <p:spPr>
          <a:xfrm>
            <a:off x="731475" y="4418475"/>
            <a:ext cx="131664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31475" y="327585"/>
            <a:ext cx="131649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1475" y="1925278"/>
            <a:ext cx="13164900" cy="47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731475" y="328107"/>
            <a:ext cx="131664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  <p:sp>
        <p:nvSpPr>
          <p:cNvPr id="105" name="Google Shape;105;p27"/>
          <p:cNvSpPr txBox="1"/>
          <p:nvPr>
            <p:ph idx="1" type="body"/>
          </p:nvPr>
        </p:nvSpPr>
        <p:spPr>
          <a:xfrm>
            <a:off x="731475" y="1925278"/>
            <a:ext cx="13166400" cy="4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/>
          <p:nvPr/>
        </p:nvSpPr>
        <p:spPr>
          <a:xfrm>
            <a:off x="0" y="4042301"/>
            <a:ext cx="146286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 Schneider</a:t>
            </a:r>
            <a:endParaRPr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Statistics</a:t>
            </a:r>
            <a:endParaRPr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Washington</a:t>
            </a:r>
            <a:endParaRPr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871" y="1600814"/>
            <a:ext cx="146286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Visualization on Shaky Ground?</a:t>
            </a:r>
            <a:endParaRPr i="0" sz="7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Display an Aftershock Forecast</a:t>
            </a:r>
            <a:endParaRPr i="0" sz="5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5974" y="4564764"/>
            <a:ext cx="3891308" cy="291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9"/>
          <p:cNvPicPr preferRelativeResize="0"/>
          <p:nvPr/>
        </p:nvPicPr>
        <p:blipFill rotWithShape="1">
          <a:blip r:embed="rId4">
            <a:alphaModFix/>
          </a:blip>
          <a:srcRect b="0" l="0" r="0" t="12219"/>
          <a:stretch/>
        </p:blipFill>
        <p:spPr>
          <a:xfrm>
            <a:off x="1990656" y="1350046"/>
            <a:ext cx="4029902" cy="199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9"/>
          <p:cNvPicPr preferRelativeResize="0"/>
          <p:nvPr/>
        </p:nvPicPr>
        <p:blipFill rotWithShape="1">
          <a:blip r:embed="rId4">
            <a:alphaModFix/>
          </a:blip>
          <a:srcRect b="0" l="0" r="0" t="12219"/>
          <a:stretch/>
        </p:blipFill>
        <p:spPr>
          <a:xfrm>
            <a:off x="7649658" y="1379826"/>
            <a:ext cx="4029902" cy="1994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49"/>
          <p:cNvCxnSpPr/>
          <p:nvPr/>
        </p:nvCxnSpPr>
        <p:spPr>
          <a:xfrm>
            <a:off x="8626699" y="1066871"/>
            <a:ext cx="2255700" cy="2520900"/>
          </a:xfrm>
          <a:prstGeom prst="straightConnector1">
            <a:avLst/>
          </a:prstGeom>
          <a:noFill/>
          <a:ln cap="flat" cmpd="sng" w="63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49"/>
          <p:cNvCxnSpPr/>
          <p:nvPr/>
        </p:nvCxnSpPr>
        <p:spPr>
          <a:xfrm flipH="1">
            <a:off x="8757377" y="1066871"/>
            <a:ext cx="1995300" cy="2520900"/>
          </a:xfrm>
          <a:prstGeom prst="straightConnector1">
            <a:avLst/>
          </a:prstGeom>
          <a:noFill/>
          <a:ln cap="flat" cmpd="sng" w="63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891" y="1725175"/>
            <a:ext cx="7099758" cy="47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0"/>
          <p:cNvSpPr/>
          <p:nvPr/>
        </p:nvSpPr>
        <p:spPr>
          <a:xfrm>
            <a:off x="3715891" y="6530272"/>
            <a:ext cx="8891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http://guerre-bacteriologique.over-blog.fr/pages/A_human_subjects_and_experiments-9015437.html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21" y="422673"/>
            <a:ext cx="5307186" cy="26525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7" name="Google Shape;24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4131" y="418493"/>
            <a:ext cx="2660907" cy="26609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2521" y="400730"/>
            <a:ext cx="5307186" cy="26530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9" name="Google Shape;249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2051" y="4327043"/>
            <a:ext cx="3578354" cy="357835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0" name="Google Shape;250;p51"/>
          <p:cNvSpPr/>
          <p:nvPr/>
        </p:nvSpPr>
        <p:spPr>
          <a:xfrm>
            <a:off x="6768249" y="3167000"/>
            <a:ext cx="11766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959117" y="202353"/>
            <a:ext cx="124746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Uncertainty Visualization does: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83" y="1922144"/>
            <a:ext cx="3893398" cy="219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0287" y="4379290"/>
            <a:ext cx="2932589" cy="293258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2"/>
          <p:cNvSpPr/>
          <p:nvPr/>
        </p:nvSpPr>
        <p:spPr>
          <a:xfrm>
            <a:off x="530842" y="7431522"/>
            <a:ext cx="39804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http://www.ifairer.com/articles/how-to-clear-english-reading-comprehension-easily-1-8559-IFR.html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2"/>
          <p:cNvSpPr/>
          <p:nvPr/>
        </p:nvSpPr>
        <p:spPr>
          <a:xfrm>
            <a:off x="398131" y="1592469"/>
            <a:ext cx="8891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https://tvtropes.org/pmwiki/pmwiki.php/Main/SuperSpeedReading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866" y="4365183"/>
            <a:ext cx="2932589" cy="293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6547" y="1725175"/>
            <a:ext cx="6103420" cy="505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47674" y="5494750"/>
            <a:ext cx="2705317" cy="180302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2"/>
          <p:cNvSpPr/>
          <p:nvPr/>
        </p:nvSpPr>
        <p:spPr>
          <a:xfrm>
            <a:off x="5706547" y="6795684"/>
            <a:ext cx="8891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https://www.am1st.com/tricks-of-the-forecasting-trade/fortune-teller-1/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2"/>
          <p:cNvSpPr/>
          <p:nvPr/>
        </p:nvSpPr>
        <p:spPr>
          <a:xfrm>
            <a:off x="11123639" y="7378754"/>
            <a:ext cx="31839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https://stylesage.co/blog/when-predictions-wont-cut-it-preparedness-will/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706" y="213165"/>
            <a:ext cx="5041773" cy="251984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347" y="2919527"/>
            <a:ext cx="2387658" cy="238765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1" name="Google Shape;27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5706" y="5521395"/>
            <a:ext cx="5041773" cy="25203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2" name="Google Shape;272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5804" y="2255998"/>
            <a:ext cx="2785776" cy="27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3"/>
          <p:cNvSpPr/>
          <p:nvPr/>
        </p:nvSpPr>
        <p:spPr>
          <a:xfrm>
            <a:off x="10069280" y="3509395"/>
            <a:ext cx="122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53"/>
          <p:cNvSpPr/>
          <p:nvPr/>
        </p:nvSpPr>
        <p:spPr>
          <a:xfrm>
            <a:off x="374627" y="405584"/>
            <a:ext cx="4648800" cy="7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 Reading Tasks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Read off variables. 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the forecast/ certainty level for a marked location.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Read between variables. 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 on a location that has </a:t>
            </a: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particular</a:t>
            </a:r>
            <a:r>
              <a:rPr lang="en-US" sz="3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forecast/ certainty level.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5804" y="2255998"/>
            <a:ext cx="2785776" cy="27857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/>
          <p:nvPr/>
        </p:nvSpPr>
        <p:spPr>
          <a:xfrm>
            <a:off x="374620" y="557991"/>
            <a:ext cx="4269300" cy="7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 Task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Comparative prediction. 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two marked areas: which do you predict will have more aftershocks?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706" y="213165"/>
            <a:ext cx="5041773" cy="251984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347" y="2919527"/>
            <a:ext cx="2387658" cy="238765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5706" y="5521395"/>
            <a:ext cx="5041773" cy="25203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4" name="Google Shape;28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5804" y="2255998"/>
            <a:ext cx="2785776" cy="27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4"/>
          <p:cNvSpPr/>
          <p:nvPr/>
        </p:nvSpPr>
        <p:spPr>
          <a:xfrm>
            <a:off x="10069280" y="3509395"/>
            <a:ext cx="12243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5804" y="2255998"/>
            <a:ext cx="2785776" cy="27857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"/>
          <p:cNvSpPr/>
          <p:nvPr/>
        </p:nvSpPr>
        <p:spPr>
          <a:xfrm>
            <a:off x="3732661" y="2031099"/>
            <a:ext cx="6909900" cy="30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 Suggestions?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chat.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maxs15@uw.edu</a:t>
            </a:r>
            <a:endParaRPr sz="2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1"/>
          <p:cNvPicPr preferRelativeResize="0"/>
          <p:nvPr/>
        </p:nvPicPr>
        <p:blipFill rotWithShape="1">
          <a:blip r:embed="rId3">
            <a:alphaModFix/>
          </a:blip>
          <a:srcRect b="0" l="0" r="0" t="12219"/>
          <a:stretch/>
        </p:blipFill>
        <p:spPr>
          <a:xfrm>
            <a:off x="3263422" y="1868852"/>
            <a:ext cx="8016962" cy="39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1"/>
          <p:cNvSpPr/>
          <p:nvPr/>
        </p:nvSpPr>
        <p:spPr>
          <a:xfrm>
            <a:off x="4854379" y="5867266"/>
            <a:ext cx="54405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http://www.geocities.ws/CapeCanaveral/Hangar/7195/index4.html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/>
          <p:nvPr/>
        </p:nvSpPr>
        <p:spPr>
          <a:xfrm>
            <a:off x="6237389" y="6928390"/>
            <a:ext cx="8891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https://www.amazon.co.uk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7203" y="132706"/>
            <a:ext cx="6680741" cy="334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4069" y="3848467"/>
            <a:ext cx="6637377" cy="344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005" y="132706"/>
            <a:ext cx="7284188" cy="2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042" y="5370926"/>
            <a:ext cx="8094006" cy="214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5421" y="2521409"/>
            <a:ext cx="7320762" cy="281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52" y="321315"/>
            <a:ext cx="7961300" cy="60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3"/>
          <p:cNvPicPr preferRelativeResize="0"/>
          <p:nvPr/>
        </p:nvPicPr>
        <p:blipFill rotWithShape="1">
          <a:blip r:embed="rId4">
            <a:alphaModFix/>
          </a:blip>
          <a:srcRect b="65503" l="7679" r="0" t="0"/>
          <a:stretch/>
        </p:blipFill>
        <p:spPr>
          <a:xfrm>
            <a:off x="541291" y="1010967"/>
            <a:ext cx="9941785" cy="184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3"/>
          <p:cNvSpPr/>
          <p:nvPr/>
        </p:nvSpPr>
        <p:spPr>
          <a:xfrm>
            <a:off x="9024307" y="199059"/>
            <a:ext cx="5042100" cy="8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500" strike="noStrike">
                <a:solidFill>
                  <a:srgbClr val="B7B7B7"/>
                </a:solidFill>
                <a:latin typeface="EB Garamond"/>
                <a:ea typeface="EB Garamond"/>
                <a:cs typeface="EB Garamond"/>
                <a:sym typeface="EB Garamond"/>
              </a:rPr>
              <a:t>“Perhaps the most unanimous agreement ... pertained to </a:t>
            </a:r>
            <a:r>
              <a:rPr b="1" i="1" lang="en-US" sz="3500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the utility of receiving estimates of the probability of aftershocks.</a:t>
            </a:r>
            <a:r>
              <a:rPr i="1" lang="en-US" sz="3500" strike="noStrike">
                <a:solidFill>
                  <a:srgbClr val="B2B2B2"/>
                </a:solidFill>
                <a:latin typeface="EB Garamond"/>
                <a:ea typeface="EB Garamond"/>
                <a:cs typeface="EB Garamond"/>
                <a:sym typeface="EB Garamond"/>
              </a:rPr>
              <a:t> Emergency managers all stated that </a:t>
            </a:r>
            <a:endParaRPr i="1" sz="3500" strike="noStrike">
              <a:solidFill>
                <a:srgbClr val="B2B2B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 strike="noStrike">
                <a:solidFill>
                  <a:srgbClr val="FF3333"/>
                </a:solidFill>
                <a:latin typeface="EB Garamond"/>
                <a:ea typeface="EB Garamond"/>
                <a:cs typeface="EB Garamond"/>
                <a:sym typeface="EB Garamond"/>
              </a:rPr>
              <a:t>even if uncertain,</a:t>
            </a:r>
            <a:r>
              <a:rPr i="1" lang="en-US" sz="3500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i="1" lang="en-US" sz="3500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probabilities would be useful for prioritizing and scheduling recovery activities.</a:t>
            </a:r>
            <a:r>
              <a:rPr i="1" lang="en-US" sz="3500" strike="noStrike">
                <a:solidFill>
                  <a:srgbClr val="B2B2B2"/>
                </a:solidFill>
                <a:latin typeface="EB Garamond"/>
                <a:ea typeface="EB Garamond"/>
                <a:cs typeface="EB Garamond"/>
                <a:sym typeface="EB Garamond"/>
              </a:rPr>
              <a:t>” </a:t>
            </a:r>
            <a:endParaRPr sz="3500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889" y="1459763"/>
            <a:ext cx="7517205" cy="48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710" y="80459"/>
            <a:ext cx="14207875" cy="131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883" y="1327058"/>
            <a:ext cx="7177082" cy="225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31" y="252350"/>
            <a:ext cx="6240305" cy="226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82" y="2582538"/>
            <a:ext cx="6935180" cy="25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01">
            <a:off x="229892" y="5045430"/>
            <a:ext cx="8859416" cy="308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22438" y="0"/>
            <a:ext cx="5190155" cy="359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2810" y="184952"/>
            <a:ext cx="3089850" cy="239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68246" y="3450350"/>
            <a:ext cx="3878246" cy="266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50286" y="3591937"/>
            <a:ext cx="2783164" cy="438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361" y="1192784"/>
            <a:ext cx="3622240" cy="504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6"/>
          <p:cNvSpPr/>
          <p:nvPr/>
        </p:nvSpPr>
        <p:spPr>
          <a:xfrm>
            <a:off x="5667361" y="6265906"/>
            <a:ext cx="36225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https://www.instacart.com/kroger/products/154487-kroger-one-size-fits-all-vinyl-gloves-50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4950" y="669276"/>
            <a:ext cx="2665087" cy="33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9871" y="4252331"/>
            <a:ext cx="2539174" cy="305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2339" y="4113878"/>
            <a:ext cx="3192775" cy="31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7"/>
          <p:cNvSpPr/>
          <p:nvPr/>
        </p:nvSpPr>
        <p:spPr>
          <a:xfrm>
            <a:off x="3052339" y="502610"/>
            <a:ext cx="8891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https://about.me/maximiliandixon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7"/>
          <p:cNvSpPr/>
          <p:nvPr/>
        </p:nvSpPr>
        <p:spPr>
          <a:xfrm>
            <a:off x="3052339" y="7354720"/>
            <a:ext cx="30513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https://twitter.com/jdschelling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7"/>
          <p:cNvSpPr/>
          <p:nvPr/>
        </p:nvSpPr>
        <p:spPr>
          <a:xfrm>
            <a:off x="8758886" y="7332777"/>
            <a:ext cx="331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https://www.heraldnet.com/news/county-leader-served-at-tomb-of-the-unknown-soldier/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7"/>
          <p:cNvSpPr/>
          <p:nvPr/>
        </p:nvSpPr>
        <p:spPr>
          <a:xfrm>
            <a:off x="8758886" y="336989"/>
            <a:ext cx="47766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25" spcFirstLastPara="1" rIns="130625" wrap="square" tIns="6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https://observatorio.cisde.es/tag/captain-douglas-j-ten-hoopen/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2339" y="804594"/>
            <a:ext cx="3242933" cy="2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8"/>
          <p:cNvPicPr preferRelativeResize="0"/>
          <p:nvPr/>
        </p:nvPicPr>
        <p:blipFill rotWithShape="1">
          <a:blip r:embed="rId3">
            <a:alphaModFix/>
          </a:blip>
          <a:srcRect b="0" l="0" r="0" t="12219"/>
          <a:stretch/>
        </p:blipFill>
        <p:spPr>
          <a:xfrm>
            <a:off x="1990656" y="1350046"/>
            <a:ext cx="4029902" cy="199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8"/>
          <p:cNvPicPr preferRelativeResize="0"/>
          <p:nvPr/>
        </p:nvPicPr>
        <p:blipFill rotWithShape="1">
          <a:blip r:embed="rId3">
            <a:alphaModFix/>
          </a:blip>
          <a:srcRect b="0" l="0" r="0" t="12219"/>
          <a:stretch/>
        </p:blipFill>
        <p:spPr>
          <a:xfrm>
            <a:off x="7649658" y="1379826"/>
            <a:ext cx="4029902" cy="1994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48"/>
          <p:cNvCxnSpPr/>
          <p:nvPr/>
        </p:nvCxnSpPr>
        <p:spPr>
          <a:xfrm>
            <a:off x="8626699" y="1066871"/>
            <a:ext cx="2255700" cy="2520900"/>
          </a:xfrm>
          <a:prstGeom prst="straightConnector1">
            <a:avLst/>
          </a:prstGeom>
          <a:noFill/>
          <a:ln cap="flat" cmpd="sng" w="63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48"/>
          <p:cNvCxnSpPr/>
          <p:nvPr/>
        </p:nvCxnSpPr>
        <p:spPr>
          <a:xfrm flipH="1">
            <a:off x="8757377" y="1066871"/>
            <a:ext cx="1995300" cy="2520900"/>
          </a:xfrm>
          <a:prstGeom prst="straightConnector1">
            <a:avLst/>
          </a:prstGeom>
          <a:noFill/>
          <a:ln cap="flat" cmpd="sng" w="63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