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8" r:id="rId4"/>
    <p:sldId id="260" r:id="rId5"/>
    <p:sldId id="279" r:id="rId6"/>
    <p:sldId id="280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DF91-7D44-594E-8467-689E8778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6C8CE-6A98-6E43-925A-CF926AF9D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9010-6C13-1444-AA36-7011A7BC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5388E-72AB-8647-B3B8-E0ACFFC8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00C3B-A217-3B4B-B280-CBB484CD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0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81D1-27CE-6B47-BFA6-F9D99E71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3981A-5D65-5146-A5A3-BE39CE92D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19C1D-5DCC-B547-B759-9348B093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93962-5B6A-FC49-9145-3DACFB2C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EA36B-FA0D-C24B-891E-A0BB92D6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B4E3A-B202-1044-A69F-B018DA6CB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02A7A-3B07-5E45-87D0-E583D0237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BE6B-9E60-8C49-9AE8-82C960AD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45885-8686-4D42-ADB9-B537DA15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4A289-71AB-C74E-B7C5-260EEF53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6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78F2-B0FB-D544-9E69-18503A58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8AFC-CAE0-B54B-98A6-40BBA9FD2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1C5A3-23EB-0D42-A27D-7F3337DF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1FEA3-55A2-164C-A46E-AB863F03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655D9-9858-7E46-A9D4-B07B27CD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37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7F90-3467-7F48-BBF7-548D505C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2658A-3B9A-E949-A9A9-64BB7A7A2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C408-A78B-5541-BEFB-4B917D3A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6427C-D441-F441-94C9-1DB7BF18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C83A3-B57F-4A42-B250-F3B46BCC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A65B-15B9-B14B-A67C-8B91D2CEE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D364F-543B-1F45-850F-FB50E28B9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2DC0A-A2A0-3B4B-83E7-4280C0568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44659-32BC-A64A-B4E9-34E0E840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73358-F6B1-8A45-ACEF-A975F994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D517E3-BA82-DD48-A626-4C3ECB451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3915D-8EE2-B743-8DB7-CD6FB6561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9DE38-697A-5745-915E-69E6B366F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822D9-65B0-BF44-B078-A7EC3B178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20B8F-6119-C847-8F7F-15E63AD1C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F32DA-F538-0D4B-A02F-E08235B24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BF9B-0A90-3946-81DA-97CEF483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33062C-E75D-DF44-925A-631C03DB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D1DA1B-4344-C043-B640-184DBE6A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2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930F-1185-A143-A315-3EB86D2E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EE2B91-9DB6-AE43-8BE8-7C224986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88100C-8235-BB4C-BC2B-561C397D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7E3AF-80DA-6D43-A920-BE28A991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1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3845D-2C0B-DA4C-9CDC-7E368348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BD0AD5-2CE8-DA43-8B91-EDF2720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8C6-C7AE-ED43-977A-41FCCFBC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4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3E604-518E-5E47-9D44-F94206D9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211B-135E-0944-802F-59652546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F092-35A9-2F49-956C-D040C2DC2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61E76-C283-1049-93E2-BCD02DBF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BD76A-6A23-F54A-8ED1-8B755BA5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EDAA3-8C6F-094C-AA16-B21E372F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DF77-4F95-2F48-9A41-FFFD753F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5D4B1-94D1-F04F-9009-194F07F7D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B5F13-96DE-B943-9F19-C4C7EBFC3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33220-1475-644C-8D8C-EFFA6B8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BD6BE-BA89-264F-9944-D806F26D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69C6-20EF-684E-85F1-901FF1D4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5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F4A22-6790-D84A-8D7D-C2C7278D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0DC43-4368-5F4B-A31A-B0981ED9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89047-1102-C742-9BB0-0851EFA83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0B23-605E-C742-AF30-A2F7094DB951}" type="datetimeFigureOut">
              <a:rPr lang="en-US" smtClean="0"/>
              <a:t>11/4/19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9C87-8212-734C-9C65-5288663B4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5F57D-AE11-A74B-83D7-CFE4B6B2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FA49C-DB19-6A43-BC1B-036E67BD3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62D06D-1C59-D34B-970D-5A78C157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3" y="1911529"/>
            <a:ext cx="5750390" cy="45475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E039C1A-AA91-7945-9FE7-AD843CAD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037"/>
            <a:ext cx="12191999" cy="17430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Regional ground-motion amplification effects in the Pacific NW</a:t>
            </a:r>
            <a:br>
              <a:rPr lang="en-US" dirty="0"/>
            </a:br>
            <a:r>
              <a:rPr lang="en-US" sz="2700" dirty="0"/>
              <a:t>Morgan Moschetti</a:t>
            </a:r>
            <a:br>
              <a:rPr lang="en-US" sz="3100" dirty="0"/>
            </a:br>
            <a:r>
              <a:rPr lang="en-US" sz="2700" dirty="0"/>
              <a:t>collaborators: John </a:t>
            </a:r>
            <a:r>
              <a:rPr lang="en-US" sz="2700" dirty="0" err="1"/>
              <a:t>Rekoske</a:t>
            </a:r>
            <a:r>
              <a:rPr lang="en-US" sz="2700" dirty="0"/>
              <a:t>, Eric Thompson, … </a:t>
            </a:r>
            <a:br>
              <a:rPr lang="en-US" sz="2700" dirty="0"/>
            </a:br>
            <a:r>
              <a:rPr lang="en-US" sz="2700" dirty="0"/>
              <a:t>U.S. Geological Survey, Golden, Colorado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05444D-0C84-924E-AFFF-46E08562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911528"/>
            <a:ext cx="4959348" cy="4605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95EC60-634C-BB4F-B29C-1277E1837BBE}"/>
              </a:ext>
            </a:extLst>
          </p:cNvPr>
          <p:cNvSpPr txBox="1"/>
          <p:nvPr/>
        </p:nvSpPr>
        <p:spPr>
          <a:xfrm>
            <a:off x="129209" y="6459031"/>
            <a:ext cx="656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Pacific Northwest Earthquake Science Workshop, Nov. 5, 2019 </a:t>
            </a:r>
          </a:p>
        </p:txBody>
      </p:sp>
    </p:spTree>
    <p:extLst>
      <p:ext uri="{BB962C8B-B14F-4D97-AF65-F5344CB8AC3E}">
        <p14:creationId xmlns:p14="http://schemas.microsoft.com/office/powerpoint/2010/main" val="302220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9E58-67C8-C345-8737-74D20483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30" y="89287"/>
            <a:ext cx="11379902" cy="5508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>Source- and path-dependent amplification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0CA179-E192-4944-99AC-914DE04546B4}"/>
              </a:ext>
            </a:extLst>
          </p:cNvPr>
          <p:cNvGrpSpPr/>
          <p:nvPr/>
        </p:nvGrpSpPr>
        <p:grpSpPr>
          <a:xfrm>
            <a:off x="6427504" y="758907"/>
            <a:ext cx="5614341" cy="2625496"/>
            <a:chOff x="5100638" y="1157289"/>
            <a:chExt cx="6843712" cy="32003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737857-6940-B743-9B5F-B71CD4E8F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6636" y="1308099"/>
              <a:ext cx="6373226" cy="28008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CF3DFC-0E26-D14B-A842-49C25891C598}"/>
                </a:ext>
              </a:extLst>
            </p:cNvPr>
            <p:cNvSpPr txBox="1"/>
            <p:nvPr/>
          </p:nvSpPr>
          <p:spPr>
            <a:xfrm>
              <a:off x="8434979" y="1256785"/>
              <a:ext cx="3290884" cy="45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(Bowden and Tsai, 2017)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E9B-933A-6C43-B713-15F805DCCE40}"/>
                </a:ext>
              </a:extLst>
            </p:cNvPr>
            <p:cNvSpPr/>
            <p:nvPr/>
          </p:nvSpPr>
          <p:spPr>
            <a:xfrm>
              <a:off x="5100638" y="1157289"/>
              <a:ext cx="6843712" cy="3200399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E06FE6-803E-9148-B092-1C831C3F9B5C}"/>
              </a:ext>
            </a:extLst>
          </p:cNvPr>
          <p:cNvGrpSpPr/>
          <p:nvPr/>
        </p:nvGrpSpPr>
        <p:grpSpPr>
          <a:xfrm>
            <a:off x="247650" y="4059280"/>
            <a:ext cx="5336722" cy="2613383"/>
            <a:chOff x="247649" y="3854923"/>
            <a:chExt cx="5671118" cy="2777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72B515-3BA9-D544-8578-A3BD094E85A2}"/>
                </a:ext>
              </a:extLst>
            </p:cNvPr>
            <p:cNvSpPr/>
            <p:nvPr/>
          </p:nvSpPr>
          <p:spPr>
            <a:xfrm>
              <a:off x="247649" y="3854923"/>
              <a:ext cx="5671118" cy="2777136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534C4A-482C-3E4D-8599-009CBD60A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811"/>
            <a:stretch/>
          </p:blipFill>
          <p:spPr>
            <a:xfrm>
              <a:off x="304426" y="4122559"/>
              <a:ext cx="5614341" cy="23760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1FCD0A-36CF-E04E-8D6D-D4B99875EDCA}"/>
                </a:ext>
              </a:extLst>
            </p:cNvPr>
            <p:cNvSpPr txBox="1"/>
            <p:nvPr/>
          </p:nvSpPr>
          <p:spPr>
            <a:xfrm>
              <a:off x="3233057" y="3865532"/>
              <a:ext cx="2467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Denolle</a:t>
              </a:r>
              <a:r>
                <a:rPr lang="en-US" dirty="0"/>
                <a:t> et al., 2014)</a:t>
              </a:r>
            </a:p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B23F98-FDA1-1A41-B034-12B81012BF14}"/>
              </a:ext>
            </a:extLst>
          </p:cNvPr>
          <p:cNvGrpSpPr/>
          <p:nvPr/>
        </p:nvGrpSpPr>
        <p:grpSpPr>
          <a:xfrm>
            <a:off x="6530868" y="3909087"/>
            <a:ext cx="5428337" cy="2769859"/>
            <a:chOff x="6095999" y="3644193"/>
            <a:chExt cx="5848351" cy="29841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D3D9C3-7A2F-1C41-B526-8D4221FB8F98}"/>
                </a:ext>
              </a:extLst>
            </p:cNvPr>
            <p:cNvSpPr/>
            <p:nvPr/>
          </p:nvSpPr>
          <p:spPr>
            <a:xfrm>
              <a:off x="6095999" y="3713948"/>
              <a:ext cx="5848351" cy="2914420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2FB895-E835-3D47-9B67-68D20503A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438"/>
            <a:stretch/>
          </p:blipFill>
          <p:spPr>
            <a:xfrm>
              <a:off x="6169024" y="3903641"/>
              <a:ext cx="5620320" cy="26797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0102FD-88BA-C94F-9A9A-A1026C9234F8}"/>
                </a:ext>
              </a:extLst>
            </p:cNvPr>
            <p:cNvSpPr txBox="1"/>
            <p:nvPr/>
          </p:nvSpPr>
          <p:spPr>
            <a:xfrm>
              <a:off x="8657148" y="3644193"/>
              <a:ext cx="224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(Wirth et al., 2019) </a:t>
              </a:r>
            </a:p>
            <a:p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026A5-6632-1849-B6B0-256AE9392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33" y="758907"/>
            <a:ext cx="3473979" cy="29262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8F809A5-0A81-F247-B5F2-33E326F7CBBA}"/>
              </a:ext>
            </a:extLst>
          </p:cNvPr>
          <p:cNvGrpSpPr/>
          <p:nvPr/>
        </p:nvGrpSpPr>
        <p:grpSpPr>
          <a:xfrm>
            <a:off x="3404478" y="1118132"/>
            <a:ext cx="3418488" cy="2743060"/>
            <a:chOff x="938212" y="1609708"/>
            <a:chExt cx="3334897" cy="26759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3A8330-C30A-6747-9195-8BCC16A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225" y="1725613"/>
              <a:ext cx="3234884" cy="2378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224664-6333-C34D-907D-026EA920F8D0}"/>
                </a:ext>
              </a:extLst>
            </p:cNvPr>
            <p:cNvSpPr txBox="1"/>
            <p:nvPr/>
          </p:nvSpPr>
          <p:spPr>
            <a:xfrm>
              <a:off x="1438848" y="1899206"/>
              <a:ext cx="2633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(Frankel et al., 2009)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C40D81-3FD3-1F46-9733-A2F572921AE1}"/>
                </a:ext>
              </a:extLst>
            </p:cNvPr>
            <p:cNvSpPr/>
            <p:nvPr/>
          </p:nvSpPr>
          <p:spPr>
            <a:xfrm>
              <a:off x="938212" y="1609708"/>
              <a:ext cx="3334897" cy="2675985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986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3D07D-AF1B-FA42-A8BC-D9A7419E6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" y="1503791"/>
            <a:ext cx="6665281" cy="49172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B8E35-3126-BD40-B629-1A0775D00C33}"/>
              </a:ext>
            </a:extLst>
          </p:cNvPr>
          <p:cNvSpPr txBox="1">
            <a:spLocks/>
          </p:cNvSpPr>
          <p:nvPr/>
        </p:nvSpPr>
        <p:spPr>
          <a:xfrm>
            <a:off x="584199" y="114302"/>
            <a:ext cx="10604501" cy="1173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/>
              <a:t>Regional ground motion amplification, </a:t>
            </a:r>
          </a:p>
          <a:p>
            <a:pPr algn="ctr"/>
            <a:r>
              <a:rPr lang="en-US" b="1" i="1" dirty="0"/>
              <a:t>Cook Inlet region, Alaska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1835B5-63BE-FC46-93AF-10838373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34" y="2298700"/>
            <a:ext cx="4624378" cy="35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4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659B-B0B2-BA40-9111-5EDBDEA9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49"/>
            <a:ext cx="10515600" cy="941613"/>
          </a:xfrm>
        </p:spPr>
        <p:txBody>
          <a:bodyPr/>
          <a:lstStyle/>
          <a:p>
            <a:pPr algn="ctr"/>
            <a:r>
              <a:rPr lang="en-US" b="1" i="1" dirty="0"/>
              <a:t>Average effects, Cook Inlet region, Alaska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EA898-9B89-0341-9489-F4EE7DCF9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38" y="4733150"/>
            <a:ext cx="11668124" cy="1921327"/>
          </a:xfrm>
        </p:spPr>
        <p:txBody>
          <a:bodyPr>
            <a:normAutofit/>
          </a:bodyPr>
          <a:lstStyle/>
          <a:p>
            <a:r>
              <a:rPr lang="en-US" dirty="0"/>
              <a:t>Comparison of basin-scaling—ground-motion amplification as a function of sediment thickness</a:t>
            </a:r>
          </a:p>
          <a:p>
            <a:r>
              <a:rPr lang="en-US" dirty="0"/>
              <a:t>Regional amplification patterns—sites that, on average, experience higher/lower ground motions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E80B0B-707A-7F4A-864F-30BE6EDFAAC0}"/>
              </a:ext>
            </a:extLst>
          </p:cNvPr>
          <p:cNvGrpSpPr/>
          <p:nvPr/>
        </p:nvGrpSpPr>
        <p:grpSpPr>
          <a:xfrm>
            <a:off x="4975452" y="992289"/>
            <a:ext cx="6378348" cy="3546933"/>
            <a:chOff x="261938" y="1439864"/>
            <a:chExt cx="6934200" cy="38560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ADCDF53-7450-CA40-A9F9-22343414B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938" y="1562100"/>
              <a:ext cx="6934200" cy="3733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54B700-B327-A241-8B5F-688A8C8C23D8}"/>
                </a:ext>
              </a:extLst>
            </p:cNvPr>
            <p:cNvSpPr txBox="1"/>
            <p:nvPr/>
          </p:nvSpPr>
          <p:spPr>
            <a:xfrm>
              <a:off x="1128719" y="1458686"/>
              <a:ext cx="1871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T=0.3 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57ED20D-B067-4748-BF63-A672E7EA8AC8}"/>
                </a:ext>
              </a:extLst>
            </p:cNvPr>
            <p:cNvSpPr txBox="1"/>
            <p:nvPr/>
          </p:nvSpPr>
          <p:spPr>
            <a:xfrm>
              <a:off x="4340001" y="1439864"/>
              <a:ext cx="1871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T=3.0 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92542CC-0CED-114C-94EB-49DF3A790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1" y="1268770"/>
            <a:ext cx="3626773" cy="34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93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6B90B-1B58-9745-9EC7-6767DAD51719}"/>
              </a:ext>
            </a:extLst>
          </p:cNvPr>
          <p:cNvGrpSpPr/>
          <p:nvPr/>
        </p:nvGrpSpPr>
        <p:grpSpPr>
          <a:xfrm>
            <a:off x="96787" y="1979802"/>
            <a:ext cx="3532238" cy="4720017"/>
            <a:chOff x="42186" y="293687"/>
            <a:chExt cx="3486488" cy="4658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C5C3C6-D899-6A44-8F28-219F9E315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54" r="54056"/>
            <a:stretch/>
          </p:blipFill>
          <p:spPr>
            <a:xfrm>
              <a:off x="268742" y="293687"/>
              <a:ext cx="3062289" cy="4658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D8A7A2-C45A-834B-884E-F87D66C7E15C}"/>
                </a:ext>
              </a:extLst>
            </p:cNvPr>
            <p:cNvSpPr txBox="1"/>
            <p:nvPr/>
          </p:nvSpPr>
          <p:spPr>
            <a:xfrm>
              <a:off x="2257087" y="2014539"/>
              <a:ext cx="127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Anchorage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799B7B-866D-BC45-A37A-C2BF3353ECF3}"/>
                </a:ext>
              </a:extLst>
            </p:cNvPr>
            <p:cNvSpPr txBox="1"/>
            <p:nvPr/>
          </p:nvSpPr>
          <p:spPr>
            <a:xfrm>
              <a:off x="42186" y="2938464"/>
              <a:ext cx="127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Augustine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5375D-74CA-4E45-9779-59C422A5572E}"/>
                </a:ext>
              </a:extLst>
            </p:cNvPr>
            <p:cNvSpPr txBox="1"/>
            <p:nvPr/>
          </p:nvSpPr>
          <p:spPr>
            <a:xfrm>
              <a:off x="1799886" y="303768"/>
              <a:ext cx="98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Denali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4DF7B6-47B5-5A4B-957F-D0A127FAF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93"/>
          <a:stretch/>
        </p:blipFill>
        <p:spPr>
          <a:xfrm>
            <a:off x="4777060" y="188928"/>
            <a:ext cx="5137149" cy="6541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7AF72-E767-2A4C-BD4D-277F4CAD5CCC}"/>
              </a:ext>
            </a:extLst>
          </p:cNvPr>
          <p:cNvSpPr txBox="1"/>
          <p:nvPr/>
        </p:nvSpPr>
        <p:spPr>
          <a:xfrm>
            <a:off x="4980620" y="4262"/>
            <a:ext cx="127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Anchorage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8BDD2-3183-F245-8914-A592B17A21AE}"/>
              </a:ext>
            </a:extLst>
          </p:cNvPr>
          <p:cNvSpPr txBox="1"/>
          <p:nvPr/>
        </p:nvSpPr>
        <p:spPr>
          <a:xfrm>
            <a:off x="7414941" y="4262"/>
            <a:ext cx="127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Augustine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89524-9AA0-044F-88B8-13889DD41658}"/>
              </a:ext>
            </a:extLst>
          </p:cNvPr>
          <p:cNvSpPr txBox="1"/>
          <p:nvPr/>
        </p:nvSpPr>
        <p:spPr>
          <a:xfrm>
            <a:off x="3729041" y="1224373"/>
            <a:ext cx="12515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T=0.3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73483-346E-0348-9352-3BCA95E228BA}"/>
              </a:ext>
            </a:extLst>
          </p:cNvPr>
          <p:cNvSpPr txBox="1"/>
          <p:nvPr/>
        </p:nvSpPr>
        <p:spPr>
          <a:xfrm>
            <a:off x="3729041" y="4179887"/>
            <a:ext cx="12515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T=3.0 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1EAF05-1811-2B49-9B18-EF4B9FED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8" y="1153204"/>
            <a:ext cx="3682287" cy="7013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3A3CBBF-56B5-7A41-80DF-B314F912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93" y="103091"/>
            <a:ext cx="4041395" cy="1033496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Source-dependent analysis, Cook Inlet, 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0D146D-9D57-714D-81CC-B5591C0EAD17}"/>
              </a:ext>
            </a:extLst>
          </p:cNvPr>
          <p:cNvSpPr/>
          <p:nvPr/>
        </p:nvSpPr>
        <p:spPr>
          <a:xfrm>
            <a:off x="9525000" y="188928"/>
            <a:ext cx="723900" cy="5856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1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F6B90B-1B58-9745-9EC7-6767DAD51719}"/>
              </a:ext>
            </a:extLst>
          </p:cNvPr>
          <p:cNvGrpSpPr/>
          <p:nvPr/>
        </p:nvGrpSpPr>
        <p:grpSpPr>
          <a:xfrm>
            <a:off x="96787" y="1979802"/>
            <a:ext cx="3532238" cy="4720017"/>
            <a:chOff x="42186" y="293687"/>
            <a:chExt cx="3486488" cy="4658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C5C3C6-D899-6A44-8F28-219F9E315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54" r="54056"/>
            <a:stretch/>
          </p:blipFill>
          <p:spPr>
            <a:xfrm>
              <a:off x="268742" y="293687"/>
              <a:ext cx="3062289" cy="46588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D8A7A2-C45A-834B-884E-F87D66C7E15C}"/>
                </a:ext>
              </a:extLst>
            </p:cNvPr>
            <p:cNvSpPr txBox="1"/>
            <p:nvPr/>
          </p:nvSpPr>
          <p:spPr>
            <a:xfrm>
              <a:off x="2257087" y="2014539"/>
              <a:ext cx="127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Anchorage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799B7B-866D-BC45-A37A-C2BF3353ECF3}"/>
                </a:ext>
              </a:extLst>
            </p:cNvPr>
            <p:cNvSpPr txBox="1"/>
            <p:nvPr/>
          </p:nvSpPr>
          <p:spPr>
            <a:xfrm>
              <a:off x="42186" y="2938464"/>
              <a:ext cx="1271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Augustine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75375D-74CA-4E45-9779-59C422A5572E}"/>
                </a:ext>
              </a:extLst>
            </p:cNvPr>
            <p:cNvSpPr txBox="1"/>
            <p:nvPr/>
          </p:nvSpPr>
          <p:spPr>
            <a:xfrm>
              <a:off x="1799886" y="303768"/>
              <a:ext cx="98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Denali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4DF7B6-47B5-5A4B-957F-D0A127FAF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293"/>
          <a:stretch/>
        </p:blipFill>
        <p:spPr>
          <a:xfrm>
            <a:off x="4777060" y="188928"/>
            <a:ext cx="5137149" cy="6541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27AF72-E767-2A4C-BD4D-277F4CAD5CCC}"/>
              </a:ext>
            </a:extLst>
          </p:cNvPr>
          <p:cNvSpPr txBox="1"/>
          <p:nvPr/>
        </p:nvSpPr>
        <p:spPr>
          <a:xfrm>
            <a:off x="4980620" y="4262"/>
            <a:ext cx="127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Anchorage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F8BDD2-3183-F245-8914-A592B17A21AE}"/>
              </a:ext>
            </a:extLst>
          </p:cNvPr>
          <p:cNvSpPr txBox="1"/>
          <p:nvPr/>
        </p:nvSpPr>
        <p:spPr>
          <a:xfrm>
            <a:off x="7414941" y="4262"/>
            <a:ext cx="12715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Augustine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89524-9AA0-044F-88B8-13889DD41658}"/>
              </a:ext>
            </a:extLst>
          </p:cNvPr>
          <p:cNvSpPr txBox="1"/>
          <p:nvPr/>
        </p:nvSpPr>
        <p:spPr>
          <a:xfrm>
            <a:off x="3729041" y="1224373"/>
            <a:ext cx="12515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T=0.3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73483-346E-0348-9352-3BCA95E228BA}"/>
              </a:ext>
            </a:extLst>
          </p:cNvPr>
          <p:cNvSpPr txBox="1"/>
          <p:nvPr/>
        </p:nvSpPr>
        <p:spPr>
          <a:xfrm>
            <a:off x="3729041" y="4179887"/>
            <a:ext cx="12515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T=3.0 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1EAF05-1811-2B49-9B18-EF4B9FED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8" y="1153204"/>
            <a:ext cx="3682287" cy="7013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3A3CBBF-56B5-7A41-80DF-B314F912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93" y="103091"/>
            <a:ext cx="4041395" cy="1033496"/>
          </a:xfrm>
        </p:spPr>
        <p:txBody>
          <a:bodyPr>
            <a:normAutofit fontScale="90000"/>
          </a:bodyPr>
          <a:lstStyle/>
          <a:p>
            <a:r>
              <a:rPr lang="en-US" sz="3600" b="1" i="1" dirty="0"/>
              <a:t>Source-dependent analysis, Cook Inlet, 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0D146D-9D57-714D-81CC-B5591C0EAD17}"/>
              </a:ext>
            </a:extLst>
          </p:cNvPr>
          <p:cNvSpPr/>
          <p:nvPr/>
        </p:nvSpPr>
        <p:spPr>
          <a:xfrm>
            <a:off x="9525000" y="188928"/>
            <a:ext cx="723900" cy="5856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35C2EA-8FDB-B04C-9DC5-76737C8358F8}"/>
              </a:ext>
            </a:extLst>
          </p:cNvPr>
          <p:cNvSpPr/>
          <p:nvPr/>
        </p:nvSpPr>
        <p:spPr>
          <a:xfrm>
            <a:off x="6128655" y="3117064"/>
            <a:ext cx="5737029" cy="29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FC6BCC-E83B-F64B-820E-868C51DBD72A}"/>
              </a:ext>
            </a:extLst>
          </p:cNvPr>
          <p:cNvGrpSpPr/>
          <p:nvPr/>
        </p:nvGrpSpPr>
        <p:grpSpPr>
          <a:xfrm>
            <a:off x="6147705" y="2918631"/>
            <a:ext cx="5848351" cy="2984175"/>
            <a:chOff x="6095999" y="3644193"/>
            <a:chExt cx="5848351" cy="29841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F137E5-3F1A-1447-8B1D-1B94F2C2000C}"/>
                </a:ext>
              </a:extLst>
            </p:cNvPr>
            <p:cNvSpPr/>
            <p:nvPr/>
          </p:nvSpPr>
          <p:spPr>
            <a:xfrm>
              <a:off x="6095999" y="3713948"/>
              <a:ext cx="5848351" cy="2914420"/>
            </a:xfrm>
            <a:prstGeom prst="rect">
              <a:avLst/>
            </a:prstGeom>
            <a:noFill/>
            <a:ln w="508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BBA832-D00A-3849-8CDF-52B5927E6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438"/>
            <a:stretch/>
          </p:blipFill>
          <p:spPr>
            <a:xfrm>
              <a:off x="6169024" y="3903641"/>
              <a:ext cx="5620320" cy="26797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ED0858-0B35-E948-909B-2AF0A77F6699}"/>
                </a:ext>
              </a:extLst>
            </p:cNvPr>
            <p:cNvSpPr txBox="1"/>
            <p:nvPr/>
          </p:nvSpPr>
          <p:spPr>
            <a:xfrm>
              <a:off x="8657148" y="3644193"/>
              <a:ext cx="2243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(Wirth et al., 2019)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179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DE422E-C4F5-124E-9B33-D8C35EEF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25" y="277561"/>
            <a:ext cx="5751592" cy="942975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Application to Pacific NW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CE3C0-D03A-DD44-8DA1-05F40454D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48"/>
          <a:stretch/>
        </p:blipFill>
        <p:spPr>
          <a:xfrm>
            <a:off x="315925" y="1368767"/>
            <a:ext cx="3577379" cy="278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62447-6C8F-9941-9BB3-DA787C8A6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94" y="296284"/>
            <a:ext cx="5751592" cy="5341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B8FEB-53A7-224C-9094-A146140A6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30" y="5761678"/>
            <a:ext cx="3918685" cy="731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7C46E-A7D6-6049-BB47-93438B04C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848" y="3351238"/>
            <a:ext cx="4129008" cy="314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5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180</Words>
  <Application>Microsoft Macintosh PowerPoint</Application>
  <PresentationFormat>Widescreen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Regional ground-motion amplification effects in the Pacific NW Morgan Moschetti collaborators: John Rekoske, Eric Thompson, …  U.S. Geological Survey, Golden, Colorado</vt:lpstr>
      <vt:lpstr>Source- and path-dependent amplification</vt:lpstr>
      <vt:lpstr>PowerPoint Presentation</vt:lpstr>
      <vt:lpstr>Average effects, Cook Inlet region, Alaska</vt:lpstr>
      <vt:lpstr>Source-dependent analysis, Cook Inlet, AK</vt:lpstr>
      <vt:lpstr>Source-dependent analysis, Cook Inlet, AK</vt:lpstr>
      <vt:lpstr>Application to Pacific NW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amplification effects in the PacNW Morgan Moschetti, John Rekoske, Eric Thompson…  U.S. Geological Survey, Golden, Colorado</dc:title>
  <dc:creator>Microsoft Office User</dc:creator>
  <cp:lastModifiedBy>Moschetti, Morgan P</cp:lastModifiedBy>
  <cp:revision>22</cp:revision>
  <dcterms:created xsi:type="dcterms:W3CDTF">2019-11-01T20:03:55Z</dcterms:created>
  <dcterms:modified xsi:type="dcterms:W3CDTF">2019-11-04T16:36:38Z</dcterms:modified>
</cp:coreProperties>
</file>