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46" r:id="rId2"/>
    <p:sldId id="258" r:id="rId3"/>
    <p:sldId id="307" r:id="rId4"/>
    <p:sldId id="314" r:id="rId5"/>
    <p:sldId id="322" r:id="rId6"/>
    <p:sldId id="324" r:id="rId7"/>
    <p:sldId id="340" r:id="rId8"/>
    <p:sldId id="341" r:id="rId9"/>
    <p:sldId id="325" r:id="rId10"/>
    <p:sldId id="326" r:id="rId11"/>
    <p:sldId id="331" r:id="rId12"/>
    <p:sldId id="332" r:id="rId13"/>
    <p:sldId id="333" r:id="rId14"/>
    <p:sldId id="334" r:id="rId15"/>
    <p:sldId id="348" r:id="rId16"/>
    <p:sldId id="34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64"/>
  </p:normalViewPr>
  <p:slideViewPr>
    <p:cSldViewPr snapToGrid="0" snapToObjects="1">
      <p:cViewPr varScale="1">
        <p:scale>
          <a:sx n="95" d="100"/>
          <a:sy n="95" d="100"/>
        </p:scale>
        <p:origin x="5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45CF2-D1DD-D546-AB17-CD2A4E04F660}" type="datetimeFigureOut">
              <a:rPr lang="en-US" smtClean="0"/>
              <a:t>11/4/19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80814D-D665-A345-9CAD-A919A441EE4D}" type="slidenum">
              <a:rPr lang="en-US" smtClean="0"/>
              <a:t>‹#›</a:t>
            </a:fld>
            <a:endParaRPr lang="en-US"/>
          </a:p>
        </p:txBody>
      </p:sp>
    </p:spTree>
    <p:extLst>
      <p:ext uri="{BB962C8B-B14F-4D97-AF65-F5344CB8AC3E}">
        <p14:creationId xmlns:p14="http://schemas.microsoft.com/office/powerpoint/2010/main" val="2013375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there, my name is Ian Stone, and I am a graduate student at the University of Washington. Today I am going to share some preliminary results from work modeling the effects of topography on site response in the city of Seattle, in Washington State. This work was done with contributions from Erin Wirth, John </a:t>
            </a:r>
            <a:r>
              <a:rPr lang="en-US" dirty="0" err="1"/>
              <a:t>Vidale</a:t>
            </a:r>
            <a:r>
              <a:rPr lang="en-US" dirty="0"/>
              <a:t>, and Art Frankel.</a:t>
            </a:r>
          </a:p>
        </p:txBody>
      </p:sp>
      <p:sp>
        <p:nvSpPr>
          <p:cNvPr id="4" name="Slide Number Placeholder 3"/>
          <p:cNvSpPr>
            <a:spLocks noGrp="1"/>
          </p:cNvSpPr>
          <p:nvPr>
            <p:ph type="sldNum" sz="quarter" idx="10"/>
          </p:nvPr>
        </p:nvSpPr>
        <p:spPr/>
        <p:txBody>
          <a:bodyPr/>
          <a:lstStyle/>
          <a:p>
            <a:fld id="{F6D23680-CA29-5743-820B-1AD84B73C1F1}" type="slidenum">
              <a:rPr lang="en-US" smtClean="0"/>
              <a:t>1</a:t>
            </a:fld>
            <a:endParaRPr lang="en-US"/>
          </a:p>
        </p:txBody>
      </p:sp>
    </p:spTree>
    <p:extLst>
      <p:ext uri="{BB962C8B-B14F-4D97-AF65-F5344CB8AC3E}">
        <p14:creationId xmlns:p14="http://schemas.microsoft.com/office/powerpoint/2010/main" val="2551573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verify the quality of the method and model, we first simulated a small nearby earthquake. This earthquake was magnitude 3.3, and happened over near Bremerton in 2015. Shown here is the vertical component of the velocity field for the simulation, played at 2 times speed. We found after running this simulation that our synthetic data generally matched the arrival times and response spectra of the real data. Also, we were able to match the </a:t>
            </a:r>
            <a:r>
              <a:rPr lang="en-US" dirty="0" err="1"/>
              <a:t>Sp</a:t>
            </a:r>
            <a:r>
              <a:rPr lang="en-US" dirty="0"/>
              <a:t> minus S times fairly well within the Seattle basin, which implies that our velocity model is appropriate there. </a:t>
            </a:r>
          </a:p>
        </p:txBody>
      </p:sp>
      <p:sp>
        <p:nvSpPr>
          <p:cNvPr id="4" name="Slide Number Placeholder 3"/>
          <p:cNvSpPr>
            <a:spLocks noGrp="1"/>
          </p:cNvSpPr>
          <p:nvPr>
            <p:ph type="sldNum" sz="quarter" idx="5"/>
          </p:nvPr>
        </p:nvSpPr>
        <p:spPr/>
        <p:txBody>
          <a:bodyPr/>
          <a:lstStyle/>
          <a:p>
            <a:fld id="{EF365B8B-51A4-8C41-B38D-479A9061300A}" type="slidenum">
              <a:rPr lang="en-US" smtClean="0"/>
              <a:t>16</a:t>
            </a:fld>
            <a:endParaRPr lang="en-US"/>
          </a:p>
        </p:txBody>
      </p:sp>
    </p:spTree>
    <p:extLst>
      <p:ext uri="{BB962C8B-B14F-4D97-AF65-F5344CB8AC3E}">
        <p14:creationId xmlns:p14="http://schemas.microsoft.com/office/powerpoint/2010/main" val="1224190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Topography is known to have significant effect on site response under special circumstances. A combination of shape focusing and structural resonance can cause ground motion to increase significantly at the top of a mountain or ridge in certain locations. However, the effects of topography are not typically considered during most seismic hazard analysis. This is because the effect is so variable and localized, not to mention it often manifests at higher frequency ranges, making it difficult to predict without significant computing resources. As computing resources improve, though, it becomes more feasible to run high resolution ground motion simulations, and incorporating topography into seismic hazard analysis is becoming a more reasonable option.</a:t>
            </a:r>
          </a:p>
          <a:p>
            <a:endParaRPr lang="en-US" dirty="0"/>
          </a:p>
        </p:txBody>
      </p:sp>
      <p:sp>
        <p:nvSpPr>
          <p:cNvPr id="4" name="Slide Number Placeholder 3"/>
          <p:cNvSpPr>
            <a:spLocks noGrp="1"/>
          </p:cNvSpPr>
          <p:nvPr>
            <p:ph type="sldNum" sz="quarter" idx="5"/>
          </p:nvPr>
        </p:nvSpPr>
        <p:spPr/>
        <p:txBody>
          <a:bodyPr/>
          <a:lstStyle/>
          <a:p>
            <a:fld id="{EF365B8B-51A4-8C41-B38D-479A9061300A}" type="slidenum">
              <a:rPr lang="en-US" smtClean="0"/>
              <a:t>2</a:t>
            </a:fld>
            <a:endParaRPr lang="en-US"/>
          </a:p>
        </p:txBody>
      </p:sp>
    </p:spTree>
    <p:extLst>
      <p:ext uri="{BB962C8B-B14F-4D97-AF65-F5344CB8AC3E}">
        <p14:creationId xmlns:p14="http://schemas.microsoft.com/office/powerpoint/2010/main" val="2599078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65B8B-51A4-8C41-B38D-479A9061300A}" type="slidenum">
              <a:rPr lang="en-US" smtClean="0"/>
              <a:t>3</a:t>
            </a:fld>
            <a:endParaRPr lang="en-US"/>
          </a:p>
        </p:txBody>
      </p:sp>
    </p:spTree>
    <p:extLst>
      <p:ext uri="{BB962C8B-B14F-4D97-AF65-F5344CB8AC3E}">
        <p14:creationId xmlns:p14="http://schemas.microsoft.com/office/powerpoint/2010/main" val="1147617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compare the peak ground velocity to constrain the difference between the </a:t>
            </a:r>
            <a:r>
              <a:rPr lang="en-US" dirty="0" err="1"/>
              <a:t>topographied</a:t>
            </a:r>
            <a:r>
              <a:rPr lang="en-US" dirty="0"/>
              <a:t> and non-</a:t>
            </a:r>
            <a:r>
              <a:rPr lang="en-US" dirty="0" err="1"/>
              <a:t>topographied</a:t>
            </a:r>
            <a:r>
              <a:rPr lang="en-US" dirty="0"/>
              <a:t> models. </a:t>
            </a:r>
          </a:p>
        </p:txBody>
      </p:sp>
      <p:sp>
        <p:nvSpPr>
          <p:cNvPr id="4" name="Slide Number Placeholder 3"/>
          <p:cNvSpPr>
            <a:spLocks noGrp="1"/>
          </p:cNvSpPr>
          <p:nvPr>
            <p:ph type="sldNum" sz="quarter" idx="5"/>
          </p:nvPr>
        </p:nvSpPr>
        <p:spPr/>
        <p:txBody>
          <a:bodyPr/>
          <a:lstStyle/>
          <a:p>
            <a:fld id="{EF365B8B-51A4-8C41-B38D-479A9061300A}" type="slidenum">
              <a:rPr lang="en-US" smtClean="0"/>
              <a:t>9</a:t>
            </a:fld>
            <a:endParaRPr lang="en-US"/>
          </a:p>
        </p:txBody>
      </p:sp>
    </p:spTree>
    <p:extLst>
      <p:ext uri="{BB962C8B-B14F-4D97-AF65-F5344CB8AC3E}">
        <p14:creationId xmlns:p14="http://schemas.microsoft.com/office/powerpoint/2010/main" val="1010158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percent difference in PGV between the </a:t>
            </a:r>
            <a:r>
              <a:rPr lang="en-US" dirty="0" err="1"/>
              <a:t>topographied</a:t>
            </a:r>
            <a:r>
              <a:rPr lang="en-US" dirty="0"/>
              <a:t> and </a:t>
            </a:r>
            <a:r>
              <a:rPr lang="en-US" dirty="0" err="1"/>
              <a:t>nontopographied</a:t>
            </a:r>
            <a:r>
              <a:rPr lang="en-US" dirty="0"/>
              <a:t> models. Warm colors indicate an increased PGV in the </a:t>
            </a:r>
            <a:r>
              <a:rPr lang="en-US" dirty="0" err="1"/>
              <a:t>topographied</a:t>
            </a:r>
            <a:r>
              <a:rPr lang="en-US" dirty="0"/>
              <a:t> simulation relative to the non-</a:t>
            </a:r>
            <a:r>
              <a:rPr lang="en-US" dirty="0" err="1"/>
              <a:t>topographied</a:t>
            </a:r>
            <a:r>
              <a:rPr lang="en-US" dirty="0"/>
              <a:t> simulation. Cool colors represent a decrease in response.</a:t>
            </a:r>
          </a:p>
        </p:txBody>
      </p:sp>
      <p:sp>
        <p:nvSpPr>
          <p:cNvPr id="4" name="Slide Number Placeholder 3"/>
          <p:cNvSpPr>
            <a:spLocks noGrp="1"/>
          </p:cNvSpPr>
          <p:nvPr>
            <p:ph type="sldNum" sz="quarter" idx="5"/>
          </p:nvPr>
        </p:nvSpPr>
        <p:spPr/>
        <p:txBody>
          <a:bodyPr/>
          <a:lstStyle/>
          <a:p>
            <a:fld id="{EF365B8B-51A4-8C41-B38D-479A9061300A}" type="slidenum">
              <a:rPr lang="en-US" smtClean="0"/>
              <a:t>10</a:t>
            </a:fld>
            <a:endParaRPr lang="en-US"/>
          </a:p>
        </p:txBody>
      </p:sp>
    </p:spTree>
    <p:extLst>
      <p:ext uri="{BB962C8B-B14F-4D97-AF65-F5344CB8AC3E}">
        <p14:creationId xmlns:p14="http://schemas.microsoft.com/office/powerpoint/2010/main" val="888349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65B8B-51A4-8C41-B38D-479A9061300A}" type="slidenum">
              <a:rPr lang="en-US" smtClean="0"/>
              <a:t>11</a:t>
            </a:fld>
            <a:endParaRPr lang="en-US"/>
          </a:p>
        </p:txBody>
      </p:sp>
    </p:spTree>
    <p:extLst>
      <p:ext uri="{BB962C8B-B14F-4D97-AF65-F5344CB8AC3E}">
        <p14:creationId xmlns:p14="http://schemas.microsoft.com/office/powerpoint/2010/main" val="315648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quantify these general trends as well.</a:t>
            </a:r>
          </a:p>
        </p:txBody>
      </p:sp>
      <p:sp>
        <p:nvSpPr>
          <p:cNvPr id="4" name="Slide Number Placeholder 3"/>
          <p:cNvSpPr>
            <a:spLocks noGrp="1"/>
          </p:cNvSpPr>
          <p:nvPr>
            <p:ph type="sldNum" sz="quarter" idx="5"/>
          </p:nvPr>
        </p:nvSpPr>
        <p:spPr/>
        <p:txBody>
          <a:bodyPr/>
          <a:lstStyle/>
          <a:p>
            <a:fld id="{EF365B8B-51A4-8C41-B38D-479A9061300A}" type="slidenum">
              <a:rPr lang="en-US" smtClean="0"/>
              <a:t>12</a:t>
            </a:fld>
            <a:endParaRPr lang="en-US"/>
          </a:p>
        </p:txBody>
      </p:sp>
    </p:spTree>
    <p:extLst>
      <p:ext uri="{BB962C8B-B14F-4D97-AF65-F5344CB8AC3E}">
        <p14:creationId xmlns:p14="http://schemas.microsoft.com/office/powerpoint/2010/main" val="1711847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If we look at timeseries from these locations, we can see which components of the wavefield were most affected by the addition of topography.</a:t>
            </a:r>
          </a:p>
        </p:txBody>
      </p:sp>
      <p:sp>
        <p:nvSpPr>
          <p:cNvPr id="4" name="Slide Number Placeholder 3"/>
          <p:cNvSpPr>
            <a:spLocks noGrp="1"/>
          </p:cNvSpPr>
          <p:nvPr>
            <p:ph type="sldNum" sz="quarter" idx="5"/>
          </p:nvPr>
        </p:nvSpPr>
        <p:spPr/>
        <p:txBody>
          <a:bodyPr/>
          <a:lstStyle/>
          <a:p>
            <a:fld id="{EF365B8B-51A4-8C41-B38D-479A9061300A}" type="slidenum">
              <a:rPr lang="en-US" smtClean="0"/>
              <a:t>13</a:t>
            </a:fld>
            <a:endParaRPr lang="en-US"/>
          </a:p>
        </p:txBody>
      </p:sp>
    </p:spTree>
    <p:extLst>
      <p:ext uri="{BB962C8B-B14F-4D97-AF65-F5344CB8AC3E}">
        <p14:creationId xmlns:p14="http://schemas.microsoft.com/office/powerpoint/2010/main" val="2597625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365B8B-51A4-8C41-B38D-479A9061300A}" type="slidenum">
              <a:rPr lang="en-US" smtClean="0"/>
              <a:t>14</a:t>
            </a:fld>
            <a:endParaRPr lang="en-US"/>
          </a:p>
        </p:txBody>
      </p:sp>
    </p:spTree>
    <p:extLst>
      <p:ext uri="{BB962C8B-B14F-4D97-AF65-F5344CB8AC3E}">
        <p14:creationId xmlns:p14="http://schemas.microsoft.com/office/powerpoint/2010/main" val="278462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8F00-D652-EA43-9055-6C66D4114F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3318DA-5EBC-634F-A3F1-8899ED6D77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17EA3F-6693-A749-A4C6-BB491E7AA20F}"/>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5" name="Footer Placeholder 4">
            <a:extLst>
              <a:ext uri="{FF2B5EF4-FFF2-40B4-BE49-F238E27FC236}">
                <a16:creationId xmlns:a16="http://schemas.microsoft.com/office/drawing/2014/main" id="{5A6B9239-CF56-234E-AC6F-36C0226675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0F2D6-2D08-C74E-BB07-BA87D42C0F4C}"/>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167282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7AFF2-3D35-EB4A-BE67-98FF007AAA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CE8B74-8E66-1247-ABD9-8E88B2F4DBB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89939-63AF-3F48-8111-B8473F0FAC7C}"/>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5" name="Footer Placeholder 4">
            <a:extLst>
              <a:ext uri="{FF2B5EF4-FFF2-40B4-BE49-F238E27FC236}">
                <a16:creationId xmlns:a16="http://schemas.microsoft.com/office/drawing/2014/main" id="{00B9ED37-6E59-E94A-8557-8FAEB3827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A191A-1EAF-3144-9AB2-A730453F1F78}"/>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3805914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C42F19-A289-064C-B43E-B0B1673D67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B6B495-43D4-914D-A079-38B0B95B94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47564-4736-E44C-AD3B-1124E2075CF9}"/>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5" name="Footer Placeholder 4">
            <a:extLst>
              <a:ext uri="{FF2B5EF4-FFF2-40B4-BE49-F238E27FC236}">
                <a16:creationId xmlns:a16="http://schemas.microsoft.com/office/drawing/2014/main" id="{D132A49A-7381-BC49-A810-AC9A8B7DE2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9B831-01EA-C447-A200-8A94720C99F8}"/>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2331873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DC0B-D50D-DC47-8745-6B08185EB0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60C07-F85E-694F-B51D-6F53154A29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99CCF0-ED0C-104E-8F5B-0422B9EFB3AD}"/>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5" name="Footer Placeholder 4">
            <a:extLst>
              <a:ext uri="{FF2B5EF4-FFF2-40B4-BE49-F238E27FC236}">
                <a16:creationId xmlns:a16="http://schemas.microsoft.com/office/drawing/2014/main" id="{28D5D52B-F811-7A44-93F2-15B2DB067A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084B2-18A1-304F-8B42-D5B88D60955F}"/>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596706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2FFBA-0EBB-A649-A4E2-03841AE7E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04786F-F37A-944D-BB36-0D9F3BA1F4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DD6069-370D-D44F-A20C-3B962E8B21C1}"/>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5" name="Footer Placeholder 4">
            <a:extLst>
              <a:ext uri="{FF2B5EF4-FFF2-40B4-BE49-F238E27FC236}">
                <a16:creationId xmlns:a16="http://schemas.microsoft.com/office/drawing/2014/main" id="{371A4DDA-F467-A847-A153-D627E7C29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D4320-34EF-504D-BDDA-75D4ED71C63B}"/>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2778099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A20D-32EE-E941-B01C-06CC55542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0B7D65-637C-E446-8E11-9AB5A5C732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EB23E2-6952-0142-B1AD-AE4657DEFF3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617624-D799-2545-8C6F-66388218AB49}"/>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6" name="Footer Placeholder 5">
            <a:extLst>
              <a:ext uri="{FF2B5EF4-FFF2-40B4-BE49-F238E27FC236}">
                <a16:creationId xmlns:a16="http://schemas.microsoft.com/office/drawing/2014/main" id="{BC5D0A02-FD3F-944F-9F3D-691B53572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86AC8-DD42-3C4B-B294-A0A64435C869}"/>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166608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1E58-BFDC-4A42-A68B-1C2F378D63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AFA79-61CC-A549-9944-8AE23C1DC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797AD81-65A6-2A47-8D4E-524BB72B37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5328A0-0403-F648-B25B-95E5831593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82A40E-56CE-4B46-BD63-332211C56B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2813E2-A243-8B44-A2D7-99D6A9C70DA5}"/>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8" name="Footer Placeholder 7">
            <a:extLst>
              <a:ext uri="{FF2B5EF4-FFF2-40B4-BE49-F238E27FC236}">
                <a16:creationId xmlns:a16="http://schemas.microsoft.com/office/drawing/2014/main" id="{67B3FED6-2DCD-8C49-86BB-9E22461771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3FDA37-F48D-034D-95D2-A854DA2DC06A}"/>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3636387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18FB3-6E5D-0C45-952A-44FC245FF2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0D4A9D-FD7E-FA47-80A3-D1694AC80A06}"/>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4" name="Footer Placeholder 3">
            <a:extLst>
              <a:ext uri="{FF2B5EF4-FFF2-40B4-BE49-F238E27FC236}">
                <a16:creationId xmlns:a16="http://schemas.microsoft.com/office/drawing/2014/main" id="{F2D86BB4-F63C-704E-B376-9C71AC6566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C5A1C5-953C-2146-8844-054520E720B6}"/>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2275660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3206A4-FECF-B848-BE53-67D933C3A68A}"/>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3" name="Footer Placeholder 2">
            <a:extLst>
              <a:ext uri="{FF2B5EF4-FFF2-40B4-BE49-F238E27FC236}">
                <a16:creationId xmlns:a16="http://schemas.microsoft.com/office/drawing/2014/main" id="{3DB3A1C9-475B-4B4D-AB04-261C43DFD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AE5BCB-885D-534E-8CF5-4DA0385D3D3B}"/>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4130498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B3D3F-234C-774B-A80C-49B78B5E6E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2823C1-AD1C-B44A-874E-252327DC99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6AB70F-C1E3-9A41-8DA8-090E52DFC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9F1830-1DB3-9648-9256-B7105A5588CF}"/>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6" name="Footer Placeholder 5">
            <a:extLst>
              <a:ext uri="{FF2B5EF4-FFF2-40B4-BE49-F238E27FC236}">
                <a16:creationId xmlns:a16="http://schemas.microsoft.com/office/drawing/2014/main" id="{EB2AA137-8F9D-8844-9B47-FFB929C443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E8E70-28F4-8D4B-B426-7F43243FAEE9}"/>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3072786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4AA80-47FB-4842-B6DA-334B537E6B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21F861-D97B-7944-B15C-B6091E0E2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F9754C-393F-364F-931F-76DAEFE34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811A60-566F-8A4C-BBBF-671E0A7878A4}"/>
              </a:ext>
            </a:extLst>
          </p:cNvPr>
          <p:cNvSpPr>
            <a:spLocks noGrp="1"/>
          </p:cNvSpPr>
          <p:nvPr>
            <p:ph type="dt" sz="half" idx="10"/>
          </p:nvPr>
        </p:nvSpPr>
        <p:spPr/>
        <p:txBody>
          <a:bodyPr/>
          <a:lstStyle/>
          <a:p>
            <a:fld id="{90A84CCB-C31E-7B41-A725-929B3F61E09E}" type="datetimeFigureOut">
              <a:rPr lang="en-US" smtClean="0"/>
              <a:t>11/4/19</a:t>
            </a:fld>
            <a:endParaRPr lang="en-US"/>
          </a:p>
        </p:txBody>
      </p:sp>
      <p:sp>
        <p:nvSpPr>
          <p:cNvPr id="6" name="Footer Placeholder 5">
            <a:extLst>
              <a:ext uri="{FF2B5EF4-FFF2-40B4-BE49-F238E27FC236}">
                <a16:creationId xmlns:a16="http://schemas.microsoft.com/office/drawing/2014/main" id="{F6621E0C-B035-9840-93D9-444958350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E53840-BA1D-0745-97E8-3E00A9EAB6CC}"/>
              </a:ext>
            </a:extLst>
          </p:cNvPr>
          <p:cNvSpPr>
            <a:spLocks noGrp="1"/>
          </p:cNvSpPr>
          <p:nvPr>
            <p:ph type="sldNum" sz="quarter" idx="12"/>
          </p:nvPr>
        </p:nvSpPr>
        <p:spPr/>
        <p:txBody>
          <a:bodyPr/>
          <a:lstStyle/>
          <a:p>
            <a:fld id="{632BCE4A-3437-4E4C-ABCF-3D7DF53485A8}" type="slidenum">
              <a:rPr lang="en-US" smtClean="0"/>
              <a:t>‹#›</a:t>
            </a:fld>
            <a:endParaRPr lang="en-US"/>
          </a:p>
        </p:txBody>
      </p:sp>
    </p:spTree>
    <p:extLst>
      <p:ext uri="{BB962C8B-B14F-4D97-AF65-F5344CB8AC3E}">
        <p14:creationId xmlns:p14="http://schemas.microsoft.com/office/powerpoint/2010/main" val="160686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768F3F-BE71-B840-8A15-9891204B5B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675375-269E-7642-902B-B72ADFB65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B9EF8-519C-364D-B404-88B247A3F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84CCB-C31E-7B41-A725-929B3F61E09E}" type="datetimeFigureOut">
              <a:rPr lang="en-US" smtClean="0"/>
              <a:t>11/4/19</a:t>
            </a:fld>
            <a:endParaRPr lang="en-US"/>
          </a:p>
        </p:txBody>
      </p:sp>
      <p:sp>
        <p:nvSpPr>
          <p:cNvPr id="5" name="Footer Placeholder 4">
            <a:extLst>
              <a:ext uri="{FF2B5EF4-FFF2-40B4-BE49-F238E27FC236}">
                <a16:creationId xmlns:a16="http://schemas.microsoft.com/office/drawing/2014/main" id="{73D14005-6A7B-084F-9148-E8E61D526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A23277-4D70-6B4A-B5EC-E5FDC51DC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BCE4A-3437-4E4C-ABCF-3D7DF53485A8}" type="slidenum">
              <a:rPr lang="en-US" smtClean="0"/>
              <a:t>‹#›</a:t>
            </a:fld>
            <a:endParaRPr lang="en-US"/>
          </a:p>
        </p:txBody>
      </p:sp>
    </p:spTree>
    <p:extLst>
      <p:ext uri="{BB962C8B-B14F-4D97-AF65-F5344CB8AC3E}">
        <p14:creationId xmlns:p14="http://schemas.microsoft.com/office/powerpoint/2010/main" val="3529186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CFB54-5771-954A-AB3E-F432938230BA}"/>
              </a:ext>
            </a:extLst>
          </p:cNvPr>
          <p:cNvPicPr>
            <a:picLocks noChangeAspect="1"/>
          </p:cNvPicPr>
          <p:nvPr/>
        </p:nvPicPr>
        <p:blipFill>
          <a:blip r:embed="rId3">
            <a:alphaModFix amt="19000"/>
          </a:blip>
          <a:stretch>
            <a:fillRect/>
          </a:stretch>
        </p:blipFill>
        <p:spPr>
          <a:xfrm>
            <a:off x="1033500" y="0"/>
            <a:ext cx="10125000" cy="6858000"/>
          </a:xfrm>
          <a:prstGeom prst="rect">
            <a:avLst/>
          </a:prstGeom>
        </p:spPr>
      </p:pic>
      <p:sp>
        <p:nvSpPr>
          <p:cNvPr id="2" name="Title 1">
            <a:extLst>
              <a:ext uri="{FF2B5EF4-FFF2-40B4-BE49-F238E27FC236}">
                <a16:creationId xmlns:a16="http://schemas.microsoft.com/office/drawing/2014/main" id="{C61F589D-9D8F-4741-AD64-1165452EBAD5}"/>
              </a:ext>
            </a:extLst>
          </p:cNvPr>
          <p:cNvSpPr>
            <a:spLocks noGrp="1"/>
          </p:cNvSpPr>
          <p:nvPr>
            <p:ph type="ctrTitle"/>
          </p:nvPr>
        </p:nvSpPr>
        <p:spPr>
          <a:xfrm>
            <a:off x="1524000" y="1524362"/>
            <a:ext cx="9144000" cy="2387600"/>
          </a:xfrm>
        </p:spPr>
        <p:txBody>
          <a:bodyPr>
            <a:normAutofit fontScale="90000"/>
          </a:bodyPr>
          <a:lstStyle/>
          <a:p>
            <a:r>
              <a:rPr lang="en-US" dirty="0">
                <a:latin typeface="Arial" panose="020B0604020202020204" pitchFamily="34" charset="0"/>
                <a:cs typeface="Arial" panose="020B0604020202020204" pitchFamily="34" charset="0"/>
              </a:rPr>
              <a:t>Topographic response to ground motion from modeled Seattle Fault earthquakes</a:t>
            </a:r>
          </a:p>
        </p:txBody>
      </p:sp>
      <p:sp>
        <p:nvSpPr>
          <p:cNvPr id="3" name="Subtitle 2">
            <a:extLst>
              <a:ext uri="{FF2B5EF4-FFF2-40B4-BE49-F238E27FC236}">
                <a16:creationId xmlns:a16="http://schemas.microsoft.com/office/drawing/2014/main" id="{A7C8E8B7-6B05-1547-BA9F-61B3F88AA02A}"/>
              </a:ext>
            </a:extLst>
          </p:cNvPr>
          <p:cNvSpPr>
            <a:spLocks noGrp="1"/>
          </p:cNvSpPr>
          <p:nvPr>
            <p:ph type="subTitle" idx="1"/>
          </p:nvPr>
        </p:nvSpPr>
        <p:spPr>
          <a:xfrm>
            <a:off x="1033499" y="4172521"/>
            <a:ext cx="5337398" cy="1846177"/>
          </a:xfrm>
        </p:spPr>
        <p:txBody>
          <a:bodyPr>
            <a:normAutofit/>
          </a:bodyPr>
          <a:lstStyle/>
          <a:p>
            <a:pPr algn="l"/>
            <a:r>
              <a:rPr lang="en-US" b="1" dirty="0">
                <a:latin typeface="Arial" panose="020B0604020202020204" pitchFamily="34" charset="0"/>
                <a:cs typeface="Arial" panose="020B0604020202020204" pitchFamily="34" charset="0"/>
              </a:rPr>
              <a:t>Presented by: </a:t>
            </a:r>
            <a:r>
              <a:rPr lang="en-US" dirty="0">
                <a:latin typeface="Arial" panose="020B0604020202020204" pitchFamily="34" charset="0"/>
                <a:cs typeface="Arial" panose="020B0604020202020204" pitchFamily="34" charset="0"/>
              </a:rPr>
              <a:t>Ian Stone (UW)</a:t>
            </a:r>
            <a:endParaRPr lang="en-US" b="1" dirty="0">
              <a:latin typeface="Arial" panose="020B0604020202020204" pitchFamily="34" charset="0"/>
              <a:cs typeface="Arial" panose="020B0604020202020204" pitchFamily="34" charset="0"/>
            </a:endParaRPr>
          </a:p>
          <a:p>
            <a:pPr algn="l"/>
            <a:r>
              <a:rPr lang="en-US" b="1" dirty="0">
                <a:latin typeface="Arial" panose="020B0604020202020204" pitchFamily="34" charset="0"/>
                <a:cs typeface="Arial" panose="020B0604020202020204" pitchFamily="34" charset="0"/>
              </a:rPr>
              <a:t>Additional Contributors</a:t>
            </a:r>
            <a:r>
              <a:rPr lang="en-US" dirty="0">
                <a:latin typeface="Arial" panose="020B0604020202020204" pitchFamily="34" charset="0"/>
                <a:cs typeface="Arial" panose="020B0604020202020204" pitchFamily="34" charset="0"/>
              </a:rPr>
              <a:t>: Erin Wirth &amp; Arthur Frankel (USGS), John </a:t>
            </a:r>
            <a:r>
              <a:rPr lang="en-US" dirty="0" err="1">
                <a:latin typeface="Arial" panose="020B0604020202020204" pitchFamily="34" charset="0"/>
                <a:cs typeface="Arial" panose="020B0604020202020204" pitchFamily="34" charset="0"/>
              </a:rPr>
              <a:t>Vidale</a:t>
            </a:r>
            <a:r>
              <a:rPr lang="en-US" dirty="0">
                <a:latin typeface="Arial" panose="020B0604020202020204" pitchFamily="34" charset="0"/>
                <a:cs typeface="Arial" panose="020B0604020202020204" pitchFamily="34" charset="0"/>
              </a:rPr>
              <a:t> (USC/SCEC)</a:t>
            </a:r>
            <a:endParaRPr lang="en-US" b="1"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83E220B-AE3E-FE4D-A866-B89EE32CDF36}"/>
              </a:ext>
            </a:extLst>
          </p:cNvPr>
          <p:cNvSpPr txBox="1"/>
          <p:nvPr/>
        </p:nvSpPr>
        <p:spPr>
          <a:xfrm>
            <a:off x="1033501" y="6529706"/>
            <a:ext cx="2886559" cy="297454"/>
          </a:xfrm>
          <a:prstGeom prst="rect">
            <a:avLst/>
          </a:prstGeom>
          <a:noFill/>
        </p:spPr>
        <p:txBody>
          <a:bodyPr wrap="none" rtlCol="0">
            <a:spAutoFit/>
          </a:bodyPr>
          <a:lstStyle/>
          <a:p>
            <a:r>
              <a:rPr lang="en-US" sz="1333" dirty="0"/>
              <a:t>Picture Source: </a:t>
            </a:r>
            <a:r>
              <a:rPr lang="en-US" sz="1333" dirty="0" err="1"/>
              <a:t>Troost</a:t>
            </a:r>
            <a:r>
              <a:rPr lang="en-US" sz="1333" dirty="0"/>
              <a:t> and Booth, 2008</a:t>
            </a:r>
          </a:p>
        </p:txBody>
      </p:sp>
      <p:sp>
        <p:nvSpPr>
          <p:cNvPr id="6" name="Subtitle 2">
            <a:extLst>
              <a:ext uri="{FF2B5EF4-FFF2-40B4-BE49-F238E27FC236}">
                <a16:creationId xmlns:a16="http://schemas.microsoft.com/office/drawing/2014/main" id="{B67FBA18-CD75-FC4C-9605-B6D4BDF57160}"/>
              </a:ext>
            </a:extLst>
          </p:cNvPr>
          <p:cNvSpPr txBox="1">
            <a:spLocks/>
          </p:cNvSpPr>
          <p:nvPr/>
        </p:nvSpPr>
        <p:spPr>
          <a:xfrm>
            <a:off x="6401827" y="4172522"/>
            <a:ext cx="460530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PNW Earthquake Science Workshop</a:t>
            </a:r>
          </a:p>
          <a:p>
            <a:r>
              <a:rPr lang="en-US" dirty="0">
                <a:latin typeface="Arial" panose="020B0604020202020204" pitchFamily="34" charset="0"/>
                <a:cs typeface="Arial" panose="020B0604020202020204" pitchFamily="34" charset="0"/>
              </a:rPr>
              <a:t>Nov. 5</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2019</a:t>
            </a:r>
            <a:endParaRPr lang="en-US"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F004A6A-A42C-DB4A-AB25-13D455DF7964}"/>
              </a:ext>
            </a:extLst>
          </p:cNvPr>
          <p:cNvPicPr>
            <a:picLocks noChangeAspect="1"/>
          </p:cNvPicPr>
          <p:nvPr/>
        </p:nvPicPr>
        <p:blipFill>
          <a:blip r:embed="rId4"/>
          <a:stretch>
            <a:fillRect/>
          </a:stretch>
        </p:blipFill>
        <p:spPr>
          <a:xfrm>
            <a:off x="9045612" y="6128156"/>
            <a:ext cx="1034143" cy="699004"/>
          </a:xfrm>
          <a:prstGeom prst="rect">
            <a:avLst/>
          </a:prstGeom>
        </p:spPr>
      </p:pic>
      <p:pic>
        <p:nvPicPr>
          <p:cNvPr id="14" name="Picture 13">
            <a:extLst>
              <a:ext uri="{FF2B5EF4-FFF2-40B4-BE49-F238E27FC236}">
                <a16:creationId xmlns:a16="http://schemas.microsoft.com/office/drawing/2014/main" id="{26DEF620-E9FC-5944-B965-E57A8878EB0C}"/>
              </a:ext>
            </a:extLst>
          </p:cNvPr>
          <p:cNvPicPr>
            <a:picLocks noChangeAspect="1"/>
          </p:cNvPicPr>
          <p:nvPr/>
        </p:nvPicPr>
        <p:blipFill>
          <a:blip r:embed="rId5"/>
          <a:stretch>
            <a:fillRect/>
          </a:stretch>
        </p:blipFill>
        <p:spPr>
          <a:xfrm>
            <a:off x="8176499" y="6018699"/>
            <a:ext cx="838183" cy="839301"/>
          </a:xfrm>
          <a:prstGeom prst="rect">
            <a:avLst/>
          </a:prstGeom>
        </p:spPr>
      </p:pic>
      <p:pic>
        <p:nvPicPr>
          <p:cNvPr id="16" name="Picture 15">
            <a:extLst>
              <a:ext uri="{FF2B5EF4-FFF2-40B4-BE49-F238E27FC236}">
                <a16:creationId xmlns:a16="http://schemas.microsoft.com/office/drawing/2014/main" id="{D62C78DC-87E4-444F-91A0-E1D5E586B66D}"/>
              </a:ext>
            </a:extLst>
          </p:cNvPr>
          <p:cNvPicPr>
            <a:picLocks noChangeAspect="1"/>
          </p:cNvPicPr>
          <p:nvPr/>
        </p:nvPicPr>
        <p:blipFill>
          <a:blip r:embed="rId6"/>
          <a:stretch>
            <a:fillRect/>
          </a:stretch>
        </p:blipFill>
        <p:spPr>
          <a:xfrm>
            <a:off x="10153998" y="6129712"/>
            <a:ext cx="1955296" cy="712868"/>
          </a:xfrm>
          <a:prstGeom prst="rect">
            <a:avLst/>
          </a:prstGeom>
        </p:spPr>
      </p:pic>
    </p:spTree>
    <p:extLst>
      <p:ext uri="{BB962C8B-B14F-4D97-AF65-F5344CB8AC3E}">
        <p14:creationId xmlns:p14="http://schemas.microsoft.com/office/powerpoint/2010/main" val="3524648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614FD1-2199-134E-8C33-329CB27F8D89}"/>
              </a:ext>
            </a:extLst>
          </p:cNvPr>
          <p:cNvPicPr>
            <a:picLocks noChangeAspect="1"/>
          </p:cNvPicPr>
          <p:nvPr/>
        </p:nvPicPr>
        <p:blipFill rotWithShape="1">
          <a:blip r:embed="rId3"/>
          <a:srcRect l="-343"/>
          <a:stretch/>
        </p:blipFill>
        <p:spPr>
          <a:xfrm>
            <a:off x="5257800" y="1257300"/>
            <a:ext cx="7429500" cy="5549900"/>
          </a:xfrm>
          <a:prstGeom prst="rect">
            <a:avLst/>
          </a:prstGeom>
        </p:spPr>
      </p:pic>
      <p:sp>
        <p:nvSpPr>
          <p:cNvPr id="2" name="Title 1">
            <a:extLst>
              <a:ext uri="{FF2B5EF4-FFF2-40B4-BE49-F238E27FC236}">
                <a16:creationId xmlns:a16="http://schemas.microsoft.com/office/drawing/2014/main" id="{0756B215-CC4B-E54C-B64C-1199D1BE9CF0}"/>
              </a:ext>
            </a:extLst>
          </p:cNvPr>
          <p:cNvSpPr>
            <a:spLocks noGrp="1"/>
          </p:cNvSpPr>
          <p:nvPr>
            <p:ph type="title"/>
          </p:nvPr>
        </p:nvSpPr>
        <p:spPr>
          <a:xfrm>
            <a:off x="838200" y="0"/>
            <a:ext cx="10515600" cy="1325563"/>
          </a:xfrm>
        </p:spPr>
        <p:txBody>
          <a:bodyPr/>
          <a:lstStyle/>
          <a:p>
            <a:r>
              <a:rPr lang="en-US" dirty="0"/>
              <a:t>Discussion: PGV Ratio</a:t>
            </a:r>
          </a:p>
        </p:txBody>
      </p:sp>
      <p:pic>
        <p:nvPicPr>
          <p:cNvPr id="5" name="Picture 4">
            <a:extLst>
              <a:ext uri="{FF2B5EF4-FFF2-40B4-BE49-F238E27FC236}">
                <a16:creationId xmlns:a16="http://schemas.microsoft.com/office/drawing/2014/main" id="{A0BA0C2D-3484-5B4F-99E4-04D3C5680DA7}"/>
              </a:ext>
            </a:extLst>
          </p:cNvPr>
          <p:cNvPicPr>
            <a:picLocks noChangeAspect="1"/>
          </p:cNvPicPr>
          <p:nvPr/>
        </p:nvPicPr>
        <p:blipFill rotWithShape="1">
          <a:blip r:embed="rId4"/>
          <a:srcRect r="9434"/>
          <a:stretch/>
        </p:blipFill>
        <p:spPr>
          <a:xfrm>
            <a:off x="-254000" y="1257300"/>
            <a:ext cx="6705600" cy="5549900"/>
          </a:xfrm>
          <a:prstGeom prst="rect">
            <a:avLst/>
          </a:prstGeom>
        </p:spPr>
      </p:pic>
      <p:sp>
        <p:nvSpPr>
          <p:cNvPr id="6" name="5-Point Star 5">
            <a:extLst>
              <a:ext uri="{FF2B5EF4-FFF2-40B4-BE49-F238E27FC236}">
                <a16:creationId xmlns:a16="http://schemas.microsoft.com/office/drawing/2014/main" id="{D02C6D7B-6C31-C340-BC83-B73E93E0DC7E}"/>
              </a:ext>
            </a:extLst>
          </p:cNvPr>
          <p:cNvSpPr/>
          <p:nvPr/>
        </p:nvSpPr>
        <p:spPr>
          <a:xfrm>
            <a:off x="1919457" y="5322191"/>
            <a:ext cx="370115" cy="326572"/>
          </a:xfrm>
          <a:prstGeom prst="star5">
            <a:avLst/>
          </a:prstGeom>
          <a:noFill/>
          <a:ln w="76200">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11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614FD1-2199-134E-8C33-329CB27F8D89}"/>
              </a:ext>
            </a:extLst>
          </p:cNvPr>
          <p:cNvPicPr>
            <a:picLocks noChangeAspect="1"/>
          </p:cNvPicPr>
          <p:nvPr/>
        </p:nvPicPr>
        <p:blipFill rotWithShape="1">
          <a:blip r:embed="rId3"/>
          <a:srcRect l="-343"/>
          <a:stretch/>
        </p:blipFill>
        <p:spPr>
          <a:xfrm>
            <a:off x="6451600" y="3733800"/>
            <a:ext cx="3835400" cy="2865077"/>
          </a:xfrm>
          <a:prstGeom prst="rect">
            <a:avLst/>
          </a:prstGeom>
        </p:spPr>
      </p:pic>
      <p:sp>
        <p:nvSpPr>
          <p:cNvPr id="2" name="Title 1">
            <a:extLst>
              <a:ext uri="{FF2B5EF4-FFF2-40B4-BE49-F238E27FC236}">
                <a16:creationId xmlns:a16="http://schemas.microsoft.com/office/drawing/2014/main" id="{0756B215-CC4B-E54C-B64C-1199D1BE9CF0}"/>
              </a:ext>
            </a:extLst>
          </p:cNvPr>
          <p:cNvSpPr>
            <a:spLocks noGrp="1"/>
          </p:cNvSpPr>
          <p:nvPr>
            <p:ph type="title"/>
          </p:nvPr>
        </p:nvSpPr>
        <p:spPr>
          <a:xfrm>
            <a:off x="838200" y="0"/>
            <a:ext cx="10515600" cy="1325563"/>
          </a:xfrm>
        </p:spPr>
        <p:txBody>
          <a:bodyPr/>
          <a:lstStyle/>
          <a:p>
            <a:r>
              <a:rPr lang="en-US" dirty="0"/>
              <a:t>Discussion: PGV Ratio</a:t>
            </a:r>
          </a:p>
        </p:txBody>
      </p:sp>
      <p:pic>
        <p:nvPicPr>
          <p:cNvPr id="5" name="Picture 4">
            <a:extLst>
              <a:ext uri="{FF2B5EF4-FFF2-40B4-BE49-F238E27FC236}">
                <a16:creationId xmlns:a16="http://schemas.microsoft.com/office/drawing/2014/main" id="{A0BA0C2D-3484-5B4F-99E4-04D3C5680DA7}"/>
              </a:ext>
            </a:extLst>
          </p:cNvPr>
          <p:cNvPicPr>
            <a:picLocks noChangeAspect="1"/>
          </p:cNvPicPr>
          <p:nvPr/>
        </p:nvPicPr>
        <p:blipFill rotWithShape="1">
          <a:blip r:embed="rId4"/>
          <a:srcRect r="9434"/>
          <a:stretch/>
        </p:blipFill>
        <p:spPr>
          <a:xfrm>
            <a:off x="-254000" y="1257300"/>
            <a:ext cx="6705600" cy="5549900"/>
          </a:xfrm>
          <a:prstGeom prst="rect">
            <a:avLst/>
          </a:prstGeom>
        </p:spPr>
      </p:pic>
      <p:sp>
        <p:nvSpPr>
          <p:cNvPr id="6" name="TextBox 5">
            <a:extLst>
              <a:ext uri="{FF2B5EF4-FFF2-40B4-BE49-F238E27FC236}">
                <a16:creationId xmlns:a16="http://schemas.microsoft.com/office/drawing/2014/main" id="{5530D119-ED3C-CE46-84A1-58593824DD1E}"/>
              </a:ext>
            </a:extLst>
          </p:cNvPr>
          <p:cNvSpPr txBox="1"/>
          <p:nvPr/>
        </p:nvSpPr>
        <p:spPr>
          <a:xfrm>
            <a:off x="6927850" y="396061"/>
            <a:ext cx="3949700" cy="3416320"/>
          </a:xfrm>
          <a:prstGeom prst="rect">
            <a:avLst/>
          </a:prstGeom>
          <a:noFill/>
        </p:spPr>
        <p:txBody>
          <a:bodyPr wrap="square" rtlCol="0">
            <a:spAutoFit/>
          </a:bodyPr>
          <a:lstStyle/>
          <a:p>
            <a:r>
              <a:rPr lang="en-US" sz="2400" dirty="0"/>
              <a:t>General Observations:</a:t>
            </a:r>
          </a:p>
          <a:p>
            <a:pPr marL="285750" indent="-285750">
              <a:buFont typeface="Arial" panose="020B0604020202020204" pitchFamily="34" charset="0"/>
              <a:buChar char="•"/>
            </a:pPr>
            <a:r>
              <a:rPr lang="en-US" sz="2400" dirty="0"/>
              <a:t>Amplification generally occurs at the top of hills, on cliffs, and well-oriented slopes</a:t>
            </a:r>
          </a:p>
          <a:p>
            <a:pPr marL="285750" indent="-285750">
              <a:buFont typeface="Arial" panose="020B0604020202020204" pitchFamily="34" charset="0"/>
              <a:buChar char="•"/>
            </a:pPr>
            <a:r>
              <a:rPr lang="en-US" sz="2400" dirty="0" err="1"/>
              <a:t>Deamplification</a:t>
            </a:r>
            <a:r>
              <a:rPr lang="en-US" sz="2400" dirty="0"/>
              <a:t> occurs at topographic lows and areas shielded by other topography</a:t>
            </a:r>
          </a:p>
        </p:txBody>
      </p:sp>
      <p:cxnSp>
        <p:nvCxnSpPr>
          <p:cNvPr id="4" name="Straight Arrow Connector 3">
            <a:extLst>
              <a:ext uri="{FF2B5EF4-FFF2-40B4-BE49-F238E27FC236}">
                <a16:creationId xmlns:a16="http://schemas.microsoft.com/office/drawing/2014/main" id="{46AE58EC-DEB5-C44E-8695-5C007C255352}"/>
              </a:ext>
            </a:extLst>
          </p:cNvPr>
          <p:cNvCxnSpPr>
            <a:cxnSpLocks/>
          </p:cNvCxnSpPr>
          <p:nvPr/>
        </p:nvCxnSpPr>
        <p:spPr>
          <a:xfrm flipH="1">
            <a:off x="2656936" y="1016000"/>
            <a:ext cx="4270914" cy="1889919"/>
          </a:xfrm>
          <a:prstGeom prst="straightConnector1">
            <a:avLst/>
          </a:prstGeom>
          <a:ln w="57150">
            <a:solidFill>
              <a:srgbClr val="FF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05DAB78-B678-8442-9A79-A37BADA54599}"/>
              </a:ext>
            </a:extLst>
          </p:cNvPr>
          <p:cNvCxnSpPr>
            <a:cxnSpLocks/>
          </p:cNvCxnSpPr>
          <p:nvPr/>
        </p:nvCxnSpPr>
        <p:spPr>
          <a:xfrm flipH="1">
            <a:off x="2225407" y="1016000"/>
            <a:ext cx="4702443" cy="3192442"/>
          </a:xfrm>
          <a:prstGeom prst="straightConnector1">
            <a:avLst/>
          </a:prstGeom>
          <a:ln w="57150">
            <a:solidFill>
              <a:srgbClr val="FF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6C73BB3-CA59-C849-80DC-A626950CC7A5}"/>
              </a:ext>
            </a:extLst>
          </p:cNvPr>
          <p:cNvCxnSpPr>
            <a:cxnSpLocks/>
          </p:cNvCxnSpPr>
          <p:nvPr/>
        </p:nvCxnSpPr>
        <p:spPr>
          <a:xfrm flipH="1">
            <a:off x="3205909" y="2518309"/>
            <a:ext cx="3677220" cy="387610"/>
          </a:xfrm>
          <a:prstGeom prst="straightConnector1">
            <a:avLst/>
          </a:prstGeom>
          <a:ln w="57150">
            <a:solidFill>
              <a:schemeClr val="accent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E1AB093-5C07-1041-9CD1-9F4360EEC7AD}"/>
              </a:ext>
            </a:extLst>
          </p:cNvPr>
          <p:cNvCxnSpPr>
            <a:cxnSpLocks/>
          </p:cNvCxnSpPr>
          <p:nvPr/>
        </p:nvCxnSpPr>
        <p:spPr>
          <a:xfrm flipH="1">
            <a:off x="2499894" y="2518309"/>
            <a:ext cx="4383235" cy="1560287"/>
          </a:xfrm>
          <a:prstGeom prst="straightConnector1">
            <a:avLst/>
          </a:prstGeom>
          <a:ln w="57150">
            <a:solidFill>
              <a:schemeClr val="accent1"/>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0" name="5-Point Star 9">
            <a:extLst>
              <a:ext uri="{FF2B5EF4-FFF2-40B4-BE49-F238E27FC236}">
                <a16:creationId xmlns:a16="http://schemas.microsoft.com/office/drawing/2014/main" id="{9E7B8C90-6DFD-234A-8268-F7B785ED157B}"/>
              </a:ext>
            </a:extLst>
          </p:cNvPr>
          <p:cNvSpPr/>
          <p:nvPr/>
        </p:nvSpPr>
        <p:spPr>
          <a:xfrm>
            <a:off x="1919457" y="5322191"/>
            <a:ext cx="370115" cy="326572"/>
          </a:xfrm>
          <a:prstGeom prst="star5">
            <a:avLst/>
          </a:prstGeom>
          <a:noFill/>
          <a:ln w="76200">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201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614FD1-2199-134E-8C33-329CB27F8D89}"/>
              </a:ext>
            </a:extLst>
          </p:cNvPr>
          <p:cNvPicPr>
            <a:picLocks noChangeAspect="1"/>
          </p:cNvPicPr>
          <p:nvPr/>
        </p:nvPicPr>
        <p:blipFill rotWithShape="1">
          <a:blip r:embed="rId3"/>
          <a:srcRect l="-343"/>
          <a:stretch/>
        </p:blipFill>
        <p:spPr>
          <a:xfrm>
            <a:off x="6451600" y="3733800"/>
            <a:ext cx="3835400" cy="2865077"/>
          </a:xfrm>
          <a:prstGeom prst="rect">
            <a:avLst/>
          </a:prstGeom>
        </p:spPr>
      </p:pic>
      <p:sp>
        <p:nvSpPr>
          <p:cNvPr id="2" name="Title 1">
            <a:extLst>
              <a:ext uri="{FF2B5EF4-FFF2-40B4-BE49-F238E27FC236}">
                <a16:creationId xmlns:a16="http://schemas.microsoft.com/office/drawing/2014/main" id="{0756B215-CC4B-E54C-B64C-1199D1BE9CF0}"/>
              </a:ext>
            </a:extLst>
          </p:cNvPr>
          <p:cNvSpPr>
            <a:spLocks noGrp="1"/>
          </p:cNvSpPr>
          <p:nvPr>
            <p:ph type="title"/>
          </p:nvPr>
        </p:nvSpPr>
        <p:spPr>
          <a:xfrm>
            <a:off x="838200" y="0"/>
            <a:ext cx="10515600" cy="1325563"/>
          </a:xfrm>
        </p:spPr>
        <p:txBody>
          <a:bodyPr/>
          <a:lstStyle/>
          <a:p>
            <a:r>
              <a:rPr lang="en-US" dirty="0"/>
              <a:t>Discussion: PGV Ratio</a:t>
            </a:r>
          </a:p>
        </p:txBody>
      </p:sp>
      <p:pic>
        <p:nvPicPr>
          <p:cNvPr id="5" name="Picture 4">
            <a:extLst>
              <a:ext uri="{FF2B5EF4-FFF2-40B4-BE49-F238E27FC236}">
                <a16:creationId xmlns:a16="http://schemas.microsoft.com/office/drawing/2014/main" id="{A0BA0C2D-3484-5B4F-99E4-04D3C5680DA7}"/>
              </a:ext>
            </a:extLst>
          </p:cNvPr>
          <p:cNvPicPr>
            <a:picLocks noChangeAspect="1"/>
          </p:cNvPicPr>
          <p:nvPr/>
        </p:nvPicPr>
        <p:blipFill rotWithShape="1">
          <a:blip r:embed="rId4"/>
          <a:srcRect r="9434"/>
          <a:stretch/>
        </p:blipFill>
        <p:spPr>
          <a:xfrm>
            <a:off x="-254000" y="1257300"/>
            <a:ext cx="6705600" cy="5549900"/>
          </a:xfrm>
          <a:prstGeom prst="rect">
            <a:avLst/>
          </a:prstGeom>
        </p:spPr>
      </p:pic>
      <p:sp>
        <p:nvSpPr>
          <p:cNvPr id="6" name="TextBox 5">
            <a:extLst>
              <a:ext uri="{FF2B5EF4-FFF2-40B4-BE49-F238E27FC236}">
                <a16:creationId xmlns:a16="http://schemas.microsoft.com/office/drawing/2014/main" id="{5530D119-ED3C-CE46-84A1-58593824DD1E}"/>
              </a:ext>
            </a:extLst>
          </p:cNvPr>
          <p:cNvSpPr txBox="1"/>
          <p:nvPr/>
        </p:nvSpPr>
        <p:spPr>
          <a:xfrm>
            <a:off x="6927850" y="396061"/>
            <a:ext cx="3949700" cy="1938992"/>
          </a:xfrm>
          <a:prstGeom prst="rect">
            <a:avLst/>
          </a:prstGeom>
          <a:noFill/>
        </p:spPr>
        <p:txBody>
          <a:bodyPr wrap="square" rtlCol="0">
            <a:spAutoFit/>
          </a:bodyPr>
          <a:lstStyle/>
          <a:p>
            <a:r>
              <a:rPr lang="en-US" sz="2400" dirty="0"/>
              <a:t>General Observations:</a:t>
            </a:r>
          </a:p>
          <a:p>
            <a:pPr marL="342900" indent="-342900">
              <a:buFont typeface="Arial" panose="020B0604020202020204" pitchFamily="34" charset="0"/>
              <a:buChar char="•"/>
            </a:pPr>
            <a:r>
              <a:rPr lang="en-US" sz="2400" dirty="0"/>
              <a:t>PGV values for most locations range from        +/-30%, with some larger localized variations</a:t>
            </a:r>
          </a:p>
        </p:txBody>
      </p:sp>
      <p:sp>
        <p:nvSpPr>
          <p:cNvPr id="10" name="TextBox 9">
            <a:extLst>
              <a:ext uri="{FF2B5EF4-FFF2-40B4-BE49-F238E27FC236}">
                <a16:creationId xmlns:a16="http://schemas.microsoft.com/office/drawing/2014/main" id="{21F8259B-13E4-8741-8C20-E40DC1F881D1}"/>
              </a:ext>
            </a:extLst>
          </p:cNvPr>
          <p:cNvSpPr txBox="1"/>
          <p:nvPr/>
        </p:nvSpPr>
        <p:spPr>
          <a:xfrm>
            <a:off x="2501332" y="2773145"/>
            <a:ext cx="529312" cy="276999"/>
          </a:xfrm>
          <a:prstGeom prst="rect">
            <a:avLst/>
          </a:prstGeom>
          <a:solidFill>
            <a:srgbClr val="FFFFFF">
              <a:alpha val="74902"/>
            </a:srgbClr>
          </a:solidFill>
          <a:ln>
            <a:solidFill>
              <a:srgbClr val="FF0000"/>
            </a:solidFill>
          </a:ln>
        </p:spPr>
        <p:txBody>
          <a:bodyPr wrap="none" rtlCol="0">
            <a:spAutoFit/>
          </a:bodyPr>
          <a:lstStyle/>
          <a:p>
            <a:r>
              <a:rPr lang="en-US" sz="1200" dirty="0">
                <a:solidFill>
                  <a:srgbClr val="FF0000"/>
                </a:solidFill>
              </a:rPr>
              <a:t>+45%</a:t>
            </a:r>
          </a:p>
        </p:txBody>
      </p:sp>
      <p:sp>
        <p:nvSpPr>
          <p:cNvPr id="11" name="TextBox 10">
            <a:extLst>
              <a:ext uri="{FF2B5EF4-FFF2-40B4-BE49-F238E27FC236}">
                <a16:creationId xmlns:a16="http://schemas.microsoft.com/office/drawing/2014/main" id="{95912412-670F-D649-9FC9-4F9300991E2C}"/>
              </a:ext>
            </a:extLst>
          </p:cNvPr>
          <p:cNvSpPr txBox="1"/>
          <p:nvPr/>
        </p:nvSpPr>
        <p:spPr>
          <a:xfrm>
            <a:off x="3098800" y="2773145"/>
            <a:ext cx="498855" cy="276999"/>
          </a:xfrm>
          <a:prstGeom prst="rect">
            <a:avLst/>
          </a:prstGeom>
          <a:solidFill>
            <a:srgbClr val="FFFFFF">
              <a:alpha val="74902"/>
            </a:srgbClr>
          </a:solidFill>
          <a:ln>
            <a:solidFill>
              <a:schemeClr val="accent1"/>
            </a:solidFill>
          </a:ln>
        </p:spPr>
        <p:txBody>
          <a:bodyPr wrap="none" rtlCol="0">
            <a:spAutoFit/>
          </a:bodyPr>
          <a:lstStyle/>
          <a:p>
            <a:r>
              <a:rPr lang="en-US" sz="1200" dirty="0">
                <a:solidFill>
                  <a:schemeClr val="accent1"/>
                </a:solidFill>
              </a:rPr>
              <a:t>-20%</a:t>
            </a:r>
          </a:p>
        </p:txBody>
      </p:sp>
      <p:sp>
        <p:nvSpPr>
          <p:cNvPr id="14" name="TextBox 13">
            <a:extLst>
              <a:ext uri="{FF2B5EF4-FFF2-40B4-BE49-F238E27FC236}">
                <a16:creationId xmlns:a16="http://schemas.microsoft.com/office/drawing/2014/main" id="{C9B66696-E287-4146-B697-407D29A9E543}"/>
              </a:ext>
            </a:extLst>
          </p:cNvPr>
          <p:cNvSpPr txBox="1"/>
          <p:nvPr/>
        </p:nvSpPr>
        <p:spPr>
          <a:xfrm>
            <a:off x="2350518" y="3893750"/>
            <a:ext cx="498855" cy="276999"/>
          </a:xfrm>
          <a:prstGeom prst="rect">
            <a:avLst/>
          </a:prstGeom>
          <a:solidFill>
            <a:srgbClr val="FFFFFF">
              <a:alpha val="74902"/>
            </a:srgbClr>
          </a:solidFill>
          <a:ln>
            <a:solidFill>
              <a:schemeClr val="accent1"/>
            </a:solidFill>
          </a:ln>
        </p:spPr>
        <p:txBody>
          <a:bodyPr wrap="none" rtlCol="0">
            <a:spAutoFit/>
          </a:bodyPr>
          <a:lstStyle/>
          <a:p>
            <a:r>
              <a:rPr lang="en-US" sz="1200" dirty="0">
                <a:solidFill>
                  <a:schemeClr val="accent1"/>
                </a:solidFill>
              </a:rPr>
              <a:t>-40%</a:t>
            </a:r>
          </a:p>
        </p:txBody>
      </p:sp>
      <p:sp>
        <p:nvSpPr>
          <p:cNvPr id="16" name="TextBox 15">
            <a:extLst>
              <a:ext uri="{FF2B5EF4-FFF2-40B4-BE49-F238E27FC236}">
                <a16:creationId xmlns:a16="http://schemas.microsoft.com/office/drawing/2014/main" id="{123FC6BA-37F2-0C4A-92BF-22C458F34CF4}"/>
              </a:ext>
            </a:extLst>
          </p:cNvPr>
          <p:cNvSpPr txBox="1"/>
          <p:nvPr/>
        </p:nvSpPr>
        <p:spPr>
          <a:xfrm>
            <a:off x="1984819" y="4220727"/>
            <a:ext cx="529312" cy="276999"/>
          </a:xfrm>
          <a:prstGeom prst="rect">
            <a:avLst/>
          </a:prstGeom>
          <a:solidFill>
            <a:srgbClr val="FFFFFF">
              <a:alpha val="74902"/>
            </a:srgbClr>
          </a:solidFill>
          <a:ln>
            <a:solidFill>
              <a:srgbClr val="FF0000"/>
            </a:solidFill>
          </a:ln>
        </p:spPr>
        <p:txBody>
          <a:bodyPr wrap="none" rtlCol="0">
            <a:spAutoFit/>
          </a:bodyPr>
          <a:lstStyle/>
          <a:p>
            <a:r>
              <a:rPr lang="en-US" sz="1200" dirty="0">
                <a:solidFill>
                  <a:srgbClr val="FF0000"/>
                </a:solidFill>
              </a:rPr>
              <a:t>+30%</a:t>
            </a:r>
          </a:p>
        </p:txBody>
      </p:sp>
      <p:sp>
        <p:nvSpPr>
          <p:cNvPr id="12" name="5-Point Star 11">
            <a:extLst>
              <a:ext uri="{FF2B5EF4-FFF2-40B4-BE49-F238E27FC236}">
                <a16:creationId xmlns:a16="http://schemas.microsoft.com/office/drawing/2014/main" id="{E4A2C4EC-881B-EB49-B62A-E35FCE477979}"/>
              </a:ext>
            </a:extLst>
          </p:cNvPr>
          <p:cNvSpPr/>
          <p:nvPr/>
        </p:nvSpPr>
        <p:spPr>
          <a:xfrm>
            <a:off x="1919457" y="5322191"/>
            <a:ext cx="370115" cy="326572"/>
          </a:xfrm>
          <a:prstGeom prst="star5">
            <a:avLst/>
          </a:prstGeom>
          <a:noFill/>
          <a:ln w="76200">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479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B215-CC4B-E54C-B64C-1199D1BE9CF0}"/>
              </a:ext>
            </a:extLst>
          </p:cNvPr>
          <p:cNvSpPr>
            <a:spLocks noGrp="1"/>
          </p:cNvSpPr>
          <p:nvPr>
            <p:ph type="title"/>
          </p:nvPr>
        </p:nvSpPr>
        <p:spPr>
          <a:xfrm>
            <a:off x="838200" y="0"/>
            <a:ext cx="10515600" cy="1325563"/>
          </a:xfrm>
        </p:spPr>
        <p:txBody>
          <a:bodyPr/>
          <a:lstStyle/>
          <a:p>
            <a:r>
              <a:rPr lang="en-US" dirty="0"/>
              <a:t>Discussion: Seismograms</a:t>
            </a:r>
          </a:p>
        </p:txBody>
      </p:sp>
      <p:pic>
        <p:nvPicPr>
          <p:cNvPr id="5" name="Picture 4">
            <a:extLst>
              <a:ext uri="{FF2B5EF4-FFF2-40B4-BE49-F238E27FC236}">
                <a16:creationId xmlns:a16="http://schemas.microsoft.com/office/drawing/2014/main" id="{A0BA0C2D-3484-5B4F-99E4-04D3C5680DA7}"/>
              </a:ext>
            </a:extLst>
          </p:cNvPr>
          <p:cNvPicPr>
            <a:picLocks noChangeAspect="1"/>
          </p:cNvPicPr>
          <p:nvPr/>
        </p:nvPicPr>
        <p:blipFill rotWithShape="1">
          <a:blip r:embed="rId3"/>
          <a:srcRect r="9434"/>
          <a:stretch/>
        </p:blipFill>
        <p:spPr>
          <a:xfrm>
            <a:off x="-254000" y="1257300"/>
            <a:ext cx="6705600" cy="5549900"/>
          </a:xfrm>
          <a:prstGeom prst="rect">
            <a:avLst/>
          </a:prstGeom>
        </p:spPr>
      </p:pic>
      <p:pic>
        <p:nvPicPr>
          <p:cNvPr id="4" name="Picture 3">
            <a:extLst>
              <a:ext uri="{FF2B5EF4-FFF2-40B4-BE49-F238E27FC236}">
                <a16:creationId xmlns:a16="http://schemas.microsoft.com/office/drawing/2014/main" id="{4E8F0104-F911-2947-8799-68B9FBD66D68}"/>
              </a:ext>
            </a:extLst>
          </p:cNvPr>
          <p:cNvPicPr>
            <a:picLocks noChangeAspect="1"/>
          </p:cNvPicPr>
          <p:nvPr/>
        </p:nvPicPr>
        <p:blipFill>
          <a:blip r:embed="rId4"/>
          <a:stretch>
            <a:fillRect/>
          </a:stretch>
        </p:blipFill>
        <p:spPr>
          <a:xfrm>
            <a:off x="6232565" y="1640834"/>
            <a:ext cx="6054076" cy="4704882"/>
          </a:xfrm>
          <a:prstGeom prst="rect">
            <a:avLst/>
          </a:prstGeom>
        </p:spPr>
      </p:pic>
      <p:sp>
        <p:nvSpPr>
          <p:cNvPr id="7" name="Triangle 6">
            <a:extLst>
              <a:ext uri="{FF2B5EF4-FFF2-40B4-BE49-F238E27FC236}">
                <a16:creationId xmlns:a16="http://schemas.microsoft.com/office/drawing/2014/main" id="{848D6ACB-3971-AB44-AC3D-3BC97C11E84A}"/>
              </a:ext>
            </a:extLst>
          </p:cNvPr>
          <p:cNvSpPr/>
          <p:nvPr/>
        </p:nvSpPr>
        <p:spPr>
          <a:xfrm>
            <a:off x="2699132" y="2930486"/>
            <a:ext cx="189291" cy="15423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E4D9E68B-9EA1-4A4F-8A35-91741FB8ADF4}"/>
              </a:ext>
            </a:extLst>
          </p:cNvPr>
          <p:cNvCxnSpPr>
            <a:cxnSpLocks/>
            <a:stCxn id="4" idx="1"/>
          </p:cNvCxnSpPr>
          <p:nvPr/>
        </p:nvCxnSpPr>
        <p:spPr>
          <a:xfrm flipH="1" flipV="1">
            <a:off x="2985571" y="3084723"/>
            <a:ext cx="3246994" cy="908552"/>
          </a:xfrm>
          <a:prstGeom prst="straightConnector1">
            <a:avLst/>
          </a:prstGeom>
          <a:ln w="57150">
            <a:solidFill>
              <a:srgbClr val="00B05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43CBF10-86D3-9E4A-AA83-3F095502469B}"/>
              </a:ext>
            </a:extLst>
          </p:cNvPr>
          <p:cNvSpPr txBox="1"/>
          <p:nvPr/>
        </p:nvSpPr>
        <p:spPr>
          <a:xfrm rot="16200000">
            <a:off x="6109617" y="2037131"/>
            <a:ext cx="518347" cy="276999"/>
          </a:xfrm>
          <a:prstGeom prst="rect">
            <a:avLst/>
          </a:prstGeom>
          <a:noFill/>
        </p:spPr>
        <p:txBody>
          <a:bodyPr wrap="none" rtlCol="0">
            <a:spAutoFit/>
          </a:bodyPr>
          <a:lstStyle/>
          <a:p>
            <a:r>
              <a:rPr lang="en-US" sz="1200" dirty="0"/>
              <a:t>(m/s)</a:t>
            </a:r>
          </a:p>
        </p:txBody>
      </p:sp>
      <p:pic>
        <p:nvPicPr>
          <p:cNvPr id="9" name="Picture 8">
            <a:extLst>
              <a:ext uri="{FF2B5EF4-FFF2-40B4-BE49-F238E27FC236}">
                <a16:creationId xmlns:a16="http://schemas.microsoft.com/office/drawing/2014/main" id="{4A48CD57-7536-0345-9D78-D28655A9559E}"/>
              </a:ext>
            </a:extLst>
          </p:cNvPr>
          <p:cNvPicPr>
            <a:picLocks noChangeAspect="1"/>
          </p:cNvPicPr>
          <p:nvPr/>
        </p:nvPicPr>
        <p:blipFill rotWithShape="1">
          <a:blip r:embed="rId4"/>
          <a:srcRect l="43395" t="40584" r="44754" b="42741"/>
          <a:stretch/>
        </p:blipFill>
        <p:spPr>
          <a:xfrm>
            <a:off x="10306050" y="3007604"/>
            <a:ext cx="1714500" cy="1874837"/>
          </a:xfrm>
          <a:prstGeom prst="ellipse">
            <a:avLst/>
          </a:prstGeom>
          <a:ln w="76200">
            <a:solidFill>
              <a:srgbClr val="FFA300"/>
            </a:solidFill>
          </a:ln>
        </p:spPr>
      </p:pic>
      <p:sp>
        <p:nvSpPr>
          <p:cNvPr id="3" name="Oval 2">
            <a:extLst>
              <a:ext uri="{FF2B5EF4-FFF2-40B4-BE49-F238E27FC236}">
                <a16:creationId xmlns:a16="http://schemas.microsoft.com/office/drawing/2014/main" id="{F4FE7083-5908-9E4B-A3DA-90EE977A8595}"/>
              </a:ext>
            </a:extLst>
          </p:cNvPr>
          <p:cNvSpPr/>
          <p:nvPr/>
        </p:nvSpPr>
        <p:spPr>
          <a:xfrm>
            <a:off x="8915400" y="3538999"/>
            <a:ext cx="661307" cy="728201"/>
          </a:xfrm>
          <a:prstGeom prst="ellipse">
            <a:avLst/>
          </a:prstGeom>
          <a:noFill/>
          <a:ln w="76200">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65ED1341-9700-7F42-918D-F83C3A19A38F}"/>
              </a:ext>
            </a:extLst>
          </p:cNvPr>
          <p:cNvCxnSpPr>
            <a:cxnSpLocks/>
            <a:stCxn id="3" idx="0"/>
          </p:cNvCxnSpPr>
          <p:nvPr/>
        </p:nvCxnSpPr>
        <p:spPr>
          <a:xfrm flipV="1">
            <a:off x="9246054" y="3084723"/>
            <a:ext cx="1498146" cy="454276"/>
          </a:xfrm>
          <a:prstGeom prst="line">
            <a:avLst/>
          </a:prstGeom>
          <a:ln w="76200">
            <a:solidFill>
              <a:srgbClr val="FFA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518D845-0ADC-8049-9593-233671C82D88}"/>
              </a:ext>
            </a:extLst>
          </p:cNvPr>
          <p:cNvCxnSpPr>
            <a:cxnSpLocks/>
            <a:stCxn id="3" idx="4"/>
          </p:cNvCxnSpPr>
          <p:nvPr/>
        </p:nvCxnSpPr>
        <p:spPr>
          <a:xfrm>
            <a:off x="9246054" y="4267200"/>
            <a:ext cx="1650546" cy="615241"/>
          </a:xfrm>
          <a:prstGeom prst="line">
            <a:avLst/>
          </a:prstGeom>
          <a:ln w="76200">
            <a:solidFill>
              <a:srgbClr val="FFA3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F9067C8-B624-4E4A-97D9-EB98F077A4D5}"/>
              </a:ext>
            </a:extLst>
          </p:cNvPr>
          <p:cNvPicPr>
            <a:picLocks noChangeAspect="1"/>
          </p:cNvPicPr>
          <p:nvPr/>
        </p:nvPicPr>
        <p:blipFill rotWithShape="1">
          <a:blip r:embed="rId4"/>
          <a:srcRect l="34214" t="14254" r="58799" b="77871"/>
          <a:stretch/>
        </p:blipFill>
        <p:spPr>
          <a:xfrm>
            <a:off x="9239929" y="1603972"/>
            <a:ext cx="1479105" cy="1295830"/>
          </a:xfrm>
          <a:prstGeom prst="ellipse">
            <a:avLst/>
          </a:prstGeom>
          <a:ln w="76200">
            <a:solidFill>
              <a:srgbClr val="FFA300"/>
            </a:solidFill>
          </a:ln>
        </p:spPr>
      </p:pic>
      <p:sp>
        <p:nvSpPr>
          <p:cNvPr id="21" name="Oval 20">
            <a:extLst>
              <a:ext uri="{FF2B5EF4-FFF2-40B4-BE49-F238E27FC236}">
                <a16:creationId xmlns:a16="http://schemas.microsoft.com/office/drawing/2014/main" id="{FD48F5BD-9261-2844-BE42-279C87F52C3D}"/>
              </a:ext>
            </a:extLst>
          </p:cNvPr>
          <p:cNvSpPr/>
          <p:nvPr/>
        </p:nvSpPr>
        <p:spPr>
          <a:xfrm>
            <a:off x="8229600" y="2207543"/>
            <a:ext cx="542167" cy="597009"/>
          </a:xfrm>
          <a:prstGeom prst="ellipse">
            <a:avLst/>
          </a:prstGeom>
          <a:noFill/>
          <a:ln w="76200">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3C356C75-1ABC-1D4F-ADCC-7DC454AAA8DE}"/>
              </a:ext>
            </a:extLst>
          </p:cNvPr>
          <p:cNvCxnSpPr>
            <a:cxnSpLocks/>
          </p:cNvCxnSpPr>
          <p:nvPr/>
        </p:nvCxnSpPr>
        <p:spPr>
          <a:xfrm flipV="1">
            <a:off x="8353286" y="1623398"/>
            <a:ext cx="1345308" cy="625159"/>
          </a:xfrm>
          <a:prstGeom prst="line">
            <a:avLst/>
          </a:prstGeom>
          <a:ln w="76200">
            <a:solidFill>
              <a:srgbClr val="FFA3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35175D8-B152-4F49-A289-7BD636000B45}"/>
              </a:ext>
            </a:extLst>
          </p:cNvPr>
          <p:cNvCxnSpPr>
            <a:cxnSpLocks/>
          </p:cNvCxnSpPr>
          <p:nvPr/>
        </p:nvCxnSpPr>
        <p:spPr>
          <a:xfrm>
            <a:off x="8566138" y="2800790"/>
            <a:ext cx="1188146" cy="116448"/>
          </a:xfrm>
          <a:prstGeom prst="line">
            <a:avLst/>
          </a:prstGeom>
          <a:ln w="76200">
            <a:solidFill>
              <a:srgbClr val="FFA300"/>
            </a:solidFill>
          </a:ln>
        </p:spPr>
        <p:style>
          <a:lnRef idx="1">
            <a:schemeClr val="accent1"/>
          </a:lnRef>
          <a:fillRef idx="0">
            <a:schemeClr val="accent1"/>
          </a:fillRef>
          <a:effectRef idx="0">
            <a:schemeClr val="accent1"/>
          </a:effectRef>
          <a:fontRef idx="minor">
            <a:schemeClr val="tx1"/>
          </a:fontRef>
        </p:style>
      </p:cxnSp>
      <p:sp>
        <p:nvSpPr>
          <p:cNvPr id="16" name="5-Point Star 15">
            <a:extLst>
              <a:ext uri="{FF2B5EF4-FFF2-40B4-BE49-F238E27FC236}">
                <a16:creationId xmlns:a16="http://schemas.microsoft.com/office/drawing/2014/main" id="{1167123B-0E60-974B-BC3A-3CD95224C3E5}"/>
              </a:ext>
            </a:extLst>
          </p:cNvPr>
          <p:cNvSpPr/>
          <p:nvPr/>
        </p:nvSpPr>
        <p:spPr>
          <a:xfrm>
            <a:off x="1919457" y="5322191"/>
            <a:ext cx="370115" cy="326572"/>
          </a:xfrm>
          <a:prstGeom prst="star5">
            <a:avLst/>
          </a:prstGeom>
          <a:noFill/>
          <a:ln w="76200">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710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B215-CC4B-E54C-B64C-1199D1BE9CF0}"/>
              </a:ext>
            </a:extLst>
          </p:cNvPr>
          <p:cNvSpPr>
            <a:spLocks noGrp="1"/>
          </p:cNvSpPr>
          <p:nvPr>
            <p:ph type="title"/>
          </p:nvPr>
        </p:nvSpPr>
        <p:spPr>
          <a:xfrm>
            <a:off x="838200" y="0"/>
            <a:ext cx="10515600" cy="1325563"/>
          </a:xfrm>
        </p:spPr>
        <p:txBody>
          <a:bodyPr/>
          <a:lstStyle/>
          <a:p>
            <a:r>
              <a:rPr lang="en-US" dirty="0"/>
              <a:t>Discussion: Seismograms</a:t>
            </a:r>
          </a:p>
        </p:txBody>
      </p:sp>
      <p:pic>
        <p:nvPicPr>
          <p:cNvPr id="5" name="Picture 4">
            <a:extLst>
              <a:ext uri="{FF2B5EF4-FFF2-40B4-BE49-F238E27FC236}">
                <a16:creationId xmlns:a16="http://schemas.microsoft.com/office/drawing/2014/main" id="{A0BA0C2D-3484-5B4F-99E4-04D3C5680DA7}"/>
              </a:ext>
            </a:extLst>
          </p:cNvPr>
          <p:cNvPicPr>
            <a:picLocks noChangeAspect="1"/>
          </p:cNvPicPr>
          <p:nvPr/>
        </p:nvPicPr>
        <p:blipFill rotWithShape="1">
          <a:blip r:embed="rId3"/>
          <a:srcRect r="9434"/>
          <a:stretch/>
        </p:blipFill>
        <p:spPr>
          <a:xfrm>
            <a:off x="-254000" y="1257300"/>
            <a:ext cx="6705600" cy="5549900"/>
          </a:xfrm>
          <a:prstGeom prst="rect">
            <a:avLst/>
          </a:prstGeom>
        </p:spPr>
      </p:pic>
      <p:pic>
        <p:nvPicPr>
          <p:cNvPr id="4" name="Picture 3">
            <a:extLst>
              <a:ext uri="{FF2B5EF4-FFF2-40B4-BE49-F238E27FC236}">
                <a16:creationId xmlns:a16="http://schemas.microsoft.com/office/drawing/2014/main" id="{4E8F0104-F911-2947-8799-68B9FBD66D68}"/>
              </a:ext>
            </a:extLst>
          </p:cNvPr>
          <p:cNvPicPr>
            <a:picLocks noChangeAspect="1"/>
          </p:cNvPicPr>
          <p:nvPr/>
        </p:nvPicPr>
        <p:blipFill>
          <a:blip r:embed="rId4"/>
          <a:stretch>
            <a:fillRect/>
          </a:stretch>
        </p:blipFill>
        <p:spPr>
          <a:xfrm>
            <a:off x="6232565" y="1640834"/>
            <a:ext cx="6054076" cy="4704881"/>
          </a:xfrm>
          <a:prstGeom prst="rect">
            <a:avLst/>
          </a:prstGeom>
        </p:spPr>
      </p:pic>
      <p:sp>
        <p:nvSpPr>
          <p:cNvPr id="7" name="Triangle 6">
            <a:extLst>
              <a:ext uri="{FF2B5EF4-FFF2-40B4-BE49-F238E27FC236}">
                <a16:creationId xmlns:a16="http://schemas.microsoft.com/office/drawing/2014/main" id="{848D6ACB-3971-AB44-AC3D-3BC97C11E84A}"/>
              </a:ext>
            </a:extLst>
          </p:cNvPr>
          <p:cNvSpPr/>
          <p:nvPr/>
        </p:nvSpPr>
        <p:spPr>
          <a:xfrm>
            <a:off x="2434727" y="4044347"/>
            <a:ext cx="189291" cy="154237"/>
          </a:xfrm>
          <a:prstGeom prst="triangl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E4D9E68B-9EA1-4A4F-8A35-91741FB8ADF4}"/>
              </a:ext>
            </a:extLst>
          </p:cNvPr>
          <p:cNvCxnSpPr>
            <a:cxnSpLocks/>
            <a:stCxn id="4" idx="1"/>
          </p:cNvCxnSpPr>
          <p:nvPr/>
        </p:nvCxnSpPr>
        <p:spPr>
          <a:xfrm flipH="1">
            <a:off x="2624018" y="3993275"/>
            <a:ext cx="3608547" cy="51072"/>
          </a:xfrm>
          <a:prstGeom prst="straightConnector1">
            <a:avLst/>
          </a:prstGeom>
          <a:ln w="5715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83FD6C-9F17-3949-8663-C66485097DF2}"/>
              </a:ext>
            </a:extLst>
          </p:cNvPr>
          <p:cNvSpPr txBox="1"/>
          <p:nvPr/>
        </p:nvSpPr>
        <p:spPr>
          <a:xfrm rot="16200000">
            <a:off x="6109617" y="2037131"/>
            <a:ext cx="518347" cy="276999"/>
          </a:xfrm>
          <a:prstGeom prst="rect">
            <a:avLst/>
          </a:prstGeom>
          <a:noFill/>
        </p:spPr>
        <p:txBody>
          <a:bodyPr wrap="none" rtlCol="0">
            <a:spAutoFit/>
          </a:bodyPr>
          <a:lstStyle/>
          <a:p>
            <a:r>
              <a:rPr lang="en-US" sz="1200" dirty="0"/>
              <a:t>(m/s)</a:t>
            </a:r>
          </a:p>
        </p:txBody>
      </p:sp>
      <p:pic>
        <p:nvPicPr>
          <p:cNvPr id="9" name="Picture 8">
            <a:extLst>
              <a:ext uri="{FF2B5EF4-FFF2-40B4-BE49-F238E27FC236}">
                <a16:creationId xmlns:a16="http://schemas.microsoft.com/office/drawing/2014/main" id="{1FFAC469-E03C-BB41-9067-CB4620E21FFB}"/>
              </a:ext>
            </a:extLst>
          </p:cNvPr>
          <p:cNvPicPr>
            <a:picLocks noChangeAspect="1"/>
          </p:cNvPicPr>
          <p:nvPr/>
        </p:nvPicPr>
        <p:blipFill rotWithShape="1">
          <a:blip r:embed="rId4"/>
          <a:srcRect l="27678" t="12113" r="60391" b="75375"/>
          <a:stretch/>
        </p:blipFill>
        <p:spPr>
          <a:xfrm>
            <a:off x="9105900" y="1508066"/>
            <a:ext cx="1638300" cy="1335128"/>
          </a:xfrm>
          <a:prstGeom prst="ellipse">
            <a:avLst/>
          </a:prstGeom>
          <a:ln w="76200">
            <a:solidFill>
              <a:srgbClr val="FFC000"/>
            </a:solidFill>
          </a:ln>
        </p:spPr>
      </p:pic>
      <p:sp>
        <p:nvSpPr>
          <p:cNvPr id="6" name="Oval 5">
            <a:extLst>
              <a:ext uri="{FF2B5EF4-FFF2-40B4-BE49-F238E27FC236}">
                <a16:creationId xmlns:a16="http://schemas.microsoft.com/office/drawing/2014/main" id="{E22DDD80-96BD-C741-BA01-6CB90FE8C866}"/>
              </a:ext>
            </a:extLst>
          </p:cNvPr>
          <p:cNvSpPr/>
          <p:nvPr/>
        </p:nvSpPr>
        <p:spPr>
          <a:xfrm>
            <a:off x="7924800" y="2175630"/>
            <a:ext cx="635425" cy="63542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8AFFC28-CC18-0F40-8585-F811E21C1FD6}"/>
              </a:ext>
            </a:extLst>
          </p:cNvPr>
          <p:cNvCxnSpPr>
            <a:cxnSpLocks/>
            <a:stCxn id="6" idx="0"/>
          </p:cNvCxnSpPr>
          <p:nvPr/>
        </p:nvCxnSpPr>
        <p:spPr>
          <a:xfrm flipV="1">
            <a:off x="8242513" y="1458331"/>
            <a:ext cx="1472987" cy="71729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37104F-79AE-8446-89AB-B07F2DB1A724}"/>
              </a:ext>
            </a:extLst>
          </p:cNvPr>
          <p:cNvCxnSpPr>
            <a:cxnSpLocks/>
          </p:cNvCxnSpPr>
          <p:nvPr/>
        </p:nvCxnSpPr>
        <p:spPr>
          <a:xfrm>
            <a:off x="8242512" y="2825495"/>
            <a:ext cx="1472988" cy="17699"/>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9BEE4D6-BDD2-AD44-84CB-54B0014B710A}"/>
              </a:ext>
            </a:extLst>
          </p:cNvPr>
          <p:cNvPicPr>
            <a:picLocks noChangeAspect="1"/>
          </p:cNvPicPr>
          <p:nvPr/>
        </p:nvPicPr>
        <p:blipFill rotWithShape="1">
          <a:blip r:embed="rId4"/>
          <a:srcRect l="31730" t="35519" r="50583" b="42217"/>
          <a:stretch/>
        </p:blipFill>
        <p:spPr>
          <a:xfrm>
            <a:off x="9693315" y="3057721"/>
            <a:ext cx="2332344" cy="2281726"/>
          </a:xfrm>
          <a:prstGeom prst="ellipse">
            <a:avLst/>
          </a:prstGeom>
          <a:ln w="76200">
            <a:solidFill>
              <a:srgbClr val="FFC000"/>
            </a:solidFill>
          </a:ln>
        </p:spPr>
      </p:pic>
      <p:sp>
        <p:nvSpPr>
          <p:cNvPr id="18" name="Oval 17">
            <a:extLst>
              <a:ext uri="{FF2B5EF4-FFF2-40B4-BE49-F238E27FC236}">
                <a16:creationId xmlns:a16="http://schemas.microsoft.com/office/drawing/2014/main" id="{B48FED31-3D8E-E14D-B620-FE3167D67BDB}"/>
              </a:ext>
            </a:extLst>
          </p:cNvPr>
          <p:cNvSpPr/>
          <p:nvPr/>
        </p:nvSpPr>
        <p:spPr>
          <a:xfrm>
            <a:off x="8139921" y="3327971"/>
            <a:ext cx="1034838" cy="1034838"/>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8E409A6-A5F7-2D4E-B866-97BAF2B3018E}"/>
              </a:ext>
            </a:extLst>
          </p:cNvPr>
          <p:cNvCxnSpPr>
            <a:stCxn id="18" idx="0"/>
          </p:cNvCxnSpPr>
          <p:nvPr/>
        </p:nvCxnSpPr>
        <p:spPr>
          <a:xfrm flipV="1">
            <a:off x="8657340" y="3126326"/>
            <a:ext cx="1724910" cy="20164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D70B71-DB1B-2342-9E98-1BC5FEB9F67A}"/>
              </a:ext>
            </a:extLst>
          </p:cNvPr>
          <p:cNvCxnSpPr>
            <a:cxnSpLocks/>
          </p:cNvCxnSpPr>
          <p:nvPr/>
        </p:nvCxnSpPr>
        <p:spPr>
          <a:xfrm>
            <a:off x="8657340" y="4360904"/>
            <a:ext cx="1724910" cy="89253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5-Point Star 15">
            <a:extLst>
              <a:ext uri="{FF2B5EF4-FFF2-40B4-BE49-F238E27FC236}">
                <a16:creationId xmlns:a16="http://schemas.microsoft.com/office/drawing/2014/main" id="{EF24B4B2-A502-4646-A6E4-4A54C5A1124F}"/>
              </a:ext>
            </a:extLst>
          </p:cNvPr>
          <p:cNvSpPr/>
          <p:nvPr/>
        </p:nvSpPr>
        <p:spPr>
          <a:xfrm>
            <a:off x="1919457" y="5322191"/>
            <a:ext cx="370115" cy="326572"/>
          </a:xfrm>
          <a:prstGeom prst="star5">
            <a:avLst/>
          </a:prstGeom>
          <a:noFill/>
          <a:ln w="76200">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49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89B2F-170F-B041-8683-DE58D4374360}"/>
              </a:ext>
            </a:extLst>
          </p:cNvPr>
          <p:cNvSpPr>
            <a:spLocks noGrp="1"/>
          </p:cNvSpPr>
          <p:nvPr>
            <p:ph type="title"/>
          </p:nvPr>
        </p:nvSpPr>
        <p:spPr/>
        <p:txBody>
          <a:bodyPr/>
          <a:lstStyle/>
          <a:p>
            <a:r>
              <a:rPr lang="en-US" dirty="0"/>
              <a:t>Continuing Work</a:t>
            </a:r>
          </a:p>
        </p:txBody>
      </p:sp>
      <p:sp>
        <p:nvSpPr>
          <p:cNvPr id="3" name="Content Placeholder 2">
            <a:extLst>
              <a:ext uri="{FF2B5EF4-FFF2-40B4-BE49-F238E27FC236}">
                <a16:creationId xmlns:a16="http://schemas.microsoft.com/office/drawing/2014/main" id="{F1FD9655-8BD6-7545-AC91-1E735101E188}"/>
              </a:ext>
            </a:extLst>
          </p:cNvPr>
          <p:cNvSpPr>
            <a:spLocks noGrp="1"/>
          </p:cNvSpPr>
          <p:nvPr>
            <p:ph idx="1"/>
          </p:nvPr>
        </p:nvSpPr>
        <p:spPr>
          <a:xfrm>
            <a:off x="838200" y="1825625"/>
            <a:ext cx="5038165" cy="4351338"/>
          </a:xfrm>
        </p:spPr>
        <p:txBody>
          <a:bodyPr/>
          <a:lstStyle/>
          <a:p>
            <a:r>
              <a:rPr lang="en-US" dirty="0"/>
              <a:t>Characterization of response to M6.5-7.0 events</a:t>
            </a:r>
          </a:p>
          <a:p>
            <a:pPr lvl="1"/>
            <a:r>
              <a:rPr lang="en-US" dirty="0"/>
              <a:t>Constrain effects of distributed source, lower frequency contents</a:t>
            </a:r>
          </a:p>
          <a:p>
            <a:pPr lvl="1"/>
            <a:r>
              <a:rPr lang="en-US" dirty="0"/>
              <a:t>Working with finite fault sources from Seattle Urban </a:t>
            </a:r>
            <a:r>
              <a:rPr lang="en-US"/>
              <a:t>Hazard Maps</a:t>
            </a:r>
            <a:endParaRPr lang="en-US" dirty="0"/>
          </a:p>
        </p:txBody>
      </p:sp>
      <p:pic>
        <p:nvPicPr>
          <p:cNvPr id="4" name="Picture 3">
            <a:extLst>
              <a:ext uri="{FF2B5EF4-FFF2-40B4-BE49-F238E27FC236}">
                <a16:creationId xmlns:a16="http://schemas.microsoft.com/office/drawing/2014/main" id="{44E001D6-A1B9-204E-AA4A-17D204E4EDD5}"/>
              </a:ext>
            </a:extLst>
          </p:cNvPr>
          <p:cNvPicPr>
            <a:picLocks noChangeAspect="1"/>
          </p:cNvPicPr>
          <p:nvPr/>
        </p:nvPicPr>
        <p:blipFill>
          <a:blip r:embed="rId2"/>
          <a:stretch>
            <a:fillRect/>
          </a:stretch>
        </p:blipFill>
        <p:spPr>
          <a:xfrm>
            <a:off x="6222022" y="1690688"/>
            <a:ext cx="5774880" cy="4317667"/>
          </a:xfrm>
          <a:prstGeom prst="rect">
            <a:avLst/>
          </a:prstGeom>
        </p:spPr>
      </p:pic>
    </p:spTree>
    <p:extLst>
      <p:ext uri="{BB962C8B-B14F-4D97-AF65-F5344CB8AC3E}">
        <p14:creationId xmlns:p14="http://schemas.microsoft.com/office/powerpoint/2010/main" val="1402439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finitef_speed2x">
            <a:hlinkClick r:id="" action="ppaction://media"/>
            <a:extLst>
              <a:ext uri="{FF2B5EF4-FFF2-40B4-BE49-F238E27FC236}">
                <a16:creationId xmlns:a16="http://schemas.microsoft.com/office/drawing/2014/main" id="{FF9DBBBD-8ED2-6E41-B704-5C99060FDB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5" y="4763"/>
            <a:ext cx="12192000" cy="6845300"/>
          </a:xfrm>
          <a:prstGeom prst="rect">
            <a:avLst/>
          </a:prstGeom>
        </p:spPr>
      </p:pic>
      <p:sp>
        <p:nvSpPr>
          <p:cNvPr id="2" name="Title 1">
            <a:extLst>
              <a:ext uri="{FF2B5EF4-FFF2-40B4-BE49-F238E27FC236}">
                <a16:creationId xmlns:a16="http://schemas.microsoft.com/office/drawing/2014/main" id="{986A09AC-E138-B948-8D5F-172E281F4D53}"/>
              </a:ext>
            </a:extLst>
          </p:cNvPr>
          <p:cNvSpPr>
            <a:spLocks noGrp="1"/>
          </p:cNvSpPr>
          <p:nvPr>
            <p:ph type="title"/>
          </p:nvPr>
        </p:nvSpPr>
        <p:spPr/>
        <p:txBody>
          <a:bodyPr/>
          <a:lstStyle/>
          <a:p>
            <a:endParaRPr lang="en-US"/>
          </a:p>
        </p:txBody>
      </p:sp>
      <p:pic>
        <p:nvPicPr>
          <p:cNvPr id="27" name="Picture 26">
            <a:extLst>
              <a:ext uri="{FF2B5EF4-FFF2-40B4-BE49-F238E27FC236}">
                <a16:creationId xmlns:a16="http://schemas.microsoft.com/office/drawing/2014/main" id="{FFA25BC7-DB4F-AA44-9308-328325BAFBA6}"/>
              </a:ext>
            </a:extLst>
          </p:cNvPr>
          <p:cNvPicPr>
            <a:picLocks noChangeAspect="1"/>
          </p:cNvPicPr>
          <p:nvPr/>
        </p:nvPicPr>
        <p:blipFill rotWithShape="1">
          <a:blip r:embed="rId6">
            <a:alphaModFix/>
          </a:blip>
          <a:srcRect l="5150" t="5208" r="5338" b="3533"/>
          <a:stretch/>
        </p:blipFill>
        <p:spPr>
          <a:xfrm>
            <a:off x="3379587" y="98404"/>
            <a:ext cx="5347553" cy="6369631"/>
          </a:xfrm>
          <a:prstGeom prst="rect">
            <a:avLst/>
          </a:prstGeom>
        </p:spPr>
      </p:pic>
      <p:sp>
        <p:nvSpPr>
          <p:cNvPr id="7" name="TextBox 6">
            <a:extLst>
              <a:ext uri="{FF2B5EF4-FFF2-40B4-BE49-F238E27FC236}">
                <a16:creationId xmlns:a16="http://schemas.microsoft.com/office/drawing/2014/main" id="{B657B16E-FE98-1743-963B-A87F0FB8CB68}"/>
              </a:ext>
            </a:extLst>
          </p:cNvPr>
          <p:cNvSpPr txBox="1"/>
          <p:nvPr/>
        </p:nvSpPr>
        <p:spPr>
          <a:xfrm>
            <a:off x="7610477" y="2326358"/>
            <a:ext cx="418884" cy="369332"/>
          </a:xfrm>
          <a:prstGeom prst="rect">
            <a:avLst/>
          </a:prstGeom>
          <a:noFill/>
        </p:spPr>
        <p:txBody>
          <a:bodyPr wrap="square" rtlCol="0">
            <a:spAutoFit/>
          </a:bodyPr>
          <a:lstStyle/>
          <a:p>
            <a:pPr algn="ctr"/>
            <a:r>
              <a:rPr lang="en-US" b="1" dirty="0">
                <a:solidFill>
                  <a:srgbClr val="7030A0"/>
                </a:solidFill>
                <a:latin typeface="Baskerville" panose="02020502070401020303" pitchFamily="18" charset="0"/>
              </a:rPr>
              <a:t>W</a:t>
            </a:r>
          </a:p>
        </p:txBody>
      </p:sp>
      <p:sp>
        <p:nvSpPr>
          <p:cNvPr id="8" name="Diamond 7">
            <a:extLst>
              <a:ext uri="{FF2B5EF4-FFF2-40B4-BE49-F238E27FC236}">
                <a16:creationId xmlns:a16="http://schemas.microsoft.com/office/drawing/2014/main" id="{0070369F-72FA-E448-AE49-83B030DD9058}"/>
              </a:ext>
            </a:extLst>
          </p:cNvPr>
          <p:cNvSpPr/>
          <p:nvPr/>
        </p:nvSpPr>
        <p:spPr>
          <a:xfrm>
            <a:off x="7474152" y="2910341"/>
            <a:ext cx="254643" cy="254643"/>
          </a:xfrm>
          <a:prstGeom prst="diamond">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54146E-99CE-4146-ADC8-35CEFCBD5035}"/>
              </a:ext>
            </a:extLst>
          </p:cNvPr>
          <p:cNvSpPr/>
          <p:nvPr/>
        </p:nvSpPr>
        <p:spPr>
          <a:xfrm>
            <a:off x="4863908" y="3560426"/>
            <a:ext cx="181418" cy="18141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A96CAAA-EA8B-6E47-A451-FAB85D51DD12}"/>
              </a:ext>
            </a:extLst>
          </p:cNvPr>
          <p:cNvSpPr/>
          <p:nvPr/>
        </p:nvSpPr>
        <p:spPr>
          <a:xfrm>
            <a:off x="154265" y="156576"/>
            <a:ext cx="3136739" cy="2345405"/>
          </a:xfrm>
          <a:prstGeom prst="rect">
            <a:avLst/>
          </a:prstGeom>
          <a:solidFill>
            <a:srgbClr val="5B6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CF4C330-878F-8C4A-87A5-DBBBE2ACF39C}"/>
              </a:ext>
            </a:extLst>
          </p:cNvPr>
          <p:cNvSpPr txBox="1"/>
          <p:nvPr/>
        </p:nvSpPr>
        <p:spPr>
          <a:xfrm>
            <a:off x="213318" y="84957"/>
            <a:ext cx="3040870" cy="1754326"/>
          </a:xfrm>
          <a:prstGeom prst="rect">
            <a:avLst/>
          </a:prstGeom>
          <a:noFill/>
        </p:spPr>
        <p:txBody>
          <a:bodyPr wrap="square" rtlCol="0">
            <a:spAutoFit/>
          </a:bodyPr>
          <a:lstStyle/>
          <a:p>
            <a:r>
              <a:rPr lang="en-US" sz="3600" dirty="0">
                <a:solidFill>
                  <a:schemeClr val="bg1"/>
                </a:solidFill>
                <a:latin typeface="+mj-lt"/>
                <a:cs typeface="Arial" panose="020B0604020202020204" pitchFamily="34" charset="0"/>
              </a:rPr>
              <a:t>Simulation of M6 Earthquake</a:t>
            </a:r>
          </a:p>
          <a:p>
            <a:r>
              <a:rPr lang="en-US" sz="3600" dirty="0">
                <a:solidFill>
                  <a:schemeClr val="bg1"/>
                </a:solidFill>
                <a:latin typeface="+mj-lt"/>
                <a:cs typeface="Arial" panose="020B0604020202020204" pitchFamily="34" charset="0"/>
              </a:rPr>
              <a:t>w/ finite fault</a:t>
            </a:r>
          </a:p>
        </p:txBody>
      </p:sp>
      <p:sp>
        <p:nvSpPr>
          <p:cNvPr id="23" name="TextBox 22">
            <a:extLst>
              <a:ext uri="{FF2B5EF4-FFF2-40B4-BE49-F238E27FC236}">
                <a16:creationId xmlns:a16="http://schemas.microsoft.com/office/drawing/2014/main" id="{CF33BBBF-D49D-FB4D-BAE5-28975B6BB194}"/>
              </a:ext>
            </a:extLst>
          </p:cNvPr>
          <p:cNvSpPr txBox="1"/>
          <p:nvPr/>
        </p:nvSpPr>
        <p:spPr>
          <a:xfrm>
            <a:off x="491248" y="2660710"/>
            <a:ext cx="2238133" cy="646331"/>
          </a:xfrm>
          <a:prstGeom prst="rect">
            <a:avLst/>
          </a:prstGeom>
          <a:solidFill>
            <a:schemeClr val="bg1"/>
          </a:solidFill>
          <a:ln>
            <a:solidFill>
              <a:schemeClr val="tx1"/>
            </a:solidFill>
          </a:ln>
        </p:spPr>
        <p:txBody>
          <a:bodyPr wrap="square" rtlCol="0">
            <a:spAutoFit/>
          </a:bodyPr>
          <a:lstStyle/>
          <a:p>
            <a:pPr algn="ctr"/>
            <a:r>
              <a:rPr lang="en-US" dirty="0"/>
              <a:t>Vertical Velocity Field, 2X speed</a:t>
            </a:r>
          </a:p>
        </p:txBody>
      </p:sp>
      <p:sp>
        <p:nvSpPr>
          <p:cNvPr id="28" name="Rectangle 27">
            <a:extLst>
              <a:ext uri="{FF2B5EF4-FFF2-40B4-BE49-F238E27FC236}">
                <a16:creationId xmlns:a16="http://schemas.microsoft.com/office/drawing/2014/main" id="{F4F5C314-F6C6-FD4A-8388-DF959D7B21D1}"/>
              </a:ext>
            </a:extLst>
          </p:cNvPr>
          <p:cNvSpPr/>
          <p:nvPr/>
        </p:nvSpPr>
        <p:spPr>
          <a:xfrm>
            <a:off x="535121" y="5397500"/>
            <a:ext cx="988879" cy="685800"/>
          </a:xfrm>
          <a:prstGeom prst="rect">
            <a:avLst/>
          </a:prstGeom>
          <a:solidFill>
            <a:srgbClr val="5B6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51500B8-A1B8-5C4C-ADE2-C1D8B608FAF9}"/>
              </a:ext>
            </a:extLst>
          </p:cNvPr>
          <p:cNvGrpSpPr/>
          <p:nvPr/>
        </p:nvGrpSpPr>
        <p:grpSpPr>
          <a:xfrm>
            <a:off x="833484" y="5108942"/>
            <a:ext cx="1804392" cy="958948"/>
            <a:chOff x="675864" y="3388065"/>
            <a:chExt cx="1804392" cy="958948"/>
          </a:xfrm>
        </p:grpSpPr>
        <p:sp>
          <p:nvSpPr>
            <p:cNvPr id="9" name="Diamond 8">
              <a:extLst>
                <a:ext uri="{FF2B5EF4-FFF2-40B4-BE49-F238E27FC236}">
                  <a16:creationId xmlns:a16="http://schemas.microsoft.com/office/drawing/2014/main" id="{3560D1AF-C66A-BD49-9DA7-FBB9529E51F4}"/>
                </a:ext>
              </a:extLst>
            </p:cNvPr>
            <p:cNvSpPr/>
            <p:nvPr/>
          </p:nvSpPr>
          <p:spPr>
            <a:xfrm>
              <a:off x="675864" y="3460799"/>
              <a:ext cx="254643" cy="254643"/>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41FEB4E-AFA6-2341-8976-EA2D68838318}"/>
                </a:ext>
              </a:extLst>
            </p:cNvPr>
            <p:cNvSpPr/>
            <p:nvPr/>
          </p:nvSpPr>
          <p:spPr>
            <a:xfrm>
              <a:off x="712476" y="4055620"/>
              <a:ext cx="181418" cy="18141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09FFEA5-904F-8D41-AD45-F69C9D0F1E41}"/>
                </a:ext>
              </a:extLst>
            </p:cNvPr>
            <p:cNvSpPr txBox="1"/>
            <p:nvPr/>
          </p:nvSpPr>
          <p:spPr>
            <a:xfrm>
              <a:off x="998027" y="3388065"/>
              <a:ext cx="1045864" cy="400110"/>
            </a:xfrm>
            <a:prstGeom prst="rect">
              <a:avLst/>
            </a:prstGeom>
            <a:noFill/>
          </p:spPr>
          <p:txBody>
            <a:bodyPr wrap="none" rtlCol="0">
              <a:spAutoFit/>
            </a:bodyPr>
            <a:lstStyle/>
            <a:p>
              <a:r>
                <a:rPr lang="en-US" sz="2000" dirty="0">
                  <a:solidFill>
                    <a:schemeClr val="bg1"/>
                  </a:solidFill>
                  <a:cs typeface="Arial" panose="020B0604020202020204" pitchFamily="34" charset="0"/>
                </a:rPr>
                <a:t>- Seattle</a:t>
              </a:r>
            </a:p>
          </p:txBody>
        </p:sp>
        <p:sp>
          <p:nvSpPr>
            <p:cNvPr id="14" name="TextBox 13">
              <a:extLst>
                <a:ext uri="{FF2B5EF4-FFF2-40B4-BE49-F238E27FC236}">
                  <a16:creationId xmlns:a16="http://schemas.microsoft.com/office/drawing/2014/main" id="{B8623DA4-BFA9-DD4A-B285-6C7CDAB11570}"/>
                </a:ext>
              </a:extLst>
            </p:cNvPr>
            <p:cNvSpPr txBox="1"/>
            <p:nvPr/>
          </p:nvSpPr>
          <p:spPr>
            <a:xfrm>
              <a:off x="1028705" y="3946903"/>
              <a:ext cx="1451551" cy="400110"/>
            </a:xfrm>
            <a:prstGeom prst="rect">
              <a:avLst/>
            </a:prstGeom>
            <a:noFill/>
          </p:spPr>
          <p:txBody>
            <a:bodyPr wrap="none" rtlCol="0">
              <a:spAutoFit/>
            </a:bodyPr>
            <a:lstStyle/>
            <a:p>
              <a:r>
                <a:rPr lang="en-US" sz="2000" dirty="0">
                  <a:solidFill>
                    <a:schemeClr val="bg1"/>
                  </a:solidFill>
                  <a:cs typeface="Arial" panose="020B0604020202020204" pitchFamily="34" charset="0"/>
                </a:rPr>
                <a:t>- Bremerton</a:t>
              </a:r>
            </a:p>
          </p:txBody>
        </p:sp>
      </p:grpSp>
    </p:spTree>
    <p:extLst>
      <p:ext uri="{BB962C8B-B14F-4D97-AF65-F5344CB8AC3E}">
        <p14:creationId xmlns:p14="http://schemas.microsoft.com/office/powerpoint/2010/main" val="18107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1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76FA-4E5D-8A44-B486-4409D58A5D32}"/>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4EFB4373-F4FA-A448-B4F7-99472ED5DCBF}"/>
              </a:ext>
            </a:extLst>
          </p:cNvPr>
          <p:cNvSpPr>
            <a:spLocks noGrp="1"/>
          </p:cNvSpPr>
          <p:nvPr>
            <p:ph idx="1"/>
          </p:nvPr>
        </p:nvSpPr>
        <p:spPr/>
        <p:txBody>
          <a:bodyPr/>
          <a:lstStyle/>
          <a:p>
            <a:r>
              <a:rPr lang="en-US" dirty="0">
                <a:latin typeface="Arial" panose="020B0604020202020204" pitchFamily="34" charset="0"/>
                <a:cs typeface="Arial" panose="020B0604020202020204" pitchFamily="34" charset="0"/>
              </a:rPr>
              <a:t>Topography can significantly amplify earthquake ground motion under special conditions</a:t>
            </a:r>
          </a:p>
          <a:p>
            <a:pPr lvl="1"/>
            <a:r>
              <a:rPr lang="en-US" dirty="0">
                <a:latin typeface="Arial" panose="020B0604020202020204" pitchFamily="34" charset="0"/>
                <a:cs typeface="Arial" panose="020B0604020202020204" pitchFamily="34" charset="0"/>
              </a:rPr>
              <a:t>Amplification arises from shape focusing and/or structural resonance</a:t>
            </a:r>
          </a:p>
          <a:p>
            <a:r>
              <a:rPr lang="en-US" dirty="0">
                <a:latin typeface="Arial" panose="020B0604020202020204" pitchFamily="34" charset="0"/>
                <a:cs typeface="Arial" panose="020B0604020202020204" pitchFamily="34" charset="0"/>
              </a:rPr>
              <a:t>However, topographic amplification is difficult to predict</a:t>
            </a:r>
          </a:p>
          <a:p>
            <a:pPr lvl="1"/>
            <a:r>
              <a:rPr lang="en-US" dirty="0">
                <a:latin typeface="Arial" panose="020B0604020202020204" pitchFamily="34" charset="0"/>
                <a:cs typeface="Arial" panose="020B0604020202020204" pitchFamily="34" charset="0"/>
              </a:rPr>
              <a:t>Dependent on source location, topography shape, seismic wave frequency, etc.</a:t>
            </a:r>
          </a:p>
          <a:p>
            <a:r>
              <a:rPr lang="en-US" dirty="0">
                <a:latin typeface="Arial" panose="020B0604020202020204" pitchFamily="34" charset="0"/>
                <a:cs typeface="Arial" panose="020B0604020202020204" pitchFamily="34" charset="0"/>
              </a:rPr>
              <a:t>With larger, more advanced computing resources, it is becoming easier to model topographic effects at scale</a:t>
            </a:r>
          </a:p>
        </p:txBody>
      </p:sp>
    </p:spTree>
    <p:extLst>
      <p:ext uri="{BB962C8B-B14F-4D97-AF65-F5344CB8AC3E}">
        <p14:creationId xmlns:p14="http://schemas.microsoft.com/office/powerpoint/2010/main" val="22059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A9A1-C08E-FB43-9581-6156F53355D1}"/>
              </a:ext>
            </a:extLst>
          </p:cNvPr>
          <p:cNvSpPr>
            <a:spLocks noGrp="1"/>
          </p:cNvSpPr>
          <p:nvPr>
            <p:ph type="title"/>
          </p:nvPr>
        </p:nvSpPr>
        <p:spPr/>
        <p:txBody>
          <a:bodyPr/>
          <a:lstStyle/>
          <a:p>
            <a:r>
              <a:rPr lang="en-US" dirty="0"/>
              <a:t>Research Motivation</a:t>
            </a:r>
          </a:p>
        </p:txBody>
      </p:sp>
      <p:sp>
        <p:nvSpPr>
          <p:cNvPr id="3" name="Content Placeholder 2">
            <a:extLst>
              <a:ext uri="{FF2B5EF4-FFF2-40B4-BE49-F238E27FC236}">
                <a16:creationId xmlns:a16="http://schemas.microsoft.com/office/drawing/2014/main" id="{D346F216-C24B-BA4D-B4E0-A154AC14B365}"/>
              </a:ext>
            </a:extLst>
          </p:cNvPr>
          <p:cNvSpPr>
            <a:spLocks noGrp="1"/>
          </p:cNvSpPr>
          <p:nvPr>
            <p:ph idx="1"/>
          </p:nvPr>
        </p:nvSpPr>
        <p:spPr/>
        <p:txBody>
          <a:bodyPr>
            <a:normAutofit/>
          </a:bodyPr>
          <a:lstStyle/>
          <a:p>
            <a:r>
              <a:rPr lang="en-US" dirty="0"/>
              <a:t>Are we likely to see topographic amplification in Seattle?</a:t>
            </a:r>
          </a:p>
        </p:txBody>
      </p:sp>
    </p:spTree>
    <p:extLst>
      <p:ext uri="{BB962C8B-B14F-4D97-AF65-F5344CB8AC3E}">
        <p14:creationId xmlns:p14="http://schemas.microsoft.com/office/powerpoint/2010/main" val="301381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4346-F5F1-5846-8129-A9FAE647B1B4}"/>
              </a:ext>
            </a:extLst>
          </p:cNvPr>
          <p:cNvSpPr>
            <a:spLocks noGrp="1"/>
          </p:cNvSpPr>
          <p:nvPr>
            <p:ph type="title"/>
          </p:nvPr>
        </p:nvSpPr>
        <p:spPr>
          <a:xfrm>
            <a:off x="0" y="0"/>
            <a:ext cx="10515600" cy="1325563"/>
          </a:xfrm>
        </p:spPr>
        <p:txBody>
          <a:bodyPr/>
          <a:lstStyle/>
          <a:p>
            <a:r>
              <a:rPr lang="en-US" dirty="0"/>
              <a:t>Mesh</a:t>
            </a:r>
            <a:br>
              <a:rPr lang="en-US" dirty="0"/>
            </a:br>
            <a:r>
              <a:rPr lang="en-US" dirty="0"/>
              <a:t>Parameters:</a:t>
            </a:r>
          </a:p>
        </p:txBody>
      </p:sp>
      <p:pic>
        <p:nvPicPr>
          <p:cNvPr id="3" name="Content Placeholder 9">
            <a:extLst>
              <a:ext uri="{FF2B5EF4-FFF2-40B4-BE49-F238E27FC236}">
                <a16:creationId xmlns:a16="http://schemas.microsoft.com/office/drawing/2014/main" id="{03CA92D9-3026-924A-9C66-C256AD6BE8CA}"/>
              </a:ext>
            </a:extLst>
          </p:cNvPr>
          <p:cNvPicPr>
            <a:picLocks noChangeAspect="1"/>
          </p:cNvPicPr>
          <p:nvPr/>
        </p:nvPicPr>
        <p:blipFill>
          <a:blip r:embed="rId2"/>
          <a:stretch>
            <a:fillRect/>
          </a:stretch>
        </p:blipFill>
        <p:spPr>
          <a:xfrm>
            <a:off x="2964479" y="-1"/>
            <a:ext cx="10174005" cy="6876223"/>
          </a:xfrm>
          <a:prstGeom prst="rect">
            <a:avLst/>
          </a:prstGeom>
        </p:spPr>
      </p:pic>
      <p:sp>
        <p:nvSpPr>
          <p:cNvPr id="4" name="TextBox 3">
            <a:extLst>
              <a:ext uri="{FF2B5EF4-FFF2-40B4-BE49-F238E27FC236}">
                <a16:creationId xmlns:a16="http://schemas.microsoft.com/office/drawing/2014/main" id="{F8433C67-8754-8A4B-A5F5-5893CAD38C9F}"/>
              </a:ext>
            </a:extLst>
          </p:cNvPr>
          <p:cNvSpPr txBox="1"/>
          <p:nvPr/>
        </p:nvSpPr>
        <p:spPr>
          <a:xfrm>
            <a:off x="0" y="1325563"/>
            <a:ext cx="2823411" cy="5386090"/>
          </a:xfrm>
          <a:prstGeom prst="rect">
            <a:avLst/>
          </a:prstGeom>
          <a:noFill/>
        </p:spPr>
        <p:txBody>
          <a:bodyPr wrap="square" rtlCol="0">
            <a:spAutoFit/>
          </a:bodyPr>
          <a:lstStyle/>
          <a:p>
            <a:pPr marL="285750" indent="-285750">
              <a:buFont typeface="Arial" panose="020B0604020202020204" pitchFamily="34" charset="0"/>
              <a:buChar char="•"/>
            </a:pPr>
            <a:r>
              <a:rPr lang="en-US" sz="2400" dirty="0"/>
              <a:t>Modeling with Specfem3D</a:t>
            </a:r>
          </a:p>
          <a:p>
            <a:pPr marL="285750" indent="-285750">
              <a:buFont typeface="Arial" panose="020B0604020202020204" pitchFamily="34" charset="0"/>
              <a:buChar char="•"/>
            </a:pPr>
            <a:r>
              <a:rPr lang="en-US" sz="2400" dirty="0"/>
              <a:t>Surface topography, bathymetry has 30m sampling</a:t>
            </a:r>
          </a:p>
          <a:p>
            <a:pPr marL="285750" indent="-285750">
              <a:buFont typeface="Arial" panose="020B0604020202020204" pitchFamily="34" charset="0"/>
              <a:buChar char="•"/>
            </a:pPr>
            <a:r>
              <a:rPr lang="en-US" sz="2400" dirty="0"/>
              <a:t>Mesh spacing decreases near the surface to accommodate lower velocities and topography</a:t>
            </a:r>
          </a:p>
          <a:p>
            <a:pPr marL="285750" indent="-285750">
              <a:buFont typeface="Arial" panose="020B0604020202020204" pitchFamily="34" charset="0"/>
              <a:buChar char="•"/>
            </a:pPr>
            <a:r>
              <a:rPr lang="en-US" sz="2400" dirty="0"/>
              <a:t>Accurate </a:t>
            </a:r>
            <a:r>
              <a:rPr lang="en-US" sz="2800" b="1" dirty="0"/>
              <a:t>up to ~3Hz</a:t>
            </a:r>
            <a:endParaRPr lang="en-US" dirty="0"/>
          </a:p>
        </p:txBody>
      </p:sp>
      <p:sp>
        <p:nvSpPr>
          <p:cNvPr id="5" name="TextBox 4">
            <a:extLst>
              <a:ext uri="{FF2B5EF4-FFF2-40B4-BE49-F238E27FC236}">
                <a16:creationId xmlns:a16="http://schemas.microsoft.com/office/drawing/2014/main" id="{2540CE03-D211-DF4D-8210-F98684A3F822}"/>
              </a:ext>
            </a:extLst>
          </p:cNvPr>
          <p:cNvSpPr txBox="1"/>
          <p:nvPr/>
        </p:nvSpPr>
        <p:spPr>
          <a:xfrm>
            <a:off x="4571041" y="1450578"/>
            <a:ext cx="3608680" cy="461665"/>
          </a:xfrm>
          <a:prstGeom prst="rect">
            <a:avLst/>
          </a:prstGeom>
          <a:solidFill>
            <a:schemeClr val="bg1"/>
          </a:solidFill>
        </p:spPr>
        <p:txBody>
          <a:bodyPr wrap="none" rtlCol="0">
            <a:spAutoFit/>
          </a:bodyPr>
          <a:lstStyle/>
          <a:p>
            <a:r>
              <a:rPr lang="en-US" sz="2400" dirty="0"/>
              <a:t>0-200m: 33m mesh spacing</a:t>
            </a:r>
          </a:p>
        </p:txBody>
      </p:sp>
      <p:sp>
        <p:nvSpPr>
          <p:cNvPr id="6" name="TextBox 5">
            <a:extLst>
              <a:ext uri="{FF2B5EF4-FFF2-40B4-BE49-F238E27FC236}">
                <a16:creationId xmlns:a16="http://schemas.microsoft.com/office/drawing/2014/main" id="{F37098C9-7234-534B-B137-6FB55D9D24E9}"/>
              </a:ext>
            </a:extLst>
          </p:cNvPr>
          <p:cNvSpPr txBox="1"/>
          <p:nvPr/>
        </p:nvSpPr>
        <p:spPr>
          <a:xfrm>
            <a:off x="4571041" y="2957357"/>
            <a:ext cx="4230645" cy="461665"/>
          </a:xfrm>
          <a:prstGeom prst="rect">
            <a:avLst/>
          </a:prstGeom>
          <a:solidFill>
            <a:schemeClr val="bg1"/>
          </a:solidFill>
        </p:spPr>
        <p:txBody>
          <a:bodyPr wrap="none" rtlCol="0">
            <a:spAutoFit/>
          </a:bodyPr>
          <a:lstStyle/>
          <a:p>
            <a:r>
              <a:rPr lang="en-US" sz="2400" dirty="0"/>
              <a:t>200-1200m: 100m mesh spacing</a:t>
            </a:r>
          </a:p>
        </p:txBody>
      </p:sp>
      <p:sp>
        <p:nvSpPr>
          <p:cNvPr id="7" name="TextBox 6">
            <a:extLst>
              <a:ext uri="{FF2B5EF4-FFF2-40B4-BE49-F238E27FC236}">
                <a16:creationId xmlns:a16="http://schemas.microsoft.com/office/drawing/2014/main" id="{6041749D-7E31-2146-BFA9-68D0BF25851B}"/>
              </a:ext>
            </a:extLst>
          </p:cNvPr>
          <p:cNvSpPr txBox="1"/>
          <p:nvPr/>
        </p:nvSpPr>
        <p:spPr>
          <a:xfrm>
            <a:off x="4571041" y="5050816"/>
            <a:ext cx="4386137" cy="461665"/>
          </a:xfrm>
          <a:prstGeom prst="rect">
            <a:avLst/>
          </a:prstGeom>
          <a:solidFill>
            <a:schemeClr val="bg1"/>
          </a:solidFill>
        </p:spPr>
        <p:txBody>
          <a:bodyPr wrap="none" rtlCol="0">
            <a:spAutoFit/>
          </a:bodyPr>
          <a:lstStyle/>
          <a:p>
            <a:r>
              <a:rPr lang="en-US" sz="2400" dirty="0"/>
              <a:t>1200-9000m: 300m mesh spacing</a:t>
            </a:r>
          </a:p>
        </p:txBody>
      </p:sp>
      <p:cxnSp>
        <p:nvCxnSpPr>
          <p:cNvPr id="10" name="Straight Arrow Connector 9">
            <a:extLst>
              <a:ext uri="{FF2B5EF4-FFF2-40B4-BE49-F238E27FC236}">
                <a16:creationId xmlns:a16="http://schemas.microsoft.com/office/drawing/2014/main" id="{DD6A590C-8CFF-E847-AE14-852737A51616}"/>
              </a:ext>
            </a:extLst>
          </p:cNvPr>
          <p:cNvCxnSpPr>
            <a:cxnSpLocks/>
          </p:cNvCxnSpPr>
          <p:nvPr/>
        </p:nvCxnSpPr>
        <p:spPr>
          <a:xfrm flipH="1" flipV="1">
            <a:off x="8801686" y="1099439"/>
            <a:ext cx="588432" cy="812804"/>
          </a:xfrm>
          <a:prstGeom prst="straightConnector1">
            <a:avLst/>
          </a:prstGeom>
          <a:ln w="76200">
            <a:solidFill>
              <a:srgbClr val="FF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3B345B9-D65D-1849-A829-EC6A7B5919BE}"/>
              </a:ext>
            </a:extLst>
          </p:cNvPr>
          <p:cNvCxnSpPr>
            <a:cxnSpLocks/>
          </p:cNvCxnSpPr>
          <p:nvPr/>
        </p:nvCxnSpPr>
        <p:spPr>
          <a:xfrm flipH="1" flipV="1">
            <a:off x="10304310" y="569343"/>
            <a:ext cx="85065" cy="1342899"/>
          </a:xfrm>
          <a:prstGeom prst="straightConnector1">
            <a:avLst/>
          </a:prstGeom>
          <a:ln w="76200">
            <a:solidFill>
              <a:srgbClr val="FF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A7D9AA6-6862-5F4A-BF79-BD28F5F1FD0E}"/>
              </a:ext>
            </a:extLst>
          </p:cNvPr>
          <p:cNvCxnSpPr>
            <a:cxnSpLocks/>
          </p:cNvCxnSpPr>
          <p:nvPr/>
        </p:nvCxnSpPr>
        <p:spPr>
          <a:xfrm flipV="1">
            <a:off x="11519928" y="186736"/>
            <a:ext cx="160238" cy="1494674"/>
          </a:xfrm>
          <a:prstGeom prst="straightConnector1">
            <a:avLst/>
          </a:prstGeom>
          <a:ln w="76200">
            <a:solidFill>
              <a:srgbClr val="FF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6E9E960-EE1A-4145-AE9C-ABD7A28D0F0B}"/>
              </a:ext>
            </a:extLst>
          </p:cNvPr>
          <p:cNvSpPr txBox="1"/>
          <p:nvPr/>
        </p:nvSpPr>
        <p:spPr>
          <a:xfrm>
            <a:off x="9184049" y="1681410"/>
            <a:ext cx="2663101" cy="461665"/>
          </a:xfrm>
          <a:prstGeom prst="rect">
            <a:avLst/>
          </a:prstGeom>
          <a:solidFill>
            <a:schemeClr val="bg1"/>
          </a:solidFill>
        </p:spPr>
        <p:txBody>
          <a:bodyPr wrap="square" rtlCol="0">
            <a:spAutoFit/>
          </a:bodyPr>
          <a:lstStyle/>
          <a:p>
            <a:r>
              <a:rPr lang="en-US" sz="2400" dirty="0"/>
              <a:t>30m topo. sampling</a:t>
            </a:r>
          </a:p>
        </p:txBody>
      </p:sp>
    </p:spTree>
    <p:extLst>
      <p:ext uri="{BB962C8B-B14F-4D97-AF65-F5344CB8AC3E}">
        <p14:creationId xmlns:p14="http://schemas.microsoft.com/office/powerpoint/2010/main" val="8305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44DF6-2F6D-4145-8A48-E6F9161AF9C9}"/>
              </a:ext>
            </a:extLst>
          </p:cNvPr>
          <p:cNvPicPr>
            <a:picLocks noChangeAspect="1"/>
          </p:cNvPicPr>
          <p:nvPr/>
        </p:nvPicPr>
        <p:blipFill>
          <a:blip r:embed="rId2"/>
          <a:stretch>
            <a:fillRect/>
          </a:stretch>
        </p:blipFill>
        <p:spPr>
          <a:xfrm>
            <a:off x="680917" y="0"/>
            <a:ext cx="10830167" cy="6858000"/>
          </a:xfrm>
          <a:prstGeom prst="rect">
            <a:avLst/>
          </a:prstGeom>
        </p:spPr>
      </p:pic>
      <p:cxnSp>
        <p:nvCxnSpPr>
          <p:cNvPr id="9" name="Straight Connector 8">
            <a:extLst>
              <a:ext uri="{FF2B5EF4-FFF2-40B4-BE49-F238E27FC236}">
                <a16:creationId xmlns:a16="http://schemas.microsoft.com/office/drawing/2014/main" id="{819B03DB-7CB8-AC40-B9D4-4568E843649C}"/>
              </a:ext>
            </a:extLst>
          </p:cNvPr>
          <p:cNvCxnSpPr/>
          <p:nvPr/>
        </p:nvCxnSpPr>
        <p:spPr>
          <a:xfrm>
            <a:off x="759327" y="6673516"/>
            <a:ext cx="219242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C3D0C15-7D65-7340-9C1D-AC4C1647DE27}"/>
              </a:ext>
            </a:extLst>
          </p:cNvPr>
          <p:cNvSpPr txBox="1"/>
          <p:nvPr/>
        </p:nvSpPr>
        <p:spPr>
          <a:xfrm>
            <a:off x="1407551" y="6273408"/>
            <a:ext cx="1047082" cy="461665"/>
          </a:xfrm>
          <a:prstGeom prst="rect">
            <a:avLst/>
          </a:prstGeom>
          <a:noFill/>
        </p:spPr>
        <p:txBody>
          <a:bodyPr wrap="none" rtlCol="0">
            <a:spAutoFit/>
          </a:bodyPr>
          <a:lstStyle/>
          <a:p>
            <a:r>
              <a:rPr lang="en-US" sz="2400" b="1" dirty="0">
                <a:solidFill>
                  <a:srgbClr val="FFC000"/>
                </a:solidFill>
              </a:rPr>
              <a:t>~10km</a:t>
            </a:r>
          </a:p>
        </p:txBody>
      </p:sp>
      <p:cxnSp>
        <p:nvCxnSpPr>
          <p:cNvPr id="13" name="Straight Connector 12">
            <a:extLst>
              <a:ext uri="{FF2B5EF4-FFF2-40B4-BE49-F238E27FC236}">
                <a16:creationId xmlns:a16="http://schemas.microsoft.com/office/drawing/2014/main" id="{C813E6C1-8E54-A742-95E0-0AD291D7422E}"/>
              </a:ext>
            </a:extLst>
          </p:cNvPr>
          <p:cNvCxnSpPr>
            <a:cxnSpLocks/>
          </p:cNvCxnSpPr>
          <p:nvPr/>
        </p:nvCxnSpPr>
        <p:spPr>
          <a:xfrm>
            <a:off x="759327" y="2588127"/>
            <a:ext cx="10181389" cy="951831"/>
          </a:xfrm>
          <a:prstGeom prst="line">
            <a:avLst/>
          </a:prstGeom>
          <a:ln w="38100">
            <a:solidFill>
              <a:srgbClr val="92D050"/>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1E1432-DBB1-6E4D-81DA-79BFF9A0AA3A}"/>
              </a:ext>
            </a:extLst>
          </p:cNvPr>
          <p:cNvCxnSpPr>
            <a:cxnSpLocks/>
          </p:cNvCxnSpPr>
          <p:nvPr/>
        </p:nvCxnSpPr>
        <p:spPr>
          <a:xfrm>
            <a:off x="759327" y="4190137"/>
            <a:ext cx="10181389" cy="951831"/>
          </a:xfrm>
          <a:prstGeom prst="line">
            <a:avLst/>
          </a:prstGeom>
          <a:ln w="38100">
            <a:solidFill>
              <a:srgbClr val="92D050"/>
            </a:solidFill>
            <a:prstDash val="lgDash"/>
          </a:ln>
        </p:spPr>
        <p:style>
          <a:lnRef idx="1">
            <a:schemeClr val="accent1"/>
          </a:lnRef>
          <a:fillRef idx="0">
            <a:schemeClr val="accent1"/>
          </a:fillRef>
          <a:effectRef idx="0">
            <a:schemeClr val="accent1"/>
          </a:effectRef>
          <a:fontRef idx="minor">
            <a:schemeClr val="tx1"/>
          </a:fontRef>
        </p:style>
      </p:cxnSp>
      <p:sp>
        <p:nvSpPr>
          <p:cNvPr id="2" name="5-Point Star 1">
            <a:extLst>
              <a:ext uri="{FF2B5EF4-FFF2-40B4-BE49-F238E27FC236}">
                <a16:creationId xmlns:a16="http://schemas.microsoft.com/office/drawing/2014/main" id="{093BB43B-11F0-A74C-928C-BF985C1CF498}"/>
              </a:ext>
            </a:extLst>
          </p:cNvPr>
          <p:cNvSpPr/>
          <p:nvPr/>
        </p:nvSpPr>
        <p:spPr>
          <a:xfrm>
            <a:off x="2807369" y="4081143"/>
            <a:ext cx="449179" cy="449179"/>
          </a:xfrm>
          <a:prstGeom prst="star5">
            <a:avLst>
              <a:gd name="adj" fmla="val 27713"/>
              <a:gd name="hf" fmla="val 105146"/>
              <a:gd name="vf" fmla="val 1105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1</a:t>
            </a:r>
          </a:p>
        </p:txBody>
      </p:sp>
      <p:sp>
        <p:nvSpPr>
          <p:cNvPr id="12" name="5-Point Star 11">
            <a:extLst>
              <a:ext uri="{FF2B5EF4-FFF2-40B4-BE49-F238E27FC236}">
                <a16:creationId xmlns:a16="http://schemas.microsoft.com/office/drawing/2014/main" id="{3F7CA75B-8DCA-BC42-A267-D2AD0667B75D}"/>
              </a:ext>
            </a:extLst>
          </p:cNvPr>
          <p:cNvSpPr/>
          <p:nvPr/>
        </p:nvSpPr>
        <p:spPr>
          <a:xfrm>
            <a:off x="4391992" y="4081143"/>
            <a:ext cx="449179" cy="449179"/>
          </a:xfrm>
          <a:prstGeom prst="star5">
            <a:avLst>
              <a:gd name="adj" fmla="val 27713"/>
              <a:gd name="hf" fmla="val 105146"/>
              <a:gd name="vf" fmla="val 1105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2</a:t>
            </a:r>
          </a:p>
        </p:txBody>
      </p:sp>
      <p:sp>
        <p:nvSpPr>
          <p:cNvPr id="14" name="5-Point Star 13">
            <a:extLst>
              <a:ext uri="{FF2B5EF4-FFF2-40B4-BE49-F238E27FC236}">
                <a16:creationId xmlns:a16="http://schemas.microsoft.com/office/drawing/2014/main" id="{172A4F2D-2760-9E45-B19B-074AB3E1ED38}"/>
              </a:ext>
            </a:extLst>
          </p:cNvPr>
          <p:cNvSpPr/>
          <p:nvPr/>
        </p:nvSpPr>
        <p:spPr>
          <a:xfrm>
            <a:off x="6028287" y="4073593"/>
            <a:ext cx="449179" cy="449179"/>
          </a:xfrm>
          <a:prstGeom prst="star5">
            <a:avLst>
              <a:gd name="adj" fmla="val 27713"/>
              <a:gd name="hf" fmla="val 105146"/>
              <a:gd name="vf" fmla="val 1105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3</a:t>
            </a:r>
          </a:p>
        </p:txBody>
      </p:sp>
      <p:sp>
        <p:nvSpPr>
          <p:cNvPr id="7" name="TextBox 6">
            <a:extLst>
              <a:ext uri="{FF2B5EF4-FFF2-40B4-BE49-F238E27FC236}">
                <a16:creationId xmlns:a16="http://schemas.microsoft.com/office/drawing/2014/main" id="{167CA741-F615-0B4B-A1BF-17F449B2F047}"/>
              </a:ext>
            </a:extLst>
          </p:cNvPr>
          <p:cNvSpPr txBox="1"/>
          <p:nvPr/>
        </p:nvSpPr>
        <p:spPr>
          <a:xfrm>
            <a:off x="7591463" y="2474105"/>
            <a:ext cx="3547107" cy="1569660"/>
          </a:xfrm>
          <a:prstGeom prst="rect">
            <a:avLst/>
          </a:prstGeom>
          <a:solidFill>
            <a:schemeClr val="bg1"/>
          </a:solidFill>
        </p:spPr>
        <p:txBody>
          <a:bodyPr wrap="square" rtlCol="0">
            <a:spAutoFit/>
          </a:bodyPr>
          <a:lstStyle/>
          <a:p>
            <a:pPr marL="380990" indent="-380990">
              <a:buFont typeface="Arial" panose="020B0604020202020204" pitchFamily="34" charset="0"/>
              <a:buChar char="•"/>
            </a:pPr>
            <a:r>
              <a:rPr lang="en-US" sz="2400" dirty="0"/>
              <a:t>3 sources</a:t>
            </a:r>
          </a:p>
          <a:p>
            <a:pPr marL="380990" indent="-380990">
              <a:buFont typeface="Arial" panose="020B0604020202020204" pitchFamily="34" charset="0"/>
              <a:buChar char="•"/>
            </a:pPr>
            <a:r>
              <a:rPr lang="en-US" sz="2400" dirty="0"/>
              <a:t>M4.0 at 4km depth</a:t>
            </a:r>
          </a:p>
          <a:p>
            <a:pPr marL="380990" indent="-380990">
              <a:buFont typeface="Arial" panose="020B0604020202020204" pitchFamily="34" charset="0"/>
              <a:buChar char="•"/>
            </a:pPr>
            <a:r>
              <a:rPr lang="en-US" sz="2400" dirty="0"/>
              <a:t>Thrust fault dipping at 45° to the south</a:t>
            </a:r>
          </a:p>
        </p:txBody>
      </p:sp>
      <p:sp>
        <p:nvSpPr>
          <p:cNvPr id="6" name="TextBox 5">
            <a:extLst>
              <a:ext uri="{FF2B5EF4-FFF2-40B4-BE49-F238E27FC236}">
                <a16:creationId xmlns:a16="http://schemas.microsoft.com/office/drawing/2014/main" id="{F3ED24DB-186A-6049-812A-B74B52FEF5A3}"/>
              </a:ext>
            </a:extLst>
          </p:cNvPr>
          <p:cNvSpPr txBox="1"/>
          <p:nvPr/>
        </p:nvSpPr>
        <p:spPr>
          <a:xfrm>
            <a:off x="3221121" y="5757900"/>
            <a:ext cx="5257800" cy="461665"/>
          </a:xfrm>
          <a:prstGeom prst="rect">
            <a:avLst/>
          </a:prstGeom>
          <a:solidFill>
            <a:schemeClr val="bg1"/>
          </a:solidFill>
        </p:spPr>
        <p:txBody>
          <a:bodyPr wrap="square" rtlCol="0">
            <a:spAutoFit/>
          </a:bodyPr>
          <a:lstStyle/>
          <a:p>
            <a:pPr algn="ctr"/>
            <a:r>
              <a:rPr lang="en-US" sz="2400" dirty="0"/>
              <a:t>3D Velocity model used for each area</a:t>
            </a:r>
          </a:p>
        </p:txBody>
      </p:sp>
      <p:sp>
        <p:nvSpPr>
          <p:cNvPr id="17" name="Rectangle 16">
            <a:extLst>
              <a:ext uri="{FF2B5EF4-FFF2-40B4-BE49-F238E27FC236}">
                <a16:creationId xmlns:a16="http://schemas.microsoft.com/office/drawing/2014/main" id="{DA1E487B-CF02-B34E-8867-ED183D42D6F3}"/>
              </a:ext>
            </a:extLst>
          </p:cNvPr>
          <p:cNvSpPr/>
          <p:nvPr/>
        </p:nvSpPr>
        <p:spPr>
          <a:xfrm>
            <a:off x="2143760" y="1208506"/>
            <a:ext cx="5075189" cy="3753852"/>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7C7AA9EF-91B8-E241-AD99-68432BD0545C}"/>
              </a:ext>
            </a:extLst>
          </p:cNvPr>
          <p:cNvSpPr txBox="1"/>
          <p:nvPr/>
        </p:nvSpPr>
        <p:spPr>
          <a:xfrm>
            <a:off x="4228148" y="168266"/>
            <a:ext cx="3735703" cy="646331"/>
          </a:xfrm>
          <a:prstGeom prst="rect">
            <a:avLst/>
          </a:prstGeom>
          <a:solidFill>
            <a:schemeClr val="bg1"/>
          </a:solidFill>
        </p:spPr>
        <p:txBody>
          <a:bodyPr wrap="none" rtlCol="0">
            <a:spAutoFit/>
          </a:bodyPr>
          <a:lstStyle/>
          <a:p>
            <a:r>
              <a:rPr lang="en-US" sz="3600" dirty="0"/>
              <a:t>Subset Model Area</a:t>
            </a:r>
          </a:p>
        </p:txBody>
      </p:sp>
    </p:spTree>
    <p:extLst>
      <p:ext uri="{BB962C8B-B14F-4D97-AF65-F5344CB8AC3E}">
        <p14:creationId xmlns:p14="http://schemas.microsoft.com/office/powerpoint/2010/main" val="3057283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FE26-7D43-004C-A820-921E736069F3}"/>
              </a:ext>
            </a:extLst>
          </p:cNvPr>
          <p:cNvSpPr>
            <a:spLocks noGrp="1"/>
          </p:cNvSpPr>
          <p:nvPr>
            <p:ph type="title"/>
          </p:nvPr>
        </p:nvSpPr>
        <p:spPr/>
        <p:txBody>
          <a:bodyPr/>
          <a:lstStyle/>
          <a:p>
            <a:r>
              <a:rPr lang="en-US" dirty="0"/>
              <a:t>Results: Wavefield Snapshots, 3.85s</a:t>
            </a:r>
          </a:p>
        </p:txBody>
      </p:sp>
      <p:pic>
        <p:nvPicPr>
          <p:cNvPr id="5" name="Picture 4">
            <a:extLst>
              <a:ext uri="{FF2B5EF4-FFF2-40B4-BE49-F238E27FC236}">
                <a16:creationId xmlns:a16="http://schemas.microsoft.com/office/drawing/2014/main" id="{86CFC8DC-2FA1-8644-8787-C9A9592D5343}"/>
              </a:ext>
            </a:extLst>
          </p:cNvPr>
          <p:cNvPicPr>
            <a:picLocks noChangeAspect="1"/>
          </p:cNvPicPr>
          <p:nvPr/>
        </p:nvPicPr>
        <p:blipFill rotWithShape="1">
          <a:blip r:embed="rId2"/>
          <a:srcRect l="6123" t="6492" r="27806" b="6338"/>
          <a:stretch/>
        </p:blipFill>
        <p:spPr>
          <a:xfrm>
            <a:off x="1" y="1690688"/>
            <a:ext cx="6064108" cy="4471987"/>
          </a:xfrm>
          <a:prstGeom prst="rect">
            <a:avLst/>
          </a:prstGeom>
        </p:spPr>
      </p:pic>
      <p:pic>
        <p:nvPicPr>
          <p:cNvPr id="7" name="Picture 6">
            <a:extLst>
              <a:ext uri="{FF2B5EF4-FFF2-40B4-BE49-F238E27FC236}">
                <a16:creationId xmlns:a16="http://schemas.microsoft.com/office/drawing/2014/main" id="{D035721F-7207-914D-AA4E-D96780FBCA03}"/>
              </a:ext>
            </a:extLst>
          </p:cNvPr>
          <p:cNvPicPr>
            <a:picLocks noChangeAspect="1"/>
          </p:cNvPicPr>
          <p:nvPr/>
        </p:nvPicPr>
        <p:blipFill rotWithShape="1">
          <a:blip r:embed="rId3"/>
          <a:srcRect l="5868" t="6667" r="28146" b="6516"/>
          <a:stretch/>
        </p:blipFill>
        <p:spPr>
          <a:xfrm>
            <a:off x="6096000" y="1684926"/>
            <a:ext cx="6064108" cy="4477749"/>
          </a:xfrm>
          <a:prstGeom prst="rect">
            <a:avLst/>
          </a:prstGeom>
        </p:spPr>
      </p:pic>
      <p:sp>
        <p:nvSpPr>
          <p:cNvPr id="3" name="TextBox 2">
            <a:extLst>
              <a:ext uri="{FF2B5EF4-FFF2-40B4-BE49-F238E27FC236}">
                <a16:creationId xmlns:a16="http://schemas.microsoft.com/office/drawing/2014/main" id="{8A362C50-2F7F-5648-9862-5ADF34BD6991}"/>
              </a:ext>
            </a:extLst>
          </p:cNvPr>
          <p:cNvSpPr txBox="1"/>
          <p:nvPr/>
        </p:nvSpPr>
        <p:spPr>
          <a:xfrm>
            <a:off x="0" y="1684926"/>
            <a:ext cx="2351315" cy="369332"/>
          </a:xfrm>
          <a:prstGeom prst="rect">
            <a:avLst/>
          </a:prstGeom>
          <a:noFill/>
        </p:spPr>
        <p:txBody>
          <a:bodyPr wrap="square" rtlCol="0">
            <a:spAutoFit/>
          </a:bodyPr>
          <a:lstStyle/>
          <a:p>
            <a:r>
              <a:rPr lang="en-US" b="1" dirty="0"/>
              <a:t>NON-TOPOGRAPHY</a:t>
            </a:r>
          </a:p>
        </p:txBody>
      </p:sp>
      <p:sp>
        <p:nvSpPr>
          <p:cNvPr id="6" name="TextBox 5">
            <a:extLst>
              <a:ext uri="{FF2B5EF4-FFF2-40B4-BE49-F238E27FC236}">
                <a16:creationId xmlns:a16="http://schemas.microsoft.com/office/drawing/2014/main" id="{3482F579-59D8-154D-8A90-385918064F7B}"/>
              </a:ext>
            </a:extLst>
          </p:cNvPr>
          <p:cNvSpPr txBox="1"/>
          <p:nvPr/>
        </p:nvSpPr>
        <p:spPr>
          <a:xfrm>
            <a:off x="6064109" y="1684926"/>
            <a:ext cx="2351315" cy="369332"/>
          </a:xfrm>
          <a:prstGeom prst="rect">
            <a:avLst/>
          </a:prstGeom>
          <a:noFill/>
        </p:spPr>
        <p:txBody>
          <a:bodyPr wrap="square" rtlCol="0">
            <a:spAutoFit/>
          </a:bodyPr>
          <a:lstStyle/>
          <a:p>
            <a:r>
              <a:rPr lang="en-US" b="1" dirty="0"/>
              <a:t>TOPOGRAPHY</a:t>
            </a:r>
          </a:p>
        </p:txBody>
      </p:sp>
      <p:sp>
        <p:nvSpPr>
          <p:cNvPr id="9" name="5-Point Star 8">
            <a:extLst>
              <a:ext uri="{FF2B5EF4-FFF2-40B4-BE49-F238E27FC236}">
                <a16:creationId xmlns:a16="http://schemas.microsoft.com/office/drawing/2014/main" id="{10FC03F8-D21E-8B40-B2E8-937D6FBC2C7A}"/>
              </a:ext>
            </a:extLst>
          </p:cNvPr>
          <p:cNvSpPr/>
          <p:nvPr/>
        </p:nvSpPr>
        <p:spPr>
          <a:xfrm>
            <a:off x="8948050" y="5399314"/>
            <a:ext cx="370115" cy="326572"/>
          </a:xfrm>
          <a:prstGeom prst="star5">
            <a:avLst/>
          </a:prstGeom>
          <a:noFill/>
          <a:ln>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565F0585-4494-C344-A7D8-8DB5B028451B}"/>
              </a:ext>
            </a:extLst>
          </p:cNvPr>
          <p:cNvSpPr/>
          <p:nvPr/>
        </p:nvSpPr>
        <p:spPr>
          <a:xfrm>
            <a:off x="2836837" y="5399314"/>
            <a:ext cx="370115" cy="326572"/>
          </a:xfrm>
          <a:prstGeom prst="star5">
            <a:avLst/>
          </a:prstGeom>
          <a:noFill/>
          <a:ln>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113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FE26-7D43-004C-A820-921E736069F3}"/>
              </a:ext>
            </a:extLst>
          </p:cNvPr>
          <p:cNvSpPr>
            <a:spLocks noGrp="1"/>
          </p:cNvSpPr>
          <p:nvPr>
            <p:ph type="title"/>
          </p:nvPr>
        </p:nvSpPr>
        <p:spPr/>
        <p:txBody>
          <a:bodyPr/>
          <a:lstStyle/>
          <a:p>
            <a:r>
              <a:rPr lang="en-US" dirty="0"/>
              <a:t>Results: Wavefield Snapshots, 8.58s</a:t>
            </a:r>
          </a:p>
        </p:txBody>
      </p:sp>
      <p:pic>
        <p:nvPicPr>
          <p:cNvPr id="4" name="Picture 3">
            <a:extLst>
              <a:ext uri="{FF2B5EF4-FFF2-40B4-BE49-F238E27FC236}">
                <a16:creationId xmlns:a16="http://schemas.microsoft.com/office/drawing/2014/main" id="{CB67C435-6EB3-3745-B31D-3C2880FE1F14}"/>
              </a:ext>
            </a:extLst>
          </p:cNvPr>
          <p:cNvPicPr>
            <a:picLocks noChangeAspect="1"/>
          </p:cNvPicPr>
          <p:nvPr/>
        </p:nvPicPr>
        <p:blipFill rotWithShape="1">
          <a:blip r:embed="rId2"/>
          <a:srcRect l="5987" t="6364" r="27781" b="6516"/>
          <a:stretch/>
        </p:blipFill>
        <p:spPr>
          <a:xfrm>
            <a:off x="0" y="1684926"/>
            <a:ext cx="6032217" cy="4458257"/>
          </a:xfrm>
          <a:prstGeom prst="rect">
            <a:avLst/>
          </a:prstGeom>
        </p:spPr>
      </p:pic>
      <p:pic>
        <p:nvPicPr>
          <p:cNvPr id="8" name="Picture 7">
            <a:extLst>
              <a:ext uri="{FF2B5EF4-FFF2-40B4-BE49-F238E27FC236}">
                <a16:creationId xmlns:a16="http://schemas.microsoft.com/office/drawing/2014/main" id="{3F20E8A7-397D-E04D-A5BA-57BBE572969C}"/>
              </a:ext>
            </a:extLst>
          </p:cNvPr>
          <p:cNvPicPr>
            <a:picLocks noChangeAspect="1"/>
          </p:cNvPicPr>
          <p:nvPr/>
        </p:nvPicPr>
        <p:blipFill rotWithShape="1">
          <a:blip r:embed="rId3"/>
          <a:srcRect l="5888" t="6427" r="27901" b="6427"/>
          <a:stretch/>
        </p:blipFill>
        <p:spPr>
          <a:xfrm>
            <a:off x="6127892" y="1657618"/>
            <a:ext cx="6064108" cy="4485565"/>
          </a:xfrm>
          <a:prstGeom prst="rect">
            <a:avLst/>
          </a:prstGeom>
        </p:spPr>
      </p:pic>
      <p:sp>
        <p:nvSpPr>
          <p:cNvPr id="7" name="TextBox 6">
            <a:extLst>
              <a:ext uri="{FF2B5EF4-FFF2-40B4-BE49-F238E27FC236}">
                <a16:creationId xmlns:a16="http://schemas.microsoft.com/office/drawing/2014/main" id="{82FA063F-A87E-0E43-AB05-53CC7B613A2A}"/>
              </a:ext>
            </a:extLst>
          </p:cNvPr>
          <p:cNvSpPr txBox="1"/>
          <p:nvPr/>
        </p:nvSpPr>
        <p:spPr>
          <a:xfrm>
            <a:off x="0" y="1684926"/>
            <a:ext cx="2351315" cy="369332"/>
          </a:xfrm>
          <a:prstGeom prst="rect">
            <a:avLst/>
          </a:prstGeom>
          <a:noFill/>
        </p:spPr>
        <p:txBody>
          <a:bodyPr wrap="square" rtlCol="0">
            <a:spAutoFit/>
          </a:bodyPr>
          <a:lstStyle/>
          <a:p>
            <a:r>
              <a:rPr lang="en-US" b="1" dirty="0"/>
              <a:t>NON-TOPOGRAPHY</a:t>
            </a:r>
          </a:p>
        </p:txBody>
      </p:sp>
      <p:sp>
        <p:nvSpPr>
          <p:cNvPr id="9" name="TextBox 8">
            <a:extLst>
              <a:ext uri="{FF2B5EF4-FFF2-40B4-BE49-F238E27FC236}">
                <a16:creationId xmlns:a16="http://schemas.microsoft.com/office/drawing/2014/main" id="{D4A6D0A8-FACC-A94E-89F5-E86203F2B81E}"/>
              </a:ext>
            </a:extLst>
          </p:cNvPr>
          <p:cNvSpPr txBox="1"/>
          <p:nvPr/>
        </p:nvSpPr>
        <p:spPr>
          <a:xfrm>
            <a:off x="6064109" y="1684926"/>
            <a:ext cx="2351315" cy="369332"/>
          </a:xfrm>
          <a:prstGeom prst="rect">
            <a:avLst/>
          </a:prstGeom>
          <a:noFill/>
        </p:spPr>
        <p:txBody>
          <a:bodyPr wrap="square" rtlCol="0">
            <a:spAutoFit/>
          </a:bodyPr>
          <a:lstStyle/>
          <a:p>
            <a:r>
              <a:rPr lang="en-US" b="1" dirty="0"/>
              <a:t>TOPOGRAPHY</a:t>
            </a:r>
          </a:p>
        </p:txBody>
      </p:sp>
      <p:sp>
        <p:nvSpPr>
          <p:cNvPr id="10" name="5-Point Star 9">
            <a:extLst>
              <a:ext uri="{FF2B5EF4-FFF2-40B4-BE49-F238E27FC236}">
                <a16:creationId xmlns:a16="http://schemas.microsoft.com/office/drawing/2014/main" id="{2658FDB9-9900-0C4D-90D3-76C2FFAFD956}"/>
              </a:ext>
            </a:extLst>
          </p:cNvPr>
          <p:cNvSpPr/>
          <p:nvPr/>
        </p:nvSpPr>
        <p:spPr>
          <a:xfrm>
            <a:off x="2852058" y="5399311"/>
            <a:ext cx="370115" cy="326572"/>
          </a:xfrm>
          <a:prstGeom prst="star5">
            <a:avLst/>
          </a:prstGeom>
          <a:noFill/>
          <a:ln>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368489F5-787A-C548-96F9-1615D0E1D037}"/>
              </a:ext>
            </a:extLst>
          </p:cNvPr>
          <p:cNvSpPr/>
          <p:nvPr/>
        </p:nvSpPr>
        <p:spPr>
          <a:xfrm>
            <a:off x="8948050" y="5399314"/>
            <a:ext cx="370115" cy="326572"/>
          </a:xfrm>
          <a:prstGeom prst="star5">
            <a:avLst/>
          </a:prstGeom>
          <a:noFill/>
          <a:ln>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642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FE26-7D43-004C-A820-921E736069F3}"/>
              </a:ext>
            </a:extLst>
          </p:cNvPr>
          <p:cNvSpPr>
            <a:spLocks noGrp="1"/>
          </p:cNvSpPr>
          <p:nvPr>
            <p:ph type="title"/>
          </p:nvPr>
        </p:nvSpPr>
        <p:spPr/>
        <p:txBody>
          <a:bodyPr/>
          <a:lstStyle/>
          <a:p>
            <a:r>
              <a:rPr lang="en-US" dirty="0"/>
              <a:t>Results: Wavefield Snapshots, 10.85s</a:t>
            </a:r>
          </a:p>
        </p:txBody>
      </p:sp>
      <p:pic>
        <p:nvPicPr>
          <p:cNvPr id="4" name="Picture 3">
            <a:extLst>
              <a:ext uri="{FF2B5EF4-FFF2-40B4-BE49-F238E27FC236}">
                <a16:creationId xmlns:a16="http://schemas.microsoft.com/office/drawing/2014/main" id="{E486BD7F-6CD4-574F-BFD1-92DC38867BAD}"/>
              </a:ext>
            </a:extLst>
          </p:cNvPr>
          <p:cNvPicPr>
            <a:picLocks noChangeAspect="1"/>
          </p:cNvPicPr>
          <p:nvPr/>
        </p:nvPicPr>
        <p:blipFill rotWithShape="1">
          <a:blip r:embed="rId2"/>
          <a:srcRect l="6073" t="6579" r="27951" b="6427"/>
          <a:stretch/>
        </p:blipFill>
        <p:spPr>
          <a:xfrm>
            <a:off x="31892" y="1684926"/>
            <a:ext cx="6032217" cy="4459949"/>
          </a:xfrm>
          <a:prstGeom prst="rect">
            <a:avLst/>
          </a:prstGeom>
        </p:spPr>
      </p:pic>
      <p:pic>
        <p:nvPicPr>
          <p:cNvPr id="8" name="Picture 7">
            <a:extLst>
              <a:ext uri="{FF2B5EF4-FFF2-40B4-BE49-F238E27FC236}">
                <a16:creationId xmlns:a16="http://schemas.microsoft.com/office/drawing/2014/main" id="{58F423A1-0FDD-7F4D-95F0-BA80E0857F3F}"/>
              </a:ext>
            </a:extLst>
          </p:cNvPr>
          <p:cNvPicPr>
            <a:picLocks noChangeAspect="1"/>
          </p:cNvPicPr>
          <p:nvPr/>
        </p:nvPicPr>
        <p:blipFill rotWithShape="1">
          <a:blip r:embed="rId3"/>
          <a:srcRect l="5888" t="6212" r="27901" b="6798"/>
          <a:stretch/>
        </p:blipFill>
        <p:spPr>
          <a:xfrm>
            <a:off x="6107950" y="1667126"/>
            <a:ext cx="6052158" cy="4477749"/>
          </a:xfrm>
          <a:prstGeom prst="rect">
            <a:avLst/>
          </a:prstGeom>
        </p:spPr>
      </p:pic>
      <p:sp>
        <p:nvSpPr>
          <p:cNvPr id="13" name="TextBox 12">
            <a:extLst>
              <a:ext uri="{FF2B5EF4-FFF2-40B4-BE49-F238E27FC236}">
                <a16:creationId xmlns:a16="http://schemas.microsoft.com/office/drawing/2014/main" id="{84A69231-ACDF-0F4B-848C-CC38E27CE3E3}"/>
              </a:ext>
            </a:extLst>
          </p:cNvPr>
          <p:cNvSpPr txBox="1"/>
          <p:nvPr/>
        </p:nvSpPr>
        <p:spPr>
          <a:xfrm>
            <a:off x="0" y="1684926"/>
            <a:ext cx="2351315" cy="369332"/>
          </a:xfrm>
          <a:prstGeom prst="rect">
            <a:avLst/>
          </a:prstGeom>
          <a:noFill/>
        </p:spPr>
        <p:txBody>
          <a:bodyPr wrap="square" rtlCol="0">
            <a:spAutoFit/>
          </a:bodyPr>
          <a:lstStyle/>
          <a:p>
            <a:r>
              <a:rPr lang="en-US" b="1" dirty="0"/>
              <a:t>NON-TOPOGRAPHY</a:t>
            </a:r>
          </a:p>
        </p:txBody>
      </p:sp>
      <p:sp>
        <p:nvSpPr>
          <p:cNvPr id="14" name="TextBox 13">
            <a:extLst>
              <a:ext uri="{FF2B5EF4-FFF2-40B4-BE49-F238E27FC236}">
                <a16:creationId xmlns:a16="http://schemas.microsoft.com/office/drawing/2014/main" id="{22A2D4E8-E817-664F-B614-A94F1B61E587}"/>
              </a:ext>
            </a:extLst>
          </p:cNvPr>
          <p:cNvSpPr txBox="1"/>
          <p:nvPr/>
        </p:nvSpPr>
        <p:spPr>
          <a:xfrm>
            <a:off x="6064109" y="1684926"/>
            <a:ext cx="2351315" cy="369332"/>
          </a:xfrm>
          <a:prstGeom prst="rect">
            <a:avLst/>
          </a:prstGeom>
          <a:noFill/>
        </p:spPr>
        <p:txBody>
          <a:bodyPr wrap="square" rtlCol="0">
            <a:spAutoFit/>
          </a:bodyPr>
          <a:lstStyle/>
          <a:p>
            <a:r>
              <a:rPr lang="en-US" b="1" dirty="0"/>
              <a:t>TOPOGRAPHY</a:t>
            </a:r>
          </a:p>
        </p:txBody>
      </p:sp>
      <p:sp>
        <p:nvSpPr>
          <p:cNvPr id="11" name="5-Point Star 10">
            <a:extLst>
              <a:ext uri="{FF2B5EF4-FFF2-40B4-BE49-F238E27FC236}">
                <a16:creationId xmlns:a16="http://schemas.microsoft.com/office/drawing/2014/main" id="{28C26D98-BC5B-0945-A720-905E37C36A2B}"/>
              </a:ext>
            </a:extLst>
          </p:cNvPr>
          <p:cNvSpPr/>
          <p:nvPr/>
        </p:nvSpPr>
        <p:spPr>
          <a:xfrm>
            <a:off x="2852058" y="5399311"/>
            <a:ext cx="370115" cy="326572"/>
          </a:xfrm>
          <a:prstGeom prst="star5">
            <a:avLst/>
          </a:prstGeom>
          <a:noFill/>
          <a:ln>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a:extLst>
              <a:ext uri="{FF2B5EF4-FFF2-40B4-BE49-F238E27FC236}">
                <a16:creationId xmlns:a16="http://schemas.microsoft.com/office/drawing/2014/main" id="{5FE76E82-5717-CB47-9C45-17A16F90F68B}"/>
              </a:ext>
            </a:extLst>
          </p:cNvPr>
          <p:cNvSpPr/>
          <p:nvPr/>
        </p:nvSpPr>
        <p:spPr>
          <a:xfrm>
            <a:off x="8948050" y="5399314"/>
            <a:ext cx="370115" cy="326572"/>
          </a:xfrm>
          <a:prstGeom prst="star5">
            <a:avLst/>
          </a:prstGeom>
          <a:noFill/>
          <a:ln>
            <a:solidFill>
              <a:srgbClr val="00FB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189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F23C-A19F-BF47-A5D4-CFBEA7D6EE8F}"/>
              </a:ext>
            </a:extLst>
          </p:cNvPr>
          <p:cNvSpPr>
            <a:spLocks noGrp="1"/>
          </p:cNvSpPr>
          <p:nvPr>
            <p:ph type="title"/>
          </p:nvPr>
        </p:nvSpPr>
        <p:spPr>
          <a:xfrm>
            <a:off x="838200" y="161925"/>
            <a:ext cx="10515600" cy="1325563"/>
          </a:xfrm>
        </p:spPr>
        <p:txBody>
          <a:bodyPr/>
          <a:lstStyle/>
          <a:p>
            <a:r>
              <a:rPr lang="en-US" dirty="0"/>
              <a:t>Results: PGV Comparison</a:t>
            </a:r>
          </a:p>
        </p:txBody>
      </p:sp>
      <p:pic>
        <p:nvPicPr>
          <p:cNvPr id="5" name="Picture 4">
            <a:extLst>
              <a:ext uri="{FF2B5EF4-FFF2-40B4-BE49-F238E27FC236}">
                <a16:creationId xmlns:a16="http://schemas.microsoft.com/office/drawing/2014/main" id="{4A1770DB-CFFA-0E42-80AF-D29EB32DDC5B}"/>
              </a:ext>
            </a:extLst>
          </p:cNvPr>
          <p:cNvPicPr>
            <a:picLocks noChangeAspect="1"/>
          </p:cNvPicPr>
          <p:nvPr/>
        </p:nvPicPr>
        <p:blipFill>
          <a:blip r:embed="rId3"/>
          <a:stretch>
            <a:fillRect/>
          </a:stretch>
        </p:blipFill>
        <p:spPr>
          <a:xfrm>
            <a:off x="431800" y="1358900"/>
            <a:ext cx="7404100" cy="5549900"/>
          </a:xfrm>
          <a:prstGeom prst="rect">
            <a:avLst/>
          </a:prstGeom>
        </p:spPr>
      </p:pic>
      <p:pic>
        <p:nvPicPr>
          <p:cNvPr id="6" name="Picture 5">
            <a:extLst>
              <a:ext uri="{FF2B5EF4-FFF2-40B4-BE49-F238E27FC236}">
                <a16:creationId xmlns:a16="http://schemas.microsoft.com/office/drawing/2014/main" id="{8C12F0EE-07AD-A34A-926F-58233A843DAD}"/>
              </a:ext>
            </a:extLst>
          </p:cNvPr>
          <p:cNvPicPr>
            <a:picLocks noChangeAspect="1"/>
          </p:cNvPicPr>
          <p:nvPr/>
        </p:nvPicPr>
        <p:blipFill rotWithShape="1">
          <a:blip r:embed="rId4"/>
          <a:srcRect l="16038"/>
          <a:stretch/>
        </p:blipFill>
        <p:spPr>
          <a:xfrm>
            <a:off x="6238875" y="1358900"/>
            <a:ext cx="6216650" cy="5549900"/>
          </a:xfrm>
          <a:prstGeom prst="rect">
            <a:avLst/>
          </a:prstGeom>
        </p:spPr>
      </p:pic>
    </p:spTree>
    <p:extLst>
      <p:ext uri="{BB962C8B-B14F-4D97-AF65-F5344CB8AC3E}">
        <p14:creationId xmlns:p14="http://schemas.microsoft.com/office/powerpoint/2010/main" val="3461979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246</TotalTime>
  <Words>761</Words>
  <Application>Microsoft Macintosh PowerPoint</Application>
  <PresentationFormat>Widescreen</PresentationFormat>
  <Paragraphs>85</Paragraphs>
  <Slides>16</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Baskerville</vt:lpstr>
      <vt:lpstr>Calibri</vt:lpstr>
      <vt:lpstr>Calibri Light</vt:lpstr>
      <vt:lpstr>Office Theme</vt:lpstr>
      <vt:lpstr>Topographic response to ground motion from modeled Seattle Fault earthquakes</vt:lpstr>
      <vt:lpstr>Background</vt:lpstr>
      <vt:lpstr>Research Motivation</vt:lpstr>
      <vt:lpstr>Mesh Parameters:</vt:lpstr>
      <vt:lpstr>PowerPoint Presentation</vt:lpstr>
      <vt:lpstr>Results: Wavefield Snapshots, 3.85s</vt:lpstr>
      <vt:lpstr>Results: Wavefield Snapshots, 8.58s</vt:lpstr>
      <vt:lpstr>Results: Wavefield Snapshots, 10.85s</vt:lpstr>
      <vt:lpstr>Results: PGV Comparison</vt:lpstr>
      <vt:lpstr>Discussion: PGV Ratio</vt:lpstr>
      <vt:lpstr>Discussion: PGV Ratio</vt:lpstr>
      <vt:lpstr>Discussion: PGV Ratio</vt:lpstr>
      <vt:lpstr>Discussion: Seismograms</vt:lpstr>
      <vt:lpstr>Discussion: Seismograms</vt:lpstr>
      <vt:lpstr>Continuing Work</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cp:revision>
  <dcterms:created xsi:type="dcterms:W3CDTF">2019-11-04T20:56:26Z</dcterms:created>
  <dcterms:modified xsi:type="dcterms:W3CDTF">2019-11-05T01:02:52Z</dcterms:modified>
</cp:coreProperties>
</file>