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5" r:id="rId2"/>
    <p:sldId id="315" r:id="rId3"/>
    <p:sldId id="302" r:id="rId4"/>
    <p:sldId id="314" r:id="rId5"/>
    <p:sldId id="313" r:id="rId6"/>
    <p:sldId id="310" r:id="rId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9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1"/>
    <p:restoredTop sz="94700"/>
  </p:normalViewPr>
  <p:slideViewPr>
    <p:cSldViewPr snapToGrid="0" snapToObjects="1">
      <p:cViewPr varScale="1">
        <p:scale>
          <a:sx n="106" d="100"/>
          <a:sy n="106" d="100"/>
        </p:scale>
        <p:origin x="200" y="9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EA44CEA-5A2F-4322-B7BA-9DD945373E17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4E069F7-1ABF-4148-BCE1-CDC2FC03B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4CE5-3C9B-4E08-983D-33D98B16633B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D5D5-7BCF-4DE1-BBED-742E863E9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9FE81-8285-4EC2-AF4D-D6CC943BA583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A35E-391C-4214-BDA0-8C68B0493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D821-1C26-47F5-8505-07B0578DB297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FDA8-57A1-4719-A13A-F2DB4F3BB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4BD5-A18E-4622-8D94-D7E287417CE2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2602-4F0B-48AC-9914-B7E4E82F7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1E40-84F2-4379-B491-B22473D3C541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6975-321D-4394-A192-DB738CDE2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9024-5018-4239-8B27-77E4115D50DF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53D6-0579-4E8A-BEB7-85181A6E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3F2C-1C8E-4E9F-833D-895ECA9F2FD0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E30F-F55D-41C2-BF83-6411A6295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5BB7-9DD6-4A56-9D23-91F3FE647DD1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CA6C1-27D2-40BC-9E25-D49562B11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FB994-A08F-44E5-9455-856473B0394C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167D-122E-42AF-8DD9-6E2EBB80F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255C-E52B-497D-BA48-05FADF5A9A7F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6AF1-15D5-4E78-B6EE-B4A89B26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BDF6A-1463-4F8D-B4D7-126B3815C15D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8FD06-566E-4221-8693-5667811E8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02C6F9B-4F1C-42C7-8461-8FC3722BF262}" type="datetime1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4159ED7-2A33-49D2-A870-4CCDB0FC7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 idx="4294967295"/>
          </p:nvPr>
        </p:nvSpPr>
        <p:spPr>
          <a:xfrm>
            <a:off x="886691" y="1104901"/>
            <a:ext cx="10626435" cy="147002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Site Amplification, Basin Effects, and Source Parameters of Earthquakes in the Portland, Oregon Region</a:t>
            </a:r>
          </a:p>
        </p:txBody>
      </p:sp>
      <p:sp>
        <p:nvSpPr>
          <p:cNvPr id="52227" name="Subtitle 2"/>
          <p:cNvSpPr>
            <a:spLocks noGrp="1"/>
          </p:cNvSpPr>
          <p:nvPr>
            <p:ph type="subTitle" idx="4294967295"/>
          </p:nvPr>
        </p:nvSpPr>
        <p:spPr>
          <a:xfrm>
            <a:off x="2133600" y="3886200"/>
            <a:ext cx="7772400" cy="1752600"/>
          </a:xfrm>
        </p:spPr>
        <p:txBody>
          <a:bodyPr/>
          <a:lstStyle/>
          <a:p>
            <a:pPr marL="0" indent="0" algn="ctr" defTabSz="914400">
              <a:buNone/>
            </a:pPr>
            <a:r>
              <a:rPr lang="en-US" dirty="0">
                <a:ea typeface="ＭＳ Ｐゴシック" pitchFamily="34" charset="-128"/>
              </a:rPr>
              <a:t>Art Frankel</a:t>
            </a:r>
          </a:p>
          <a:p>
            <a:pPr marL="0" indent="0" algn="ctr" defTabSz="914400">
              <a:buNone/>
            </a:pPr>
            <a:r>
              <a:rPr lang="en-US" dirty="0">
                <a:ea typeface="ＭＳ Ｐゴシック" pitchFamily="34" charset="-128"/>
              </a:rPr>
              <a:t>U.S. Geological Survey</a:t>
            </a:r>
          </a:p>
          <a:p>
            <a:pPr marL="0" indent="0" algn="ctr" defTabSz="914400">
              <a:buNone/>
            </a:pPr>
            <a:r>
              <a:rPr lang="en-US" dirty="0">
                <a:ea typeface="ＭＳ Ｐゴシック" pitchFamily="34" charset="-128"/>
              </a:rPr>
              <a:t>Seattle, WA</a:t>
            </a:r>
          </a:p>
        </p:txBody>
      </p:sp>
      <p:pic>
        <p:nvPicPr>
          <p:cNvPr id="52228" name="Picture 4" descr="USGS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1626" y="6271369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A9F0F7-0C27-7B45-BC83-F0E2F946F9E3}"/>
              </a:ext>
            </a:extLst>
          </p:cNvPr>
          <p:cNvSpPr txBox="1"/>
          <p:nvPr/>
        </p:nvSpPr>
        <p:spPr>
          <a:xfrm>
            <a:off x="2909454" y="6176913"/>
            <a:ext cx="715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Pacific Northwest Earthquake Science Workshop, November 5,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pic>
        <p:nvPicPr>
          <p:cNvPr id="13316" name="Picture 4" descr="Geol500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4" y="1"/>
            <a:ext cx="8601075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33575" y="6238875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Geologic map from DOGAMI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7094539" y="2008189"/>
            <a:ext cx="192087" cy="19208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094539" y="2468564"/>
            <a:ext cx="192087" cy="19208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826250" y="3006725"/>
            <a:ext cx="192088" cy="192088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249989" y="2890839"/>
            <a:ext cx="192087" cy="19208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6249989" y="3044825"/>
            <a:ext cx="192087" cy="192088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5135564" y="2968625"/>
            <a:ext cx="192087" cy="192088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3944939" y="2852739"/>
            <a:ext cx="192087" cy="19208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864541" y="69168"/>
            <a:ext cx="7539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USGS seismic array for Portland area, operating since 2005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772275" y="6234113"/>
            <a:ext cx="336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(station locations are approximate)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6480175" y="2660650"/>
            <a:ext cx="192088" cy="192088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6442075" y="2430464"/>
            <a:ext cx="192088" cy="19208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8016875" y="2738439"/>
            <a:ext cx="192088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7056439" y="3275014"/>
            <a:ext cx="192087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6710364" y="3121025"/>
            <a:ext cx="192087" cy="19208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7348538" y="1933576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LEVE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248525" y="24272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ALBR</a:t>
            </a: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8169275" y="2660651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RBOK</a:t>
            </a:r>
          </a:p>
        </p:txBody>
      </p:sp>
      <p:sp>
        <p:nvSpPr>
          <p:cNvPr id="13335" name="Text Box 24"/>
          <p:cNvSpPr txBox="1">
            <a:spLocks noChangeArrowheads="1"/>
          </p:cNvSpPr>
          <p:nvPr/>
        </p:nvSpPr>
        <p:spPr bwMode="auto">
          <a:xfrm>
            <a:off x="7210425" y="319881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HAOK</a:t>
            </a:r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6940550" y="2968626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CHIN</a:t>
            </a:r>
          </a:p>
        </p:txBody>
      </p:sp>
      <p:sp>
        <p:nvSpPr>
          <p:cNvPr id="13337" name="Text Box 26"/>
          <p:cNvSpPr txBox="1">
            <a:spLocks noChangeArrowheads="1"/>
          </p:cNvSpPr>
          <p:nvPr/>
        </p:nvSpPr>
        <p:spPr bwMode="auto">
          <a:xfrm>
            <a:off x="6172200" y="32750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CSOK</a:t>
            </a:r>
          </a:p>
        </p:txBody>
      </p:sp>
      <p:sp>
        <p:nvSpPr>
          <p:cNvPr id="13338" name="Text Box 27"/>
          <p:cNvSpPr txBox="1">
            <a:spLocks noChangeArrowheads="1"/>
          </p:cNvSpPr>
          <p:nvPr/>
        </p:nvSpPr>
        <p:spPr bwMode="auto">
          <a:xfrm>
            <a:off x="5557838" y="2738438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LOES</a:t>
            </a:r>
          </a:p>
        </p:txBody>
      </p:sp>
      <p:sp>
        <p:nvSpPr>
          <p:cNvPr id="13339" name="Text Box 28"/>
          <p:cNvSpPr txBox="1">
            <a:spLocks noChangeArrowheads="1"/>
          </p:cNvSpPr>
          <p:nvPr/>
        </p:nvSpPr>
        <p:spPr bwMode="auto">
          <a:xfrm>
            <a:off x="5519738" y="2968626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CRCK</a:t>
            </a:r>
          </a:p>
        </p:txBody>
      </p:sp>
      <p:sp>
        <p:nvSpPr>
          <p:cNvPr id="13340" name="Text Box 29"/>
          <p:cNvSpPr txBox="1">
            <a:spLocks noChangeArrowheads="1"/>
          </p:cNvSpPr>
          <p:nvPr/>
        </p:nvSpPr>
        <p:spPr bwMode="auto">
          <a:xfrm>
            <a:off x="4445000" y="289083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BEAV</a:t>
            </a:r>
          </a:p>
        </p:txBody>
      </p:sp>
      <p:sp>
        <p:nvSpPr>
          <p:cNvPr id="13341" name="Text Box 30"/>
          <p:cNvSpPr txBox="1">
            <a:spLocks noChangeArrowheads="1"/>
          </p:cNvSpPr>
          <p:nvPr/>
        </p:nvSpPr>
        <p:spPr bwMode="auto">
          <a:xfrm>
            <a:off x="3944938" y="25066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SAIL</a:t>
            </a:r>
          </a:p>
        </p:txBody>
      </p:sp>
      <p:sp>
        <p:nvSpPr>
          <p:cNvPr id="13342" name="Text Box 31"/>
          <p:cNvSpPr txBox="1">
            <a:spLocks noChangeArrowheads="1"/>
          </p:cNvSpPr>
          <p:nvPr/>
        </p:nvSpPr>
        <p:spPr bwMode="auto">
          <a:xfrm>
            <a:off x="5788025" y="2162176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DREG</a:t>
            </a:r>
          </a:p>
        </p:txBody>
      </p:sp>
      <p:sp>
        <p:nvSpPr>
          <p:cNvPr id="13343" name="Text Box 32"/>
          <p:cNvSpPr txBox="1">
            <a:spLocks noChangeArrowheads="1"/>
          </p:cNvSpPr>
          <p:nvPr/>
        </p:nvSpPr>
        <p:spPr bwMode="auto">
          <a:xfrm>
            <a:off x="5865813" y="2546351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PFS6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18186A-BA86-BC44-A810-B1174D74466E}"/>
              </a:ext>
            </a:extLst>
          </p:cNvPr>
          <p:cNvSpPr txBox="1"/>
          <p:nvPr/>
        </p:nvSpPr>
        <p:spPr>
          <a:xfrm>
            <a:off x="4137026" y="3335339"/>
            <a:ext cx="1060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Tualatin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Basin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930F7-C8C0-3C4C-A262-A4B49DF82524}"/>
              </a:ext>
            </a:extLst>
          </p:cNvPr>
          <p:cNvSpPr txBox="1"/>
          <p:nvPr/>
        </p:nvSpPr>
        <p:spPr>
          <a:xfrm>
            <a:off x="7000902" y="2654624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Portland</a:t>
            </a:r>
          </a:p>
          <a:p>
            <a:r>
              <a:rPr lang="en-US" dirty="0">
                <a:solidFill>
                  <a:srgbClr val="FF0000"/>
                </a:solidFill>
              </a:rPr>
              <a:t>        Basin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D0CC3-25EB-3F43-B739-113AAE11D4B9}"/>
              </a:ext>
            </a:extLst>
          </p:cNvPr>
          <p:cNvSpPr txBox="1"/>
          <p:nvPr/>
        </p:nvSpPr>
        <p:spPr>
          <a:xfrm>
            <a:off x="155408" y="3027364"/>
            <a:ext cx="15440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Carver</a:t>
            </a:r>
          </a:p>
          <a:p>
            <a:r>
              <a:rPr lang="en-US" dirty="0"/>
              <a:t>installed</a:t>
            </a:r>
          </a:p>
          <a:p>
            <a:r>
              <a:rPr lang="en-US" dirty="0"/>
              <a:t>stations.</a:t>
            </a:r>
          </a:p>
          <a:p>
            <a:r>
              <a:rPr lang="en-US" dirty="0"/>
              <a:t>David Bowen</a:t>
            </a:r>
          </a:p>
          <a:p>
            <a:r>
              <a:rPr lang="en-US" dirty="0"/>
              <a:t>maintains</a:t>
            </a:r>
          </a:p>
          <a:p>
            <a:r>
              <a:rPr lang="en-US" dirty="0"/>
              <a:t>array. Some</a:t>
            </a:r>
          </a:p>
          <a:p>
            <a:r>
              <a:rPr lang="en-US" dirty="0"/>
              <a:t>stations</a:t>
            </a:r>
          </a:p>
          <a:p>
            <a:r>
              <a:rPr lang="en-US" dirty="0"/>
              <a:t>recently</a:t>
            </a:r>
          </a:p>
          <a:p>
            <a:r>
              <a:rPr lang="en-US" dirty="0"/>
              <a:t>transferred</a:t>
            </a:r>
          </a:p>
          <a:p>
            <a:r>
              <a:rPr lang="en-US" dirty="0"/>
              <a:t>to PNSN</a:t>
            </a:r>
          </a:p>
        </p:txBody>
      </p:sp>
    </p:spTree>
    <p:extLst>
      <p:ext uri="{BB962C8B-B14F-4D97-AF65-F5344CB8AC3E}">
        <p14:creationId xmlns:p14="http://schemas.microsoft.com/office/powerpoint/2010/main" val="367895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967342" y="1"/>
            <a:ext cx="80847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2400" dirty="0">
                <a:cs typeface="Arial" panose="020B0604020202020204" pitchFamily="34" charset="0"/>
              </a:rPr>
              <a:t>Site amplification relative to rock site RBOK from inversion of spectra from 10 local earthquakes M3-4</a:t>
            </a:r>
          </a:p>
        </p:txBody>
      </p:sp>
      <p:pic>
        <p:nvPicPr>
          <p:cNvPr id="8" name="Picture 4" descr="USGS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0" y="6387740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61555-035B-884B-8C17-670E6F68B6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1" b="3876"/>
          <a:stretch/>
        </p:blipFill>
        <p:spPr>
          <a:xfrm>
            <a:off x="1714846" y="830998"/>
            <a:ext cx="8661439" cy="5977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ionalspec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16" y="757167"/>
            <a:ext cx="7747511" cy="602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500" y="110836"/>
            <a:ext cx="11828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Spectra from regional earthquakes M5.7 to 6.4 showing amplification of sites in Tualatin basin (red and blue lines) </a:t>
            </a:r>
          </a:p>
          <a:p>
            <a:pPr algn="ctr"/>
            <a:r>
              <a:rPr lang="en-US" dirty="0"/>
              <a:t>at 0.2 -0.7 Hz, compared to rock site and soil sites in Portland basin (black lines)</a:t>
            </a:r>
          </a:p>
        </p:txBody>
      </p:sp>
      <p:pic>
        <p:nvPicPr>
          <p:cNvPr id="4" name="Picture 4" descr="USGS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0" y="6437313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rce.jpg"/>
          <p:cNvPicPr>
            <a:picLocks noChangeAspect="1"/>
          </p:cNvPicPr>
          <p:nvPr/>
        </p:nvPicPr>
        <p:blipFill rotWithShape="1">
          <a:blip r:embed="rId2"/>
          <a:srcRect t="9045" r="4592" b="4413"/>
          <a:stretch/>
        </p:blipFill>
        <p:spPr>
          <a:xfrm>
            <a:off x="2106582" y="1081621"/>
            <a:ext cx="7640252" cy="5355692"/>
          </a:xfrm>
          <a:prstGeom prst="rect">
            <a:avLst/>
          </a:prstGeom>
        </p:spPr>
      </p:pic>
      <p:pic>
        <p:nvPicPr>
          <p:cNvPr id="4" name="Picture 4" descr="USGSid">
            <a:extLst>
              <a:ext uri="{FF2B5EF4-FFF2-40B4-BE49-F238E27FC236}">
                <a16:creationId xmlns:a16="http://schemas.microsoft.com/office/drawing/2014/main" id="{FBECF86F-CBC7-9247-83B2-D15345E1C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0" y="6437313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7B44B-65AA-F04C-B8DE-75B70BD2464E}"/>
              </a:ext>
            </a:extLst>
          </p:cNvPr>
          <p:cNvSpPr txBox="1"/>
          <p:nvPr/>
        </p:nvSpPr>
        <p:spPr>
          <a:xfrm>
            <a:off x="1634836" y="193964"/>
            <a:ext cx="885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Preliminary stress drop determinations for M3-4 earthquakes around Portland,</a:t>
            </a:r>
          </a:p>
          <a:p>
            <a:pPr algn="ctr"/>
            <a:r>
              <a:rPr lang="en-US" dirty="0"/>
              <a:t>using corner frequencies and seismic moments determined from inversion of spectra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1ADD9-754B-654E-A748-A15C2919F96C}"/>
              </a:ext>
            </a:extLst>
          </p:cNvPr>
          <p:cNvSpPr txBox="1"/>
          <p:nvPr/>
        </p:nvSpPr>
        <p:spPr>
          <a:xfrm>
            <a:off x="2937164" y="576349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2"/>
          <a:srcRect l="6707" r="42449" b="8398"/>
          <a:stretch/>
        </p:blipFill>
        <p:spPr bwMode="auto">
          <a:xfrm>
            <a:off x="1035871" y="476540"/>
            <a:ext cx="4403770" cy="520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2223366" y="2818102"/>
            <a:ext cx="76200" cy="777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2721841" y="2857788"/>
            <a:ext cx="76200" cy="777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latin typeface="Times New Roman" pitchFamily="18" charset="0"/>
            </a:endParaRP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993180" y="2881602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chemeClr val="bg2"/>
                </a:solidFill>
                <a:latin typeface="Times New Roman" pitchFamily="18" charset="0"/>
              </a:rPr>
              <a:t>SAIL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2553567" y="2649827"/>
            <a:ext cx="530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chemeClr val="bg2"/>
                </a:solidFill>
                <a:latin typeface="Times New Roman" pitchFamily="18" charset="0"/>
              </a:rPr>
              <a:t>BEAV</a:t>
            </a:r>
          </a:p>
        </p:txBody>
      </p:sp>
      <p:pic>
        <p:nvPicPr>
          <p:cNvPr id="20490" name="Picture 7" descr="USGS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7100" y="6437273"/>
            <a:ext cx="1104900" cy="4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50984" y="5811189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Blakely et al. (2004)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BCEB0-3DDB-FD44-B3E6-DB374A27F06A}"/>
              </a:ext>
            </a:extLst>
          </p:cNvPr>
          <p:cNvSpPr txBox="1"/>
          <p:nvPr/>
        </p:nvSpPr>
        <p:spPr>
          <a:xfrm>
            <a:off x="6414026" y="734944"/>
            <a:ext cx="467307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Tualatin basin is deeper than</a:t>
            </a:r>
          </a:p>
          <a:p>
            <a:r>
              <a:rPr lang="en-US" dirty="0"/>
              <a:t>Portland basin in terms of max. depth to</a:t>
            </a:r>
          </a:p>
          <a:p>
            <a:r>
              <a:rPr lang="en-US" dirty="0"/>
              <a:t>bedrock (about 500m vs. about 200m)</a:t>
            </a:r>
          </a:p>
          <a:p>
            <a:r>
              <a:rPr lang="en-US" dirty="0"/>
              <a:t>and max. depth to basement (6 km vs 2 km;</a:t>
            </a:r>
          </a:p>
          <a:p>
            <a:r>
              <a:rPr lang="en-US" dirty="0"/>
              <a:t>McPhee et al., 2014)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Bill Stephenson (USGS) is using data from</a:t>
            </a:r>
          </a:p>
          <a:p>
            <a:r>
              <a:rPr lang="en-US" dirty="0"/>
              <a:t>DOGAMI and results from McPhee et al.,</a:t>
            </a:r>
          </a:p>
          <a:p>
            <a:r>
              <a:rPr lang="en-US" dirty="0"/>
              <a:t>(2014) to improve 3D velocity</a:t>
            </a:r>
          </a:p>
          <a:p>
            <a:r>
              <a:rPr lang="en-US" dirty="0"/>
              <a:t>model for Portland area.</a:t>
            </a:r>
          </a:p>
          <a:p>
            <a:endParaRPr lang="en-US" dirty="0"/>
          </a:p>
          <a:p>
            <a:r>
              <a:rPr lang="en-US" dirty="0"/>
              <a:t>We will be making 3D earthquake</a:t>
            </a:r>
          </a:p>
          <a:p>
            <a:r>
              <a:rPr lang="en-US" dirty="0"/>
              <a:t>simulations for the Portland area</a:t>
            </a:r>
          </a:p>
          <a:p>
            <a:r>
              <a:rPr lang="en-US" dirty="0"/>
              <a:t>to improve predictions of ground shaking</a:t>
            </a:r>
          </a:p>
          <a:p>
            <a:r>
              <a:rPr lang="en-US" dirty="0"/>
              <a:t>for future M8-9 interface, M6-7 crustal, and</a:t>
            </a:r>
          </a:p>
          <a:p>
            <a:r>
              <a:rPr lang="en-US" dirty="0"/>
              <a:t>possible M6 </a:t>
            </a:r>
            <a:r>
              <a:rPr lang="en-US" dirty="0" err="1"/>
              <a:t>intraslab</a:t>
            </a:r>
            <a:r>
              <a:rPr lang="en-US" dirty="0"/>
              <a:t> earthquakes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281</Words>
  <Application>Microsoft Macintosh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Times New Roman</vt:lpstr>
      <vt:lpstr>Office Theme</vt:lpstr>
      <vt:lpstr>Site Amplification, Basin Effects, and Source Parameters of Earthquakes in the Portland, Oregon Region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Geological Survey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Wald</dc:creator>
  <cp:lastModifiedBy>Joan Gomberg</cp:lastModifiedBy>
  <cp:revision>153</cp:revision>
  <dcterms:created xsi:type="dcterms:W3CDTF">2010-03-01T18:46:04Z</dcterms:created>
  <dcterms:modified xsi:type="dcterms:W3CDTF">2019-11-01T22:21:59Z</dcterms:modified>
</cp:coreProperties>
</file>