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5"/>
  </p:notesMasterIdLst>
  <p:sldIdLst>
    <p:sldId id="583" r:id="rId2"/>
    <p:sldId id="587" r:id="rId3"/>
    <p:sldId id="581" r:id="rId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18E6"/>
    <a:srgbClr val="3309E7"/>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05" autoAdjust="0"/>
    <p:restoredTop sz="84668" autoAdjust="0"/>
  </p:normalViewPr>
  <p:slideViewPr>
    <p:cSldViewPr snapToGrid="0" snapToObjects="1">
      <p:cViewPr varScale="1">
        <p:scale>
          <a:sx n="107" d="100"/>
          <a:sy n="107" d="100"/>
        </p:scale>
        <p:origin x="558" y="90"/>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69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9"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dirty="0">
                <a:solidFill>
                  <a:srgbClr val="000000"/>
                </a:solidFill>
                <a:uFill>
                  <a:solidFill>
                    <a:srgbClr val="FFFFFF"/>
                  </a:solidFill>
                </a:uFill>
                <a:latin typeface="Arial"/>
              </a:rPr>
              <a:t>Click to edit the notes format</a:t>
            </a:r>
          </a:p>
        </p:txBody>
      </p:sp>
      <p:sp>
        <p:nvSpPr>
          <p:cNvPr id="470" name="PlaceHolder 2"/>
          <p:cNvSpPr>
            <a:spLocks noGrp="1"/>
          </p:cNvSpPr>
          <p:nvPr>
            <p:ph type="hdr"/>
          </p:nvPr>
        </p:nvSpPr>
        <p:spPr>
          <a:xfrm>
            <a:off x="0" y="0"/>
            <a:ext cx="3372840" cy="502560"/>
          </a:xfrm>
          <a:prstGeom prst="rect">
            <a:avLst/>
          </a:prstGeom>
        </p:spPr>
        <p:txBody>
          <a:bodyPr lIns="0" tIns="0" rIns="0" bIns="0"/>
          <a:lstStyle>
            <a:lvl1pPr>
              <a:defRPr>
                <a:latin typeface="Optima"/>
              </a:defRPr>
            </a:lvl1pPr>
          </a:lstStyle>
          <a:p>
            <a:r>
              <a:rPr lang="en-US" sz="1400" spc="-1" dirty="0">
                <a:solidFill>
                  <a:srgbClr val="000000"/>
                </a:solidFill>
                <a:uFill>
                  <a:solidFill>
                    <a:srgbClr val="FFFFFF"/>
                  </a:solidFill>
                </a:uFill>
              </a:rPr>
              <a:t>&lt;header&gt;</a:t>
            </a:r>
          </a:p>
        </p:txBody>
      </p:sp>
      <p:sp>
        <p:nvSpPr>
          <p:cNvPr id="471" name="PlaceHolder 3"/>
          <p:cNvSpPr>
            <a:spLocks noGrp="1"/>
          </p:cNvSpPr>
          <p:nvPr>
            <p:ph type="dt"/>
          </p:nvPr>
        </p:nvSpPr>
        <p:spPr>
          <a:xfrm>
            <a:off x="4399200" y="0"/>
            <a:ext cx="3372840" cy="502560"/>
          </a:xfrm>
          <a:prstGeom prst="rect">
            <a:avLst/>
          </a:prstGeom>
        </p:spPr>
        <p:txBody>
          <a:bodyPr lIns="0" tIns="0" rIns="0" bIns="0"/>
          <a:lstStyle>
            <a:lvl1pPr>
              <a:defRPr>
                <a:latin typeface="Optima"/>
              </a:defRPr>
            </a:lvl1pPr>
          </a:lstStyle>
          <a:p>
            <a:pPr algn="r"/>
            <a:r>
              <a:rPr lang="en-US" sz="1400" spc="-1" dirty="0">
                <a:solidFill>
                  <a:srgbClr val="000000"/>
                </a:solidFill>
                <a:uFill>
                  <a:solidFill>
                    <a:srgbClr val="FFFFFF"/>
                  </a:solidFill>
                </a:uFill>
              </a:rPr>
              <a:t>&lt;date/time&gt;</a:t>
            </a:r>
          </a:p>
        </p:txBody>
      </p:sp>
      <p:sp>
        <p:nvSpPr>
          <p:cNvPr id="472" name="PlaceHolder 4"/>
          <p:cNvSpPr>
            <a:spLocks noGrp="1"/>
          </p:cNvSpPr>
          <p:nvPr>
            <p:ph type="ftr"/>
          </p:nvPr>
        </p:nvSpPr>
        <p:spPr>
          <a:xfrm>
            <a:off x="0" y="9555480"/>
            <a:ext cx="3372840" cy="502560"/>
          </a:xfrm>
          <a:prstGeom prst="rect">
            <a:avLst/>
          </a:prstGeom>
        </p:spPr>
        <p:txBody>
          <a:bodyPr lIns="0" tIns="0" rIns="0" bIns="0" anchor="b"/>
          <a:lstStyle>
            <a:lvl1pPr>
              <a:defRPr>
                <a:latin typeface="Optima"/>
              </a:defRPr>
            </a:lvl1pPr>
          </a:lstStyle>
          <a:p>
            <a:r>
              <a:rPr lang="en-US" sz="1400" spc="-1" dirty="0">
                <a:solidFill>
                  <a:srgbClr val="000000"/>
                </a:solidFill>
                <a:uFill>
                  <a:solidFill>
                    <a:srgbClr val="FFFFFF"/>
                  </a:solidFill>
                </a:uFill>
              </a:rPr>
              <a:t>&lt;footer&gt;</a:t>
            </a:r>
          </a:p>
        </p:txBody>
      </p:sp>
      <p:sp>
        <p:nvSpPr>
          <p:cNvPr id="473" name="PlaceHolder 5"/>
          <p:cNvSpPr>
            <a:spLocks noGrp="1"/>
          </p:cNvSpPr>
          <p:nvPr>
            <p:ph type="sldNum"/>
          </p:nvPr>
        </p:nvSpPr>
        <p:spPr>
          <a:xfrm>
            <a:off x="4399200" y="9555480"/>
            <a:ext cx="3372840" cy="502560"/>
          </a:xfrm>
          <a:prstGeom prst="rect">
            <a:avLst/>
          </a:prstGeom>
        </p:spPr>
        <p:txBody>
          <a:bodyPr lIns="0" tIns="0" rIns="0" bIns="0" anchor="b"/>
          <a:lstStyle>
            <a:lvl1pPr>
              <a:defRPr>
                <a:latin typeface="Optima"/>
              </a:defRPr>
            </a:lvl1pPr>
          </a:lstStyle>
          <a:p>
            <a:pPr algn="r"/>
            <a:fld id="{5764AAAC-E89B-4464-99A3-D52989CE58EE}" type="slidenum">
              <a:rPr lang="en-US" sz="1400" spc="-1" smtClean="0">
                <a:solidFill>
                  <a:srgbClr val="000000"/>
                </a:solidFill>
                <a:uFill>
                  <a:solidFill>
                    <a:srgbClr val="FFFFFF"/>
                  </a:solidFill>
                </a:uFill>
              </a:rPr>
              <a:pPr algn="r"/>
              <a:t>‹#›</a:t>
            </a:fld>
            <a:endParaRPr lang="en-US" sz="1400" spc="-1" dirty="0">
              <a:solidFill>
                <a:srgbClr val="000000"/>
              </a:solidFill>
              <a:uFill>
                <a:solidFill>
                  <a:srgbClr val="FFFFFF"/>
                </a:solidFill>
              </a:uFill>
            </a:endParaRPr>
          </a:p>
        </p:txBody>
      </p:sp>
    </p:spTree>
    <p:extLst>
      <p:ext uri="{BB962C8B-B14F-4D97-AF65-F5344CB8AC3E}">
        <p14:creationId xmlns:p14="http://schemas.microsoft.com/office/powerpoint/2010/main" val="3656657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Optima"/>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763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major part of building a community modeling system involves forging new connections and strengthening current connections to large regional sensor networks and currently existing community efforts like SCEC, CIG, EPOS CSDMS, etc. And if we look at the back end of our analog </a:t>
            </a:r>
            <a:r>
              <a:rPr lang="en-US" dirty="0" err="1"/>
              <a:t>lego</a:t>
            </a:r>
            <a:r>
              <a:rPr lang="en-US" dirty="0"/>
              <a:t> model, we can see that we need some infrastructure to support our shiny, colorful results. So we need to partner with computational centers like TACC in Texas, or with federal agencies like NASA or the national labs. We also need support from funding agencies, like NSF and NASA</a:t>
            </a:r>
            <a:endParaRPr dirty="0"/>
          </a:p>
        </p:txBody>
      </p:sp>
      <p:sp>
        <p:nvSpPr>
          <p:cNvPr id="240" name="Google Shape;24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885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05e0b00e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RCN will organize three workshops and a series of webinars over the few three years. The workshops will focus on finding knowledge gaps in our understanding of subduction zone physics, as well as interactions between physical processes and models. </a:t>
            </a:r>
            <a:endParaRPr/>
          </a:p>
        </p:txBody>
      </p:sp>
      <p:sp>
        <p:nvSpPr>
          <p:cNvPr id="305" name="Google Shape;305;g505e0b00e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3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2D9066-C962-024A-A94B-7CC7C172CA6C}"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C5B58-8669-FE45-B8D8-F3439D73E2E0}" type="slidenum">
              <a:rPr lang="en-US" smtClean="0"/>
              <a:pPr/>
              <a:t>‹#›</a:t>
            </a:fld>
            <a:endParaRPr lang="en-US"/>
          </a:p>
        </p:txBody>
      </p:sp>
    </p:spTree>
    <p:extLst>
      <p:ext uri="{BB962C8B-B14F-4D97-AF65-F5344CB8AC3E}">
        <p14:creationId xmlns:p14="http://schemas.microsoft.com/office/powerpoint/2010/main" val="266089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D9066-C962-024A-A94B-7CC7C172CA6C}"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C5B58-8669-FE45-B8D8-F3439D73E2E0}" type="slidenum">
              <a:rPr lang="en-US" smtClean="0"/>
              <a:pPr/>
              <a:t>‹#›</a:t>
            </a:fld>
            <a:endParaRPr lang="en-US"/>
          </a:p>
        </p:txBody>
      </p:sp>
    </p:spTree>
    <p:extLst>
      <p:ext uri="{BB962C8B-B14F-4D97-AF65-F5344CB8AC3E}">
        <p14:creationId xmlns:p14="http://schemas.microsoft.com/office/powerpoint/2010/main" val="274731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D9066-C962-024A-A94B-7CC7C172CA6C}"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C5B58-8669-FE45-B8D8-F3439D73E2E0}" type="slidenum">
              <a:rPr lang="en-US" smtClean="0"/>
              <a:pPr/>
              <a:t>‹#›</a:t>
            </a:fld>
            <a:endParaRPr lang="en-US"/>
          </a:p>
        </p:txBody>
      </p:sp>
    </p:spTree>
    <p:extLst>
      <p:ext uri="{BB962C8B-B14F-4D97-AF65-F5344CB8AC3E}">
        <p14:creationId xmlns:p14="http://schemas.microsoft.com/office/powerpoint/2010/main" val="334918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2D9066-C962-024A-A94B-7CC7C172CA6C}"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C5B58-8669-FE45-B8D8-F3439D73E2E0}" type="slidenum">
              <a:rPr lang="en-US" smtClean="0"/>
              <a:pPr/>
              <a:t>‹#›</a:t>
            </a:fld>
            <a:endParaRPr lang="en-US"/>
          </a:p>
        </p:txBody>
      </p:sp>
    </p:spTree>
    <p:extLst>
      <p:ext uri="{BB962C8B-B14F-4D97-AF65-F5344CB8AC3E}">
        <p14:creationId xmlns:p14="http://schemas.microsoft.com/office/powerpoint/2010/main" val="223328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2D9066-C962-024A-A94B-7CC7C172CA6C}" type="datetimeFigureOut">
              <a:rPr lang="en-US" smtClean="0"/>
              <a:pPr/>
              <a:t>10/24/2019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C5B58-8669-FE45-B8D8-F3439D73E2E0}" type="slidenum">
              <a:rPr lang="en-US" smtClean="0"/>
              <a:pPr/>
              <a:t>‹#›</a:t>
            </a:fld>
            <a:endParaRPr lang="en-US"/>
          </a:p>
        </p:txBody>
      </p:sp>
    </p:spTree>
    <p:extLst>
      <p:ext uri="{BB962C8B-B14F-4D97-AF65-F5344CB8AC3E}">
        <p14:creationId xmlns:p14="http://schemas.microsoft.com/office/powerpoint/2010/main" val="402722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62D9066-C962-024A-A94B-7CC7C172CA6C}"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C5B58-8669-FE45-B8D8-F3439D73E2E0}" type="slidenum">
              <a:rPr lang="en-US" smtClean="0"/>
              <a:pPr/>
              <a:t>‹#›</a:t>
            </a:fld>
            <a:endParaRPr lang="en-US"/>
          </a:p>
        </p:txBody>
      </p:sp>
    </p:spTree>
    <p:extLst>
      <p:ext uri="{BB962C8B-B14F-4D97-AF65-F5344CB8AC3E}">
        <p14:creationId xmlns:p14="http://schemas.microsoft.com/office/powerpoint/2010/main" val="192252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2"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2"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62D9066-C962-024A-A94B-7CC7C172CA6C}" type="datetimeFigureOut">
              <a:rPr lang="en-US" smtClean="0"/>
              <a:pPr/>
              <a:t>10/24/2019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2C5B58-8669-FE45-B8D8-F3439D73E2E0}" type="slidenum">
              <a:rPr lang="en-US" smtClean="0"/>
              <a:pPr/>
              <a:t>‹#›</a:t>
            </a:fld>
            <a:endParaRPr lang="en-US"/>
          </a:p>
        </p:txBody>
      </p:sp>
    </p:spTree>
    <p:extLst>
      <p:ext uri="{BB962C8B-B14F-4D97-AF65-F5344CB8AC3E}">
        <p14:creationId xmlns:p14="http://schemas.microsoft.com/office/powerpoint/2010/main" val="339314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2D9066-C962-024A-A94B-7CC7C172CA6C}" type="datetimeFigureOut">
              <a:rPr lang="en-US" smtClean="0"/>
              <a:pPr/>
              <a:t>10/24/2019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C5B58-8669-FE45-B8D8-F3439D73E2E0}" type="slidenum">
              <a:rPr lang="en-US" smtClean="0"/>
              <a:pPr/>
              <a:t>‹#›</a:t>
            </a:fld>
            <a:endParaRPr lang="en-US"/>
          </a:p>
        </p:txBody>
      </p:sp>
    </p:spTree>
    <p:extLst>
      <p:ext uri="{BB962C8B-B14F-4D97-AF65-F5344CB8AC3E}">
        <p14:creationId xmlns:p14="http://schemas.microsoft.com/office/powerpoint/2010/main" val="387591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D9066-C962-024A-A94B-7CC7C172CA6C}" type="datetimeFigureOut">
              <a:rPr lang="en-US" smtClean="0"/>
              <a:pPr/>
              <a:t>10/24/2019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C5B58-8669-FE45-B8D8-F3439D73E2E0}" type="slidenum">
              <a:rPr lang="en-US" smtClean="0"/>
              <a:pPr/>
              <a:t>‹#›</a:t>
            </a:fld>
            <a:endParaRPr lang="en-US"/>
          </a:p>
        </p:txBody>
      </p:sp>
    </p:spTree>
    <p:extLst>
      <p:ext uri="{BB962C8B-B14F-4D97-AF65-F5344CB8AC3E}">
        <p14:creationId xmlns:p14="http://schemas.microsoft.com/office/powerpoint/2010/main" val="343645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D9066-C962-024A-A94B-7CC7C172CA6C}"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C5B58-8669-FE45-B8D8-F3439D73E2E0}" type="slidenum">
              <a:rPr lang="en-US" smtClean="0"/>
              <a:pPr/>
              <a:t>‹#›</a:t>
            </a:fld>
            <a:endParaRPr lang="en-US"/>
          </a:p>
        </p:txBody>
      </p:sp>
    </p:spTree>
    <p:extLst>
      <p:ext uri="{BB962C8B-B14F-4D97-AF65-F5344CB8AC3E}">
        <p14:creationId xmlns:p14="http://schemas.microsoft.com/office/powerpoint/2010/main" val="239489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D9066-C962-024A-A94B-7CC7C172CA6C}" type="datetimeFigureOut">
              <a:rPr lang="en-US" smtClean="0"/>
              <a:pPr/>
              <a:t>10/24/2019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C5B58-8669-FE45-B8D8-F3439D73E2E0}" type="slidenum">
              <a:rPr lang="en-US" smtClean="0"/>
              <a:pPr/>
              <a:t>‹#›</a:t>
            </a:fld>
            <a:endParaRPr lang="en-US"/>
          </a:p>
        </p:txBody>
      </p:sp>
    </p:spTree>
    <p:extLst>
      <p:ext uri="{BB962C8B-B14F-4D97-AF65-F5344CB8AC3E}">
        <p14:creationId xmlns:p14="http://schemas.microsoft.com/office/powerpoint/2010/main" val="1401784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latin typeface="Optima"/>
              </a:defRPr>
            </a:lvl1pPr>
          </a:lstStyle>
          <a:p>
            <a:fld id="{A62D9066-C962-024A-A94B-7CC7C172CA6C}" type="datetimeFigureOut">
              <a:rPr lang="en-US" smtClean="0"/>
              <a:pPr/>
              <a:t>10/24/2019</a:t>
            </a:fld>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Optima"/>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Optima"/>
              </a:defRPr>
            </a:lvl1pPr>
          </a:lstStyle>
          <a:p>
            <a:fld id="{F02C5B58-8669-FE45-B8D8-F3439D73E2E0}" type="slidenum">
              <a:rPr lang="en-US" smtClean="0"/>
              <a:pPr/>
              <a:t>‹#›</a:t>
            </a:fld>
            <a:endParaRPr lang="en-US" dirty="0"/>
          </a:p>
        </p:txBody>
      </p:sp>
    </p:spTree>
    <p:extLst>
      <p:ext uri="{BB962C8B-B14F-4D97-AF65-F5344CB8AC3E}">
        <p14:creationId xmlns:p14="http://schemas.microsoft.com/office/powerpoint/2010/main" val="87031355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400" kern="1200">
          <a:solidFill>
            <a:schemeClr val="tx1"/>
          </a:solidFill>
          <a:latin typeface="Optima"/>
          <a:ea typeface="+mj-ea"/>
          <a:cs typeface="Optima"/>
        </a:defRPr>
      </a:lvl1pPr>
    </p:titleStyle>
    <p:bodyStyle>
      <a:lvl1pPr marL="342900" indent="-342900" algn="l" defTabSz="457200" rtl="0" eaLnBrk="1" latinLnBrk="0" hangingPunct="1">
        <a:spcBef>
          <a:spcPct val="20000"/>
        </a:spcBef>
        <a:buFont typeface="Wingdings" charset="2"/>
        <a:buChar char="Ø"/>
        <a:defRPr sz="3200" kern="1200">
          <a:solidFill>
            <a:schemeClr val="tx1"/>
          </a:solidFill>
          <a:latin typeface="Optima"/>
          <a:ea typeface="+mn-ea"/>
          <a:cs typeface="Optima"/>
        </a:defRPr>
      </a:lvl1pPr>
      <a:lvl2pPr marL="742950" indent="-285750" algn="l" defTabSz="457200" rtl="0" eaLnBrk="1" latinLnBrk="0" hangingPunct="1">
        <a:spcBef>
          <a:spcPct val="20000"/>
        </a:spcBef>
        <a:buFont typeface="Arial"/>
        <a:buChar char="–"/>
        <a:defRPr sz="2800" kern="1200">
          <a:solidFill>
            <a:schemeClr val="tx1"/>
          </a:solidFill>
          <a:latin typeface="Optima"/>
          <a:ea typeface="+mn-ea"/>
          <a:cs typeface="Optima"/>
        </a:defRPr>
      </a:lvl2pPr>
      <a:lvl3pPr marL="1143000" indent="-228600" algn="l" defTabSz="457200" rtl="0" eaLnBrk="1" latinLnBrk="0" hangingPunct="1">
        <a:spcBef>
          <a:spcPct val="20000"/>
        </a:spcBef>
        <a:buFont typeface="Arial"/>
        <a:buChar char="•"/>
        <a:defRPr sz="2400" kern="1200">
          <a:solidFill>
            <a:schemeClr val="tx1"/>
          </a:solidFill>
          <a:latin typeface="Optima"/>
          <a:ea typeface="+mn-ea"/>
          <a:cs typeface="Optima"/>
        </a:defRPr>
      </a:lvl3pPr>
      <a:lvl4pPr marL="1600200" indent="-228600" algn="l" defTabSz="457200" rtl="0" eaLnBrk="1" latinLnBrk="0" hangingPunct="1">
        <a:spcBef>
          <a:spcPct val="20000"/>
        </a:spcBef>
        <a:buFont typeface="Arial"/>
        <a:buChar char="–"/>
        <a:defRPr sz="2000" kern="1200">
          <a:solidFill>
            <a:schemeClr val="tx1"/>
          </a:solidFill>
          <a:latin typeface="Optima"/>
          <a:ea typeface="+mn-ea"/>
          <a:cs typeface="Optima"/>
        </a:defRPr>
      </a:lvl4pPr>
      <a:lvl5pPr marL="2057400" indent="-228600" algn="l" defTabSz="457200" rtl="0" eaLnBrk="1" latinLnBrk="0" hangingPunct="1">
        <a:spcBef>
          <a:spcPct val="20000"/>
        </a:spcBef>
        <a:buFont typeface="Arial"/>
        <a:buChar char="»"/>
        <a:defRPr sz="2000" kern="1200">
          <a:solidFill>
            <a:schemeClr val="tx1"/>
          </a:solidFill>
          <a:latin typeface="Optima"/>
          <a:ea typeface="+mn-ea"/>
          <a:cs typeface="Opti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gi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gif"/><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6589"/>
          <a:stretch/>
        </p:blipFill>
        <p:spPr>
          <a:xfrm>
            <a:off x="0" y="-35859"/>
            <a:ext cx="9143999" cy="4476860"/>
          </a:xfrm>
          <a:prstGeom prst="rect">
            <a:avLst/>
          </a:prstGeom>
        </p:spPr>
      </p:pic>
      <p:pic>
        <p:nvPicPr>
          <p:cNvPr id="162" name="Google Shape;162;p25"/>
          <p:cNvPicPr preferRelativeResize="0"/>
          <p:nvPr/>
        </p:nvPicPr>
        <p:blipFill>
          <a:blip r:embed="rId4">
            <a:extLst>
              <a:ext uri="{28A0092B-C50C-407E-A947-70E740481C1C}">
                <a14:useLocalDpi xmlns:a14="http://schemas.microsoft.com/office/drawing/2010/main" val="0"/>
              </a:ext>
            </a:extLst>
          </a:blip>
          <a:stretch>
            <a:fillRect/>
          </a:stretch>
        </p:blipFill>
        <p:spPr>
          <a:xfrm>
            <a:off x="3823573" y="84574"/>
            <a:ext cx="1490585" cy="1490585"/>
          </a:xfrm>
          <a:prstGeom prst="rect">
            <a:avLst/>
          </a:prstGeom>
          <a:noFill/>
          <a:ln>
            <a:noFill/>
          </a:ln>
        </p:spPr>
      </p:pic>
      <p:pic>
        <p:nvPicPr>
          <p:cNvPr id="163" name="Google Shape;163;p25" descr="nsf-logo.gif"/>
          <p:cNvPicPr preferRelativeResize="0"/>
          <p:nvPr/>
        </p:nvPicPr>
        <p:blipFill rotWithShape="1">
          <a:blip r:embed="rId5">
            <a:alphaModFix/>
          </a:blip>
          <a:srcRect/>
          <a:stretch/>
        </p:blipFill>
        <p:spPr>
          <a:xfrm>
            <a:off x="8194551" y="3119964"/>
            <a:ext cx="934386" cy="934386"/>
          </a:xfrm>
          <a:prstGeom prst="rect">
            <a:avLst/>
          </a:prstGeom>
          <a:noFill/>
          <a:ln>
            <a:noFill/>
          </a:ln>
        </p:spPr>
      </p:pic>
      <p:pic>
        <p:nvPicPr>
          <p:cNvPr id="164" name="Google Shape;164;p25" descr="Image result for utig logo"/>
          <p:cNvPicPr preferRelativeResize="0"/>
          <p:nvPr/>
        </p:nvPicPr>
        <p:blipFill rotWithShape="1">
          <a:blip r:embed="rId6">
            <a:alphaModFix/>
          </a:blip>
          <a:srcRect/>
          <a:stretch/>
        </p:blipFill>
        <p:spPr>
          <a:xfrm>
            <a:off x="8234822" y="4167522"/>
            <a:ext cx="853844" cy="853844"/>
          </a:xfrm>
          <a:prstGeom prst="rect">
            <a:avLst/>
          </a:prstGeom>
          <a:noFill/>
          <a:ln>
            <a:noFill/>
          </a:ln>
        </p:spPr>
      </p:pic>
      <p:sp>
        <p:nvSpPr>
          <p:cNvPr id="3" name="TextBox 2"/>
          <p:cNvSpPr txBox="1"/>
          <p:nvPr/>
        </p:nvSpPr>
        <p:spPr>
          <a:xfrm>
            <a:off x="1896040" y="3428858"/>
            <a:ext cx="534562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kern="0" dirty="0" smtClean="0">
                <a:solidFill>
                  <a:srgbClr val="000000"/>
                </a:solidFill>
                <a:latin typeface="Optima" pitchFamily="2" charset="0"/>
                <a:cs typeface="Arial"/>
                <a:sym typeface="Arial"/>
              </a:rPr>
              <a:t>Gabriel Lotto &amp;</a:t>
            </a:r>
            <a:r>
              <a:rPr kumimoji="0" lang="en-US" sz="2000" b="0" i="0" u="none" strike="noStrike" kern="0" cap="none" spc="0" normalizeH="0" baseline="0" noProof="0" dirty="0" smtClean="0">
                <a:ln>
                  <a:noFill/>
                </a:ln>
                <a:solidFill>
                  <a:srgbClr val="000000"/>
                </a:solidFill>
                <a:effectLst/>
                <a:uLnTx/>
                <a:uFillTx/>
                <a:latin typeface="Optima" pitchFamily="2" charset="0"/>
                <a:cs typeface="Arial"/>
                <a:sym typeface="Arial"/>
              </a:rPr>
              <a:t> </a:t>
            </a:r>
            <a:r>
              <a:rPr kumimoji="0" lang="en-US" sz="2000" b="0" i="0" u="none" strike="noStrike" kern="0" cap="none" spc="0" normalizeH="0" baseline="0" noProof="0" dirty="0" smtClean="0">
                <a:ln>
                  <a:noFill/>
                </a:ln>
                <a:solidFill>
                  <a:srgbClr val="000000"/>
                </a:solidFill>
                <a:effectLst/>
                <a:uLnTx/>
                <a:uFillTx/>
                <a:latin typeface="Optima" pitchFamily="2" charset="0"/>
                <a:cs typeface="Arial"/>
                <a:sym typeface="Arial"/>
              </a:rPr>
              <a:t>Thorsten Becker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smtClean="0">
                <a:ln>
                  <a:noFill/>
                </a:ln>
                <a:solidFill>
                  <a:srgbClr val="000000"/>
                </a:solidFill>
                <a:effectLst/>
                <a:uLnTx/>
                <a:uFillTx/>
                <a:latin typeface="Optima" pitchFamily="2" charset="0"/>
                <a:cs typeface="Arial"/>
                <a:sym typeface="Arial"/>
              </a:rPr>
              <a:t>Steering Committee</a:t>
            </a:r>
            <a:r>
              <a:rPr kumimoji="0" lang="en-US" sz="1400" b="0" i="0" u="none" strike="noStrike" kern="0" cap="none" spc="0" normalizeH="0" baseline="0" noProof="0" dirty="0" smtClean="0">
                <a:ln>
                  <a:noFill/>
                </a:ln>
                <a:solidFill>
                  <a:srgbClr val="000000"/>
                </a:solidFill>
                <a:effectLst/>
                <a:uLnTx/>
                <a:uFillTx/>
                <a:latin typeface="Optima" pitchFamily="2" charset="0"/>
                <a:cs typeface="Arial"/>
                <a:sym typeface="Arial"/>
              </a:rPr>
              <a:t>: Alison Duvall, Amanda Thomas, Charles Connor, Eric Dunham, Helge Gonnermann, Ikuko Wada, Kaj</a:t>
            </a:r>
            <a:r>
              <a:rPr kumimoji="0" lang="en-US" sz="1400" b="0" i="0" u="none" strike="noStrike" kern="0" cap="none" spc="0" normalizeH="0" noProof="0" dirty="0" smtClean="0">
                <a:ln>
                  <a:noFill/>
                </a:ln>
                <a:solidFill>
                  <a:srgbClr val="000000"/>
                </a:solidFill>
                <a:effectLst/>
                <a:uLnTx/>
                <a:uFillTx/>
                <a:latin typeface="Optima" pitchFamily="2" charset="0"/>
                <a:cs typeface="Arial"/>
                <a:sym typeface="Arial"/>
              </a:rPr>
              <a:t> Johnson, Kyle Anderson, Leif Karlstrom, Magali Billen, Mark Behn</a:t>
            </a:r>
            <a:endParaRPr kumimoji="0" lang="en-US" sz="1400" b="0" i="0" u="none" strike="noStrike" kern="0" cap="none" spc="0" normalizeH="0" baseline="0" noProof="0" dirty="0" smtClean="0">
              <a:ln>
                <a:noFill/>
              </a:ln>
              <a:solidFill>
                <a:srgbClr val="000000"/>
              </a:solidFill>
              <a:effectLst/>
              <a:uLnTx/>
              <a:uFillTx/>
              <a:latin typeface="Optima" pitchFamily="2"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Optima" pitchFamily="2"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kern="0" dirty="0" smtClean="0">
                <a:solidFill>
                  <a:srgbClr val="000000"/>
                </a:solidFill>
                <a:latin typeface="Optima" pitchFamily="2" charset="0"/>
                <a:cs typeface="Arial"/>
                <a:sym typeface="Arial"/>
              </a:rPr>
              <a:t>PSN Earthquake Science Workshop</a:t>
            </a:r>
            <a:r>
              <a:rPr lang="en-US" sz="1400" kern="0" dirty="0" smtClean="0">
                <a:solidFill>
                  <a:srgbClr val="000000"/>
                </a:solidFill>
                <a:latin typeface="Optima" pitchFamily="2" charset="0"/>
                <a:cs typeface="Arial"/>
                <a:sym typeface="Arial"/>
              </a:rPr>
              <a:t>, 11/5/2019</a:t>
            </a:r>
            <a:endParaRPr kumimoji="0" lang="en-US" sz="1400" b="0" i="0" u="none" strike="noStrike" kern="0" cap="none" spc="0" normalizeH="0" baseline="0" noProof="0" dirty="0">
              <a:ln>
                <a:noFill/>
              </a:ln>
              <a:solidFill>
                <a:srgbClr val="000000"/>
              </a:solidFill>
              <a:effectLst/>
              <a:uLnTx/>
              <a:uFillTx/>
              <a:latin typeface="Optima" pitchFamily="2" charset="0"/>
              <a:cs typeface="Arial"/>
              <a:sym typeface="Arial"/>
            </a:endParaRPr>
          </a:p>
        </p:txBody>
      </p:sp>
      <p:sp>
        <p:nvSpPr>
          <p:cNvPr id="4" name="TextBox 3"/>
          <p:cNvSpPr txBox="1"/>
          <p:nvPr/>
        </p:nvSpPr>
        <p:spPr>
          <a:xfrm>
            <a:off x="1108959" y="2040344"/>
            <a:ext cx="6926077" cy="1200329"/>
          </a:xfrm>
          <a:prstGeom prst="rect">
            <a:avLst/>
          </a:prstGeom>
          <a:noFill/>
        </p:spPr>
        <p:txBody>
          <a:bodyPr wrap="square" rtlCol="0">
            <a:spAutoFit/>
          </a:bodyPr>
          <a:lstStyle/>
          <a:p>
            <a:pPr algn="ctr"/>
            <a:r>
              <a:rPr lang="en-US" sz="3200" b="1" dirty="0" smtClean="0">
                <a:latin typeface="Optima" pitchFamily="2" charset="0"/>
              </a:rPr>
              <a:t>Planning the </a:t>
            </a:r>
            <a:r>
              <a:rPr lang="en-US" sz="3600" b="1" dirty="0" smtClean="0">
                <a:latin typeface="Optima" pitchFamily="2" charset="0"/>
              </a:rPr>
              <a:t>M</a:t>
            </a:r>
            <a:r>
              <a:rPr lang="en-US" sz="3200" b="1" dirty="0" smtClean="0">
                <a:latin typeface="Optima" pitchFamily="2" charset="0"/>
              </a:rPr>
              <a:t>odeling </a:t>
            </a:r>
            <a:r>
              <a:rPr lang="en-US" sz="3600" b="1" dirty="0">
                <a:latin typeface="Optima" pitchFamily="2" charset="0"/>
              </a:rPr>
              <a:t>C</a:t>
            </a:r>
            <a:r>
              <a:rPr lang="en-US" sz="3200" b="1" dirty="0">
                <a:latin typeface="Optima" pitchFamily="2" charset="0"/>
              </a:rPr>
              <a:t>ollaboratory for </a:t>
            </a:r>
            <a:r>
              <a:rPr lang="en-US" sz="3600" b="1" dirty="0">
                <a:latin typeface="Optima" pitchFamily="2" charset="0"/>
              </a:rPr>
              <a:t>S</a:t>
            </a:r>
            <a:r>
              <a:rPr lang="en-US" sz="3200" b="1" dirty="0">
                <a:latin typeface="Optima" pitchFamily="2" charset="0"/>
              </a:rPr>
              <a:t>ubduction Zone </a:t>
            </a:r>
            <a:r>
              <a:rPr lang="en-US" sz="3200" b="1" dirty="0" smtClean="0">
                <a:latin typeface="Optima" pitchFamily="2" charset="0"/>
              </a:rPr>
              <a:t>Science (MCS)</a:t>
            </a:r>
            <a:endParaRPr lang="en-US" sz="3200" b="1" dirty="0" smtClean="0">
              <a:latin typeface="Optima" pitchFamily="2" charset="0"/>
              <a:cs typeface="Optima"/>
            </a:endParaRPr>
          </a:p>
        </p:txBody>
      </p:sp>
      <p:pic>
        <p:nvPicPr>
          <p:cNvPr id="8" name="Google Shape;182;p27"/>
          <p:cNvPicPr preferRelativeResize="0"/>
          <p:nvPr/>
        </p:nvPicPr>
        <p:blipFill rotWithShape="1">
          <a:blip r:embed="rId7">
            <a:alphaModFix/>
          </a:blip>
          <a:srcRect/>
          <a:stretch/>
        </p:blipFill>
        <p:spPr>
          <a:xfrm>
            <a:off x="277591" y="3348175"/>
            <a:ext cx="1250582" cy="1638693"/>
          </a:xfrm>
          <a:prstGeom prst="rect">
            <a:avLst/>
          </a:prstGeom>
          <a:noFill/>
          <a:ln>
            <a:noFill/>
          </a:ln>
        </p:spPr>
      </p:pic>
    </p:spTree>
    <p:extLst>
      <p:ext uri="{BB962C8B-B14F-4D97-AF65-F5344CB8AC3E}">
        <p14:creationId xmlns:p14="http://schemas.microsoft.com/office/powerpoint/2010/main" val="1214221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3" name="Google Shape;243;p31"/>
          <p:cNvPicPr preferRelativeResize="0"/>
          <p:nvPr/>
        </p:nvPicPr>
        <p:blipFill rotWithShape="1">
          <a:blip r:embed="rId3">
            <a:alphaModFix/>
          </a:blip>
          <a:srcRect/>
          <a:stretch/>
        </p:blipFill>
        <p:spPr>
          <a:xfrm>
            <a:off x="3106547" y="2056489"/>
            <a:ext cx="2860382" cy="1187823"/>
          </a:xfrm>
          <a:prstGeom prst="rect">
            <a:avLst/>
          </a:prstGeom>
          <a:noFill/>
          <a:ln>
            <a:noFill/>
          </a:ln>
        </p:spPr>
      </p:pic>
      <p:pic>
        <p:nvPicPr>
          <p:cNvPr id="244" name="Google Shape;244;p31" descr="DONET1-2.png"/>
          <p:cNvPicPr preferRelativeResize="0"/>
          <p:nvPr/>
        </p:nvPicPr>
        <p:blipFill rotWithShape="1">
          <a:blip r:embed="rId4">
            <a:alphaModFix/>
          </a:blip>
          <a:srcRect/>
          <a:stretch/>
        </p:blipFill>
        <p:spPr>
          <a:xfrm>
            <a:off x="6229983" y="205979"/>
            <a:ext cx="2631697" cy="1969214"/>
          </a:xfrm>
          <a:prstGeom prst="rect">
            <a:avLst/>
          </a:prstGeom>
          <a:noFill/>
          <a:ln>
            <a:noFill/>
          </a:ln>
          <a:effectLst>
            <a:outerShdw blurRad="292100" dist="139700" dir="2700000" algn="tl" rotWithShape="0">
              <a:srgbClr val="333333">
                <a:alpha val="64705"/>
              </a:srgbClr>
            </a:outerShdw>
          </a:effectLst>
        </p:spPr>
      </p:pic>
      <p:sp>
        <p:nvSpPr>
          <p:cNvPr id="245" name="Google Shape;245;p31"/>
          <p:cNvSpPr txBox="1">
            <a:spLocks noGrp="1"/>
          </p:cNvSpPr>
          <p:nvPr>
            <p:ph type="title"/>
          </p:nvPr>
        </p:nvSpPr>
        <p:spPr>
          <a:xfrm>
            <a:off x="0" y="-130189"/>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Belleza"/>
              <a:buNone/>
            </a:pPr>
            <a:r>
              <a:rPr lang="en-US" sz="2800" dirty="0">
                <a:latin typeface="Optima" pitchFamily="2" charset="0"/>
              </a:rPr>
              <a:t>MCS connections and partnerships</a:t>
            </a:r>
            <a:endParaRPr sz="2800" dirty="0">
              <a:latin typeface="Optima" pitchFamily="2" charset="0"/>
            </a:endParaRPr>
          </a:p>
        </p:txBody>
      </p:sp>
      <p:pic>
        <p:nvPicPr>
          <p:cNvPr id="246" name="Google Shape;246;p31"/>
          <p:cNvPicPr preferRelativeResize="0"/>
          <p:nvPr/>
        </p:nvPicPr>
        <p:blipFill rotWithShape="1">
          <a:blip r:embed="rId5">
            <a:alphaModFix/>
          </a:blip>
          <a:srcRect/>
          <a:stretch/>
        </p:blipFill>
        <p:spPr>
          <a:xfrm>
            <a:off x="6211696" y="2662518"/>
            <a:ext cx="2644440" cy="2437415"/>
          </a:xfrm>
          <a:prstGeom prst="rect">
            <a:avLst/>
          </a:prstGeom>
          <a:noFill/>
          <a:ln>
            <a:noFill/>
          </a:ln>
          <a:effectLst>
            <a:outerShdw blurRad="292100" dist="139700" dir="2700000" algn="tl" rotWithShape="0">
              <a:srgbClr val="333333">
                <a:alpha val="64705"/>
              </a:srgbClr>
            </a:outerShdw>
          </a:effectLst>
        </p:spPr>
      </p:pic>
      <p:sp>
        <p:nvSpPr>
          <p:cNvPr id="247" name="Google Shape;247;p31"/>
          <p:cNvSpPr txBox="1"/>
          <p:nvPr/>
        </p:nvSpPr>
        <p:spPr>
          <a:xfrm rot="-5400000">
            <a:off x="7573064" y="3898577"/>
            <a:ext cx="1562446" cy="25391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dirty="0">
                <a:ln>
                  <a:noFill/>
                </a:ln>
                <a:solidFill>
                  <a:srgbClr val="BFBFBF"/>
                </a:solidFill>
                <a:effectLst/>
                <a:uLnTx/>
                <a:uFillTx/>
                <a:latin typeface="Belleza"/>
                <a:ea typeface="Belleza"/>
                <a:cs typeface="Belleza"/>
                <a:sym typeface="Belleza"/>
              </a:rPr>
              <a:t>Liu &amp; </a:t>
            </a:r>
            <a:r>
              <a:rPr kumimoji="0" lang="en-US" sz="1050" b="0" i="0" u="none" strike="noStrike" kern="0" cap="none" spc="0" normalizeH="0" baseline="0" noProof="0" dirty="0" err="1">
                <a:ln>
                  <a:noFill/>
                </a:ln>
                <a:solidFill>
                  <a:srgbClr val="BFBFBF"/>
                </a:solidFill>
                <a:effectLst/>
                <a:uLnTx/>
                <a:uFillTx/>
                <a:latin typeface="Belleza"/>
                <a:ea typeface="Belleza"/>
                <a:cs typeface="Belleza"/>
                <a:sym typeface="Belleza"/>
              </a:rPr>
              <a:t>Lapusta</a:t>
            </a:r>
            <a:r>
              <a:rPr kumimoji="0" lang="en-US" sz="1050" b="0" i="0" u="none" strike="noStrike" kern="0" cap="none" spc="0" normalizeH="0" baseline="0" noProof="0" dirty="0">
                <a:ln>
                  <a:noFill/>
                </a:ln>
                <a:solidFill>
                  <a:srgbClr val="BFBFBF"/>
                </a:solidFill>
                <a:effectLst/>
                <a:uLnTx/>
                <a:uFillTx/>
                <a:latin typeface="Belleza"/>
                <a:ea typeface="Belleza"/>
                <a:cs typeface="Belleza"/>
                <a:sym typeface="Belleza"/>
              </a:rPr>
              <a:t> (2016)</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248" name="Google Shape;248;p31"/>
          <p:cNvCxnSpPr/>
          <p:nvPr/>
        </p:nvCxnSpPr>
        <p:spPr>
          <a:xfrm rot="10800000">
            <a:off x="8456360" y="1797504"/>
            <a:ext cx="0" cy="1234185"/>
          </a:xfrm>
          <a:prstGeom prst="straightConnector1">
            <a:avLst/>
          </a:prstGeom>
          <a:noFill/>
          <a:ln w="76200" cap="flat" cmpd="sng">
            <a:solidFill>
              <a:schemeClr val="accent2"/>
            </a:solidFill>
            <a:prstDash val="solid"/>
            <a:round/>
            <a:headEnd type="stealth" w="med" len="med"/>
            <a:tailEnd type="stealth" w="med" len="med"/>
          </a:ln>
          <a:effectLst>
            <a:outerShdw blurRad="40000" dist="23000" dir="5400000" rotWithShape="0">
              <a:srgbClr val="000000">
                <a:alpha val="34901"/>
              </a:srgbClr>
            </a:outerShdw>
          </a:effectLst>
        </p:spPr>
      </p:cxnSp>
      <p:pic>
        <p:nvPicPr>
          <p:cNvPr id="249" name="Google Shape;249;p31" descr="nsf-logo.gif"/>
          <p:cNvPicPr preferRelativeResize="0"/>
          <p:nvPr/>
        </p:nvPicPr>
        <p:blipFill rotWithShape="1">
          <a:blip r:embed="rId6">
            <a:alphaModFix/>
          </a:blip>
          <a:srcRect/>
          <a:stretch/>
        </p:blipFill>
        <p:spPr>
          <a:xfrm>
            <a:off x="102500" y="656051"/>
            <a:ext cx="715562" cy="715562"/>
          </a:xfrm>
          <a:prstGeom prst="rect">
            <a:avLst/>
          </a:prstGeom>
          <a:noFill/>
          <a:ln>
            <a:noFill/>
          </a:ln>
        </p:spPr>
      </p:pic>
      <p:pic>
        <p:nvPicPr>
          <p:cNvPr id="250" name="Google Shape;250;p31" descr="download.png"/>
          <p:cNvPicPr preferRelativeResize="0"/>
          <p:nvPr/>
        </p:nvPicPr>
        <p:blipFill rotWithShape="1">
          <a:blip r:embed="rId7">
            <a:alphaModFix/>
          </a:blip>
          <a:srcRect/>
          <a:stretch/>
        </p:blipFill>
        <p:spPr>
          <a:xfrm>
            <a:off x="175084" y="3912766"/>
            <a:ext cx="1611206" cy="353926"/>
          </a:xfrm>
          <a:prstGeom prst="rect">
            <a:avLst/>
          </a:prstGeom>
          <a:noFill/>
          <a:ln>
            <a:noFill/>
          </a:ln>
        </p:spPr>
      </p:pic>
      <p:sp>
        <p:nvSpPr>
          <p:cNvPr id="251" name="Google Shape;251;p31"/>
          <p:cNvSpPr txBox="1"/>
          <p:nvPr/>
        </p:nvSpPr>
        <p:spPr>
          <a:xfrm>
            <a:off x="6096395" y="340130"/>
            <a:ext cx="2545581" cy="307777"/>
          </a:xfrm>
          <a:prstGeom prst="rect">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FFFFFF"/>
                </a:solidFill>
                <a:effectLst/>
                <a:uLnTx/>
                <a:uFillTx/>
                <a:latin typeface="Optima" pitchFamily="2" charset="0"/>
                <a:ea typeface="Belleza"/>
                <a:cs typeface="Belleza"/>
                <a:sym typeface="Belleza"/>
              </a:rPr>
              <a:t>Regional</a:t>
            </a:r>
            <a:r>
              <a:rPr kumimoji="0" lang="en-US" sz="1400" b="0" i="0" u="none" strike="noStrike" kern="0" cap="none" spc="0" normalizeH="0" noProof="0" dirty="0" smtClean="0">
                <a:ln>
                  <a:noFill/>
                </a:ln>
                <a:solidFill>
                  <a:srgbClr val="FFFFFF"/>
                </a:solidFill>
                <a:effectLst/>
                <a:uLnTx/>
                <a:uFillTx/>
                <a:latin typeface="Optima" pitchFamily="2" charset="0"/>
                <a:ea typeface="Belleza"/>
                <a:cs typeface="Belleza"/>
                <a:sym typeface="Belleza"/>
              </a:rPr>
              <a:t> </a:t>
            </a:r>
            <a:r>
              <a:rPr kumimoji="0" lang="en-US" sz="1400" b="0" i="0" u="none" strike="noStrike" kern="0" cap="none" spc="0" normalizeH="0" noProof="0" dirty="0" smtClean="0">
                <a:ln>
                  <a:noFill/>
                </a:ln>
                <a:solidFill>
                  <a:srgbClr val="FFFFFF"/>
                </a:solidFill>
                <a:effectLst/>
                <a:uLnTx/>
                <a:uFillTx/>
                <a:latin typeface="Optima" pitchFamily="2" charset="0"/>
                <a:ea typeface="Belleza"/>
                <a:cs typeface="Belleza"/>
                <a:sym typeface="Belleza"/>
              </a:rPr>
              <a:t>megathrust modeling</a:t>
            </a:r>
            <a:endParaRPr kumimoji="0" sz="1400" b="0" i="0" u="none" strike="noStrike" kern="0" cap="none" spc="0" normalizeH="0" baseline="0" noProof="0" dirty="0">
              <a:ln>
                <a:noFill/>
              </a:ln>
              <a:solidFill>
                <a:srgbClr val="000000"/>
              </a:solidFill>
              <a:effectLst/>
              <a:uLnTx/>
              <a:uFillTx/>
              <a:latin typeface="Optima" pitchFamily="2" charset="0"/>
              <a:cs typeface="Arial"/>
              <a:sym typeface="Arial"/>
            </a:endParaRPr>
          </a:p>
        </p:txBody>
      </p:sp>
      <p:sp>
        <p:nvSpPr>
          <p:cNvPr id="252" name="Google Shape;252;p31"/>
          <p:cNvSpPr txBox="1"/>
          <p:nvPr/>
        </p:nvSpPr>
        <p:spPr>
          <a:xfrm>
            <a:off x="6328701" y="4680944"/>
            <a:ext cx="2434259" cy="342305"/>
          </a:xfrm>
          <a:prstGeom prst="rect">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u="none" strike="noStrike" kern="0" cap="none" spc="0" normalizeH="0" baseline="0" noProof="0" dirty="0" smtClean="0">
                <a:ln>
                  <a:noFill/>
                </a:ln>
                <a:solidFill>
                  <a:srgbClr val="FFFFFF"/>
                </a:solidFill>
                <a:effectLst/>
                <a:uLnTx/>
                <a:uFillTx/>
                <a:latin typeface="Optima" pitchFamily="2" charset="0"/>
                <a:ea typeface="Belleza"/>
                <a:cs typeface="Belleza"/>
                <a:sym typeface="Belleza"/>
              </a:rPr>
              <a:t>Fundamental physics models</a:t>
            </a:r>
            <a:endParaRPr kumimoji="0" sz="1400" b="0" u="none" strike="noStrike" kern="0" cap="none" spc="0" normalizeH="0" baseline="0" noProof="0" dirty="0">
              <a:ln>
                <a:noFill/>
              </a:ln>
              <a:solidFill>
                <a:srgbClr val="000000"/>
              </a:solidFill>
              <a:effectLst/>
              <a:uLnTx/>
              <a:uFillTx/>
              <a:latin typeface="Optima" pitchFamily="2" charset="0"/>
              <a:cs typeface="Arial"/>
              <a:sym typeface="Arial"/>
            </a:endParaRPr>
          </a:p>
        </p:txBody>
      </p:sp>
      <p:cxnSp>
        <p:nvCxnSpPr>
          <p:cNvPr id="253" name="Google Shape;253;p31"/>
          <p:cNvCxnSpPr/>
          <p:nvPr/>
        </p:nvCxnSpPr>
        <p:spPr>
          <a:xfrm rot="10800000" flipH="1">
            <a:off x="2680233" y="1102129"/>
            <a:ext cx="3541184" cy="768235"/>
          </a:xfrm>
          <a:prstGeom prst="straightConnector1">
            <a:avLst/>
          </a:prstGeom>
          <a:noFill/>
          <a:ln w="76200" cap="flat" cmpd="sng">
            <a:solidFill>
              <a:schemeClr val="accent2"/>
            </a:solidFill>
            <a:prstDash val="solid"/>
            <a:round/>
            <a:headEnd type="stealth" w="med" len="med"/>
            <a:tailEnd type="stealth" w="med" len="med"/>
          </a:ln>
          <a:effectLst>
            <a:outerShdw blurRad="40000" dist="23000" dir="5400000" rotWithShape="0">
              <a:srgbClr val="000000">
                <a:alpha val="34901"/>
              </a:srgbClr>
            </a:outerShdw>
          </a:effectLst>
        </p:spPr>
      </p:cxnSp>
      <p:cxnSp>
        <p:nvCxnSpPr>
          <p:cNvPr id="254" name="Google Shape;254;p31"/>
          <p:cNvCxnSpPr/>
          <p:nvPr/>
        </p:nvCxnSpPr>
        <p:spPr>
          <a:xfrm>
            <a:off x="2680233" y="3430735"/>
            <a:ext cx="3406531" cy="596320"/>
          </a:xfrm>
          <a:prstGeom prst="straightConnector1">
            <a:avLst/>
          </a:prstGeom>
          <a:noFill/>
          <a:ln w="76200" cap="flat" cmpd="sng">
            <a:solidFill>
              <a:schemeClr val="accent2"/>
            </a:solidFill>
            <a:prstDash val="solid"/>
            <a:round/>
            <a:headEnd type="stealth" w="med" len="med"/>
            <a:tailEnd type="stealth" w="med" len="med"/>
          </a:ln>
          <a:effectLst>
            <a:outerShdw blurRad="40000" dist="23000" dir="5400000" rotWithShape="0">
              <a:srgbClr val="000000">
                <a:alpha val="34901"/>
              </a:srgbClr>
            </a:outerShdw>
          </a:effectLst>
        </p:spPr>
      </p:cxnSp>
      <p:pic>
        <p:nvPicPr>
          <p:cNvPr id="255" name="Google Shape;255;p31" descr="Image result for jamstec logo"/>
          <p:cNvPicPr preferRelativeResize="0"/>
          <p:nvPr/>
        </p:nvPicPr>
        <p:blipFill rotWithShape="1">
          <a:blip r:embed="rId8">
            <a:alphaModFix/>
          </a:blip>
          <a:srcRect/>
          <a:stretch/>
        </p:blipFill>
        <p:spPr>
          <a:xfrm>
            <a:off x="1579738" y="4531993"/>
            <a:ext cx="538008" cy="538008"/>
          </a:xfrm>
          <a:prstGeom prst="rect">
            <a:avLst/>
          </a:prstGeom>
          <a:noFill/>
          <a:ln>
            <a:noFill/>
          </a:ln>
        </p:spPr>
      </p:pic>
      <p:pic>
        <p:nvPicPr>
          <p:cNvPr id="256" name="Google Shape;256;p31" descr="Image result for epos logo"/>
          <p:cNvPicPr preferRelativeResize="0"/>
          <p:nvPr/>
        </p:nvPicPr>
        <p:blipFill rotWithShape="1">
          <a:blip r:embed="rId9">
            <a:alphaModFix/>
          </a:blip>
          <a:srcRect/>
          <a:stretch/>
        </p:blipFill>
        <p:spPr>
          <a:xfrm>
            <a:off x="134411" y="4498601"/>
            <a:ext cx="1275935" cy="578697"/>
          </a:xfrm>
          <a:prstGeom prst="rect">
            <a:avLst/>
          </a:prstGeom>
          <a:noFill/>
          <a:ln>
            <a:noFill/>
          </a:ln>
        </p:spPr>
      </p:pic>
      <p:pic>
        <p:nvPicPr>
          <p:cNvPr id="257" name="Google Shape;257;p31" descr="Image result for usgs logo"/>
          <p:cNvPicPr preferRelativeResize="0"/>
          <p:nvPr/>
        </p:nvPicPr>
        <p:blipFill rotWithShape="1">
          <a:blip r:embed="rId10">
            <a:alphaModFix/>
          </a:blip>
          <a:srcRect/>
          <a:stretch/>
        </p:blipFill>
        <p:spPr>
          <a:xfrm>
            <a:off x="879109" y="746510"/>
            <a:ext cx="1449883" cy="534644"/>
          </a:xfrm>
          <a:prstGeom prst="rect">
            <a:avLst/>
          </a:prstGeom>
          <a:noFill/>
          <a:ln>
            <a:noFill/>
          </a:ln>
        </p:spPr>
      </p:pic>
      <p:pic>
        <p:nvPicPr>
          <p:cNvPr id="258" name="Google Shape;258;p31" descr="Image result for nasa logo"/>
          <p:cNvPicPr preferRelativeResize="0"/>
          <p:nvPr/>
        </p:nvPicPr>
        <p:blipFill rotWithShape="1">
          <a:blip r:embed="rId11">
            <a:alphaModFix/>
          </a:blip>
          <a:srcRect/>
          <a:stretch/>
        </p:blipFill>
        <p:spPr>
          <a:xfrm>
            <a:off x="1974786" y="579216"/>
            <a:ext cx="1738466" cy="869233"/>
          </a:xfrm>
          <a:prstGeom prst="rect">
            <a:avLst/>
          </a:prstGeom>
          <a:noFill/>
          <a:ln>
            <a:noFill/>
          </a:ln>
        </p:spPr>
      </p:pic>
      <p:sp>
        <p:nvSpPr>
          <p:cNvPr id="2" name="AutoShape 2" descr="https://cheese-coe.eu/sites/default/files/images/Cheese_Logo_Negativo.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cheese-coe.eu/sites/default/files/images/Cheese_Logo_Negativo.svg"/>
          <p:cNvSpPr>
            <a:spLocks noChangeAspect="1" noChangeArrowheads="1"/>
          </p:cNvSpPr>
          <p:nvPr/>
        </p:nvSpPr>
        <p:spPr bwMode="auto">
          <a:xfrm>
            <a:off x="2093869" y="390351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12"/>
          <a:stretch>
            <a:fillRect/>
          </a:stretch>
        </p:blipFill>
        <p:spPr>
          <a:xfrm>
            <a:off x="1848742" y="3713246"/>
            <a:ext cx="874204" cy="749318"/>
          </a:xfrm>
          <a:prstGeom prst="rect">
            <a:avLst/>
          </a:prstGeom>
        </p:spPr>
      </p:pic>
      <p:pic>
        <p:nvPicPr>
          <p:cNvPr id="22" name="Google Shape;268;p32"/>
          <p:cNvPicPr preferRelativeResize="0"/>
          <p:nvPr/>
        </p:nvPicPr>
        <p:blipFill rotWithShape="1">
          <a:blip r:embed="rId13">
            <a:alphaModFix/>
          </a:blip>
          <a:srcRect/>
          <a:stretch/>
        </p:blipFill>
        <p:spPr>
          <a:xfrm>
            <a:off x="144201" y="2007257"/>
            <a:ext cx="2771896" cy="1470000"/>
          </a:xfrm>
          <a:prstGeom prst="rect">
            <a:avLst/>
          </a:prstGeom>
          <a:noFill/>
          <a:ln>
            <a:noFill/>
          </a:ln>
        </p:spPr>
      </p:pic>
      <p:sp>
        <p:nvSpPr>
          <p:cNvPr id="24" name="Google Shape;251;p31"/>
          <p:cNvSpPr txBox="1"/>
          <p:nvPr/>
        </p:nvSpPr>
        <p:spPr>
          <a:xfrm>
            <a:off x="155575" y="1900484"/>
            <a:ext cx="2545653" cy="307777"/>
          </a:xfrm>
          <a:prstGeom prst="rect">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FFFFFF"/>
                </a:solidFill>
                <a:effectLst/>
                <a:uLnTx/>
                <a:uFillTx/>
                <a:latin typeface="Optima" pitchFamily="2" charset="0"/>
                <a:ea typeface="Belleza"/>
                <a:cs typeface="Belleza"/>
                <a:sym typeface="Belleza"/>
              </a:rPr>
              <a:t>Global observatory integration </a:t>
            </a:r>
            <a:endParaRPr kumimoji="0" sz="1400" b="0" i="0" u="none" strike="noStrike" kern="0" cap="none" spc="0" normalizeH="0" baseline="0" noProof="0" dirty="0">
              <a:ln>
                <a:noFill/>
              </a:ln>
              <a:solidFill>
                <a:srgbClr val="000000"/>
              </a:solidFill>
              <a:effectLst/>
              <a:uLnTx/>
              <a:uFillTx/>
              <a:latin typeface="Optima" pitchFamily="2" charset="0"/>
              <a:cs typeface="Arial"/>
              <a:sym typeface="Arial"/>
            </a:endParaRPr>
          </a:p>
        </p:txBody>
      </p:sp>
      <p:sp>
        <p:nvSpPr>
          <p:cNvPr id="25" name="Google Shape;251;p31"/>
          <p:cNvSpPr txBox="1"/>
          <p:nvPr/>
        </p:nvSpPr>
        <p:spPr>
          <a:xfrm>
            <a:off x="3260724" y="2995966"/>
            <a:ext cx="2545653" cy="307777"/>
          </a:xfrm>
          <a:prstGeom prst="rect">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smtClean="0">
                <a:ln>
                  <a:noFill/>
                </a:ln>
                <a:solidFill>
                  <a:srgbClr val="FFFFFF"/>
                </a:solidFill>
                <a:effectLst/>
                <a:uLnTx/>
                <a:uFillTx/>
                <a:latin typeface="Optima" pitchFamily="2" charset="0"/>
                <a:ea typeface="Belleza"/>
                <a:cs typeface="Belleza"/>
                <a:sym typeface="Belleza"/>
              </a:rPr>
              <a:t>High-performance computing</a:t>
            </a:r>
            <a:endParaRPr kumimoji="0" sz="1400" b="0" i="0" u="none" strike="noStrike" kern="0" cap="none" spc="0" normalizeH="0" baseline="0" noProof="0" dirty="0">
              <a:ln>
                <a:noFill/>
              </a:ln>
              <a:solidFill>
                <a:srgbClr val="000000"/>
              </a:solidFill>
              <a:effectLst/>
              <a:uLnTx/>
              <a:uFillTx/>
              <a:latin typeface="Optima" pitchFamily="2" charset="0"/>
              <a:cs typeface="Arial"/>
              <a:sym typeface="Arial"/>
            </a:endParaRPr>
          </a:p>
        </p:txBody>
      </p:sp>
    </p:spTree>
    <p:extLst>
      <p:ext uri="{BB962C8B-B14F-4D97-AF65-F5344CB8AC3E}">
        <p14:creationId xmlns:p14="http://schemas.microsoft.com/office/powerpoint/2010/main" val="578408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8" name="Google Shape;308;p38"/>
          <p:cNvSpPr txBox="1"/>
          <p:nvPr/>
        </p:nvSpPr>
        <p:spPr>
          <a:xfrm>
            <a:off x="457212" y="186523"/>
            <a:ext cx="8229600" cy="8574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80000"/>
              </a:lnSpc>
              <a:spcBef>
                <a:spcPts val="0"/>
              </a:spcBef>
              <a:spcAft>
                <a:spcPts val="0"/>
              </a:spcAft>
              <a:buClr>
                <a:srgbClr val="000000"/>
              </a:buClr>
              <a:buSzPts val="3577"/>
              <a:buFont typeface="Belleza"/>
              <a:buNone/>
              <a:tabLst/>
              <a:defRPr/>
            </a:pPr>
            <a:r>
              <a:rPr kumimoji="0" lang="en-US" sz="3200" b="1" i="0" u="none" strike="noStrike" kern="0" cap="none" spc="0" normalizeH="0" baseline="0" noProof="0" dirty="0">
                <a:ln>
                  <a:noFill/>
                </a:ln>
                <a:solidFill>
                  <a:srgbClr val="000000"/>
                </a:solidFill>
                <a:effectLst/>
                <a:uLnTx/>
                <a:uFillTx/>
                <a:latin typeface="Optima" pitchFamily="2" charset="0"/>
                <a:ea typeface="Belleza"/>
                <a:cs typeface="Belleza"/>
                <a:sym typeface="Belleza"/>
              </a:rPr>
              <a:t>Join us for our upcoming workshops</a:t>
            </a:r>
            <a:endParaRPr kumimoji="0" sz="3200" b="1" i="0" u="none" strike="noStrike" kern="0" cap="none" spc="0" normalizeH="0" baseline="0" noProof="0" dirty="0">
              <a:ln>
                <a:noFill/>
              </a:ln>
              <a:solidFill>
                <a:srgbClr val="000000"/>
              </a:solidFill>
              <a:effectLst/>
              <a:uLnTx/>
              <a:uFillTx/>
              <a:latin typeface="Optima" pitchFamily="2" charset="0"/>
              <a:ea typeface="Belleza"/>
              <a:cs typeface="Belleza"/>
              <a:sym typeface="Belleza"/>
            </a:endParaRPr>
          </a:p>
          <a:p>
            <a:pPr marL="0" marR="0" lvl="0" indent="0" algn="ctr" defTabSz="914400" rtl="0" eaLnBrk="1" fontAlgn="auto" latinLnBrk="0" hangingPunct="1">
              <a:lnSpc>
                <a:spcPct val="80000"/>
              </a:lnSpc>
              <a:spcBef>
                <a:spcPts val="0"/>
              </a:spcBef>
              <a:spcAft>
                <a:spcPts val="0"/>
              </a:spcAft>
              <a:buClr>
                <a:srgbClr val="000000"/>
              </a:buClr>
              <a:buSzPts val="3577"/>
              <a:buFont typeface="Belleza"/>
              <a:buNone/>
              <a:tabLst/>
              <a:defRPr/>
            </a:pPr>
            <a:r>
              <a:rPr kumimoji="0" lang="en-US" sz="2000" b="1" i="0" u="none" strike="noStrike" kern="0" cap="none" spc="0" normalizeH="0" baseline="0" noProof="0" dirty="0">
                <a:ln>
                  <a:noFill/>
                </a:ln>
                <a:solidFill>
                  <a:srgbClr val="000000"/>
                </a:solidFill>
                <a:effectLst/>
                <a:uLnTx/>
                <a:uFillTx/>
                <a:latin typeface="Optima" pitchFamily="2" charset="0"/>
                <a:ea typeface="Belleza"/>
                <a:cs typeface="Belleza"/>
                <a:sym typeface="Belleza"/>
              </a:rPr>
              <a:t>and several cyber-infrastructure webinars</a:t>
            </a:r>
            <a:endParaRPr kumimoji="0" sz="2000" b="1" i="0" u="none" strike="noStrike" kern="0" cap="none" spc="0" normalizeH="0" baseline="0" noProof="0" dirty="0">
              <a:ln>
                <a:noFill/>
              </a:ln>
              <a:solidFill>
                <a:srgbClr val="000000"/>
              </a:solidFill>
              <a:effectLst/>
              <a:uLnTx/>
              <a:uFillTx/>
              <a:latin typeface="Optima" pitchFamily="2" charset="0"/>
              <a:ea typeface="Belleza"/>
              <a:cs typeface="Belleza"/>
              <a:sym typeface="Belleza"/>
            </a:endParaRPr>
          </a:p>
        </p:txBody>
      </p:sp>
      <p:sp>
        <p:nvSpPr>
          <p:cNvPr id="309" name="Google Shape;309;p38"/>
          <p:cNvSpPr txBox="1"/>
          <p:nvPr/>
        </p:nvSpPr>
        <p:spPr>
          <a:xfrm>
            <a:off x="57224" y="973850"/>
            <a:ext cx="3072226" cy="1667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chemeClr val="tx1">
                    <a:lumMod val="50000"/>
                    <a:lumOff val="50000"/>
                  </a:schemeClr>
                </a:solidFill>
                <a:effectLst/>
                <a:uLnTx/>
                <a:uFillTx/>
                <a:latin typeface="Optima" pitchFamily="2" charset="0"/>
                <a:ea typeface="Belleza"/>
                <a:cs typeface="Belleza"/>
                <a:sym typeface="Belleza"/>
              </a:rPr>
              <a:t>Workshop 1: Fluid and Melt Transport</a:t>
            </a:r>
            <a:endParaRPr kumimoji="0" sz="1200" b="0" i="0" u="none" strike="noStrike" kern="0" cap="none" spc="0" normalizeH="0" baseline="0" noProof="0" dirty="0">
              <a:ln>
                <a:noFill/>
              </a:ln>
              <a:solidFill>
                <a:schemeClr val="tx1">
                  <a:lumMod val="50000"/>
                  <a:lumOff val="50000"/>
                </a:schemeClr>
              </a:solidFill>
              <a:effectLst/>
              <a:uLnTx/>
              <a:uFillTx/>
              <a:latin typeface="Optima" pitchFamily="2" charset="0"/>
              <a:ea typeface="Belleza"/>
              <a:cs typeface="Belleza"/>
              <a:sym typeface="Belleza"/>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Belleza"/>
              <a:buChar char="➢"/>
              <a:tabLst/>
              <a:defRPr/>
            </a:pPr>
            <a:r>
              <a:rPr kumimoji="0" lang="en-US" sz="1200" b="0" i="0" u="none" strike="noStrike" kern="0" cap="none" spc="0" normalizeH="0" baseline="0" noProof="0" dirty="0">
                <a:ln>
                  <a:noFill/>
                </a:ln>
                <a:solidFill>
                  <a:schemeClr val="tx1">
                    <a:lumMod val="50000"/>
                    <a:lumOff val="50000"/>
                  </a:schemeClr>
                </a:solidFill>
                <a:effectLst/>
                <a:uLnTx/>
                <a:uFillTx/>
                <a:latin typeface="Optima" pitchFamily="2" charset="0"/>
                <a:ea typeface="Belleza"/>
                <a:cs typeface="Belleza"/>
                <a:sym typeface="Belleza"/>
              </a:rPr>
              <a:t>Fluid migration &amp; fracture formation in magma systems</a:t>
            </a:r>
            <a:endParaRPr kumimoji="0" sz="1200" b="0" i="0" u="none" strike="noStrike" kern="0" cap="none" spc="0" normalizeH="0" baseline="0" noProof="0" dirty="0">
              <a:ln>
                <a:noFill/>
              </a:ln>
              <a:solidFill>
                <a:schemeClr val="tx1">
                  <a:lumMod val="50000"/>
                  <a:lumOff val="50000"/>
                </a:schemeClr>
              </a:solidFill>
              <a:effectLst/>
              <a:uLnTx/>
              <a:uFillTx/>
              <a:latin typeface="Optima" pitchFamily="2" charset="0"/>
              <a:ea typeface="Belleza"/>
              <a:cs typeface="Belleza"/>
              <a:sym typeface="Belleza"/>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Belleza"/>
              <a:buChar char="➢"/>
              <a:tabLst/>
              <a:defRPr/>
            </a:pPr>
            <a:r>
              <a:rPr kumimoji="0" lang="en-US" sz="1200" b="0" i="0" u="none" strike="noStrike" kern="0" cap="none" spc="0" normalizeH="0" baseline="0" noProof="0" dirty="0">
                <a:ln>
                  <a:noFill/>
                </a:ln>
                <a:solidFill>
                  <a:schemeClr val="tx1">
                    <a:lumMod val="50000"/>
                    <a:lumOff val="50000"/>
                  </a:schemeClr>
                </a:solidFill>
                <a:effectLst/>
                <a:uLnTx/>
                <a:uFillTx/>
                <a:latin typeface="Optima" pitchFamily="2" charset="0"/>
                <a:ea typeface="Belleza"/>
                <a:cs typeface="Belleza"/>
                <a:sym typeface="Belleza"/>
              </a:rPr>
              <a:t>Lithosphere-scale magma transport</a:t>
            </a:r>
            <a:endParaRPr kumimoji="0" sz="1200" b="0" i="0" u="none" strike="noStrike" kern="0" cap="none" spc="0" normalizeH="0" baseline="0" noProof="0" dirty="0">
              <a:ln>
                <a:noFill/>
              </a:ln>
              <a:solidFill>
                <a:schemeClr val="tx1">
                  <a:lumMod val="50000"/>
                  <a:lumOff val="50000"/>
                </a:schemeClr>
              </a:solidFill>
              <a:effectLst/>
              <a:uLnTx/>
              <a:uFillTx/>
              <a:latin typeface="Optima" pitchFamily="2" charset="0"/>
              <a:ea typeface="Belleza"/>
              <a:cs typeface="Belleza"/>
              <a:sym typeface="Belleza"/>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Belleza"/>
              <a:buChar char="➢"/>
              <a:tabLst/>
              <a:defRPr/>
            </a:pPr>
            <a:r>
              <a:rPr kumimoji="0" lang="en-US" sz="1200" b="0" i="0" u="none" strike="noStrike" kern="0" cap="none" spc="0" normalizeH="0" baseline="0" noProof="0" dirty="0">
                <a:ln>
                  <a:noFill/>
                </a:ln>
                <a:solidFill>
                  <a:schemeClr val="tx1">
                    <a:lumMod val="50000"/>
                    <a:lumOff val="50000"/>
                  </a:schemeClr>
                </a:solidFill>
                <a:effectLst/>
                <a:uLnTx/>
                <a:uFillTx/>
                <a:latin typeface="Optima" pitchFamily="2" charset="0"/>
                <a:ea typeface="Belleza"/>
                <a:cs typeface="Belleza"/>
                <a:sym typeface="Belleza"/>
              </a:rPr>
              <a:t>Microscopic and short-time-scale processes</a:t>
            </a:r>
            <a:endParaRPr kumimoji="0" sz="1200" b="0" i="0" u="none" strike="noStrike" kern="0" cap="none" spc="0" normalizeH="0" baseline="0" noProof="0" dirty="0">
              <a:ln>
                <a:noFill/>
              </a:ln>
              <a:solidFill>
                <a:schemeClr val="tx1">
                  <a:lumMod val="50000"/>
                  <a:lumOff val="50000"/>
                </a:schemeClr>
              </a:solidFill>
              <a:effectLst/>
              <a:uLnTx/>
              <a:uFillTx/>
              <a:latin typeface="Optima" pitchFamily="2" charset="0"/>
              <a:ea typeface="Belleza"/>
              <a:cs typeface="Belleza"/>
              <a:sym typeface="Belleza"/>
            </a:endParaRPr>
          </a:p>
        </p:txBody>
      </p:sp>
      <p:sp>
        <p:nvSpPr>
          <p:cNvPr id="310" name="Google Shape;310;p38"/>
          <p:cNvSpPr txBox="1"/>
          <p:nvPr/>
        </p:nvSpPr>
        <p:spPr>
          <a:xfrm>
            <a:off x="3129450" y="973850"/>
            <a:ext cx="2885100" cy="1667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chemeClr val="tx1">
                    <a:lumMod val="50000"/>
                    <a:lumOff val="50000"/>
                  </a:schemeClr>
                </a:solidFill>
                <a:effectLst/>
                <a:uLnTx/>
                <a:uFillTx/>
                <a:latin typeface="Optima" pitchFamily="2" charset="0"/>
                <a:ea typeface="Belleza"/>
                <a:cs typeface="Belleza"/>
                <a:sym typeface="Belleza"/>
              </a:rPr>
              <a:t>Workshop 2: Megathrust Modeling</a:t>
            </a:r>
            <a:endParaRPr kumimoji="0" sz="1200" b="0" i="0" u="none" strike="noStrike" kern="0" cap="none" spc="0" normalizeH="0" baseline="0" noProof="0" dirty="0">
              <a:ln>
                <a:noFill/>
              </a:ln>
              <a:solidFill>
                <a:schemeClr val="tx1">
                  <a:lumMod val="50000"/>
                  <a:lumOff val="50000"/>
                </a:schemeClr>
              </a:solidFill>
              <a:effectLst/>
              <a:uLnTx/>
              <a:uFillTx/>
              <a:latin typeface="Optima" pitchFamily="2" charset="0"/>
              <a:ea typeface="Belleza"/>
              <a:cs typeface="Belleza"/>
              <a:sym typeface="Belleza"/>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Belleza"/>
              <a:buChar char="➢"/>
              <a:tabLst/>
              <a:defRPr/>
            </a:pPr>
            <a:r>
              <a:rPr kumimoji="0" lang="en-US" sz="1200" b="0" i="0" u="none" strike="noStrike" kern="0" cap="none" spc="0" normalizeH="0" baseline="0" noProof="0" dirty="0" smtClean="0">
                <a:ln>
                  <a:noFill/>
                </a:ln>
                <a:solidFill>
                  <a:schemeClr val="tx1">
                    <a:lumMod val="50000"/>
                    <a:lumOff val="50000"/>
                  </a:schemeClr>
                </a:solidFill>
                <a:effectLst/>
                <a:uLnTx/>
                <a:uFillTx/>
                <a:latin typeface="Optima" pitchFamily="2" charset="0"/>
                <a:ea typeface="Belleza"/>
                <a:cs typeface="Belleza"/>
                <a:sym typeface="Belleza"/>
              </a:rPr>
              <a:t>Sequences</a:t>
            </a:r>
            <a:r>
              <a:rPr kumimoji="0" lang="en-US" sz="1200" b="0" i="0" u="none" strike="noStrike" kern="0" cap="none" spc="0" normalizeH="0" noProof="0" dirty="0" smtClean="0">
                <a:ln>
                  <a:noFill/>
                </a:ln>
                <a:solidFill>
                  <a:schemeClr val="tx1">
                    <a:lumMod val="50000"/>
                    <a:lumOff val="50000"/>
                  </a:schemeClr>
                </a:solidFill>
                <a:effectLst/>
                <a:uLnTx/>
                <a:uFillTx/>
                <a:latin typeface="Optima" pitchFamily="2" charset="0"/>
                <a:ea typeface="Belleza"/>
                <a:cs typeface="Belleza"/>
                <a:sym typeface="Belleza"/>
              </a:rPr>
              <a:t> of earthquakes &amp; aseismic slip</a:t>
            </a:r>
            <a:endParaRPr kumimoji="0" sz="1200" b="0" i="0" u="none" strike="noStrike" kern="0" cap="none" spc="0" normalizeH="0" baseline="0" noProof="0" dirty="0">
              <a:ln>
                <a:noFill/>
              </a:ln>
              <a:solidFill>
                <a:schemeClr val="tx1">
                  <a:lumMod val="50000"/>
                  <a:lumOff val="50000"/>
                </a:schemeClr>
              </a:solidFill>
              <a:effectLst/>
              <a:uLnTx/>
              <a:uFillTx/>
              <a:latin typeface="Optima" pitchFamily="2" charset="0"/>
              <a:ea typeface="Belleza"/>
              <a:cs typeface="Belleza"/>
              <a:sym typeface="Belleza"/>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Belleza"/>
              <a:buChar char="➢"/>
              <a:tabLst/>
              <a:defRPr/>
            </a:pPr>
            <a:r>
              <a:rPr kumimoji="0" lang="en-US" sz="1200" b="0" i="0" u="none" strike="noStrike" kern="0" cap="none" spc="0" normalizeH="0" baseline="0" noProof="0" dirty="0" smtClean="0">
                <a:ln>
                  <a:noFill/>
                </a:ln>
                <a:solidFill>
                  <a:schemeClr val="tx1">
                    <a:lumMod val="50000"/>
                    <a:lumOff val="50000"/>
                  </a:schemeClr>
                </a:solidFill>
                <a:effectLst/>
                <a:uLnTx/>
                <a:uFillTx/>
                <a:latin typeface="Optima" pitchFamily="2" charset="0"/>
                <a:ea typeface="Belleza"/>
                <a:cs typeface="Belleza"/>
                <a:sym typeface="Belleza"/>
              </a:rPr>
              <a:t>Dynamic rupture and tsunamis</a:t>
            </a:r>
            <a:endParaRPr kumimoji="0" sz="1200" b="0" i="0" u="none" strike="noStrike" kern="0" cap="none" spc="0" normalizeH="0" baseline="0" noProof="0" dirty="0">
              <a:ln>
                <a:noFill/>
              </a:ln>
              <a:solidFill>
                <a:schemeClr val="tx1">
                  <a:lumMod val="50000"/>
                  <a:lumOff val="50000"/>
                </a:schemeClr>
              </a:solidFill>
              <a:effectLst/>
              <a:uLnTx/>
              <a:uFillTx/>
              <a:latin typeface="Optima" pitchFamily="2" charset="0"/>
              <a:ea typeface="Belleza"/>
              <a:cs typeface="Belleza"/>
              <a:sym typeface="Belleza"/>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Belleza"/>
              <a:buChar char="➢"/>
              <a:tabLst/>
              <a:defRPr/>
            </a:pPr>
            <a:r>
              <a:rPr kumimoji="0" lang="en-US" sz="1200" b="0" i="0" u="none" strike="noStrike" kern="0" cap="none" spc="0" normalizeH="0" baseline="0" noProof="0" dirty="0" smtClean="0">
                <a:ln>
                  <a:noFill/>
                </a:ln>
                <a:solidFill>
                  <a:schemeClr val="tx1">
                    <a:lumMod val="50000"/>
                    <a:lumOff val="50000"/>
                  </a:schemeClr>
                </a:solidFill>
                <a:effectLst/>
                <a:uLnTx/>
                <a:uFillTx/>
                <a:latin typeface="Optima" pitchFamily="2" charset="0"/>
                <a:ea typeface="Belleza"/>
                <a:cs typeface="Belleza"/>
                <a:sym typeface="Belleza"/>
              </a:rPr>
              <a:t>Geodynamics and surface processes</a:t>
            </a:r>
            <a:endParaRPr kumimoji="0" sz="1200" b="0" i="0" u="none" strike="noStrike" kern="0" cap="none" spc="0" normalizeH="0" baseline="0" noProof="0" dirty="0">
              <a:ln>
                <a:noFill/>
              </a:ln>
              <a:solidFill>
                <a:schemeClr val="tx1">
                  <a:lumMod val="50000"/>
                  <a:lumOff val="50000"/>
                </a:schemeClr>
              </a:solidFill>
              <a:effectLst/>
              <a:uLnTx/>
              <a:uFillTx/>
              <a:latin typeface="Optima" pitchFamily="2" charset="0"/>
              <a:ea typeface="Belleza"/>
              <a:cs typeface="Belleza"/>
              <a:sym typeface="Belleza"/>
            </a:endParaRPr>
          </a:p>
        </p:txBody>
      </p:sp>
      <p:sp>
        <p:nvSpPr>
          <p:cNvPr id="311" name="Google Shape;311;p38"/>
          <p:cNvSpPr txBox="1"/>
          <p:nvPr/>
        </p:nvSpPr>
        <p:spPr>
          <a:xfrm>
            <a:off x="6170450" y="973850"/>
            <a:ext cx="2885100" cy="1667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Optima" pitchFamily="2" charset="0"/>
                <a:ea typeface="Belleza"/>
                <a:cs typeface="Belleza"/>
                <a:sym typeface="Belleza"/>
              </a:rPr>
              <a:t>Workshop 3: Volcano Modeling</a:t>
            </a:r>
            <a:endParaRPr kumimoji="0" sz="1200" b="0" i="0" u="none" strike="noStrike" kern="0" cap="none" spc="0" normalizeH="0" baseline="0" noProof="0" dirty="0">
              <a:ln>
                <a:noFill/>
              </a:ln>
              <a:solidFill>
                <a:srgbClr val="000000"/>
              </a:solidFill>
              <a:effectLst/>
              <a:uLnTx/>
              <a:uFillTx/>
              <a:latin typeface="Optima" pitchFamily="2" charset="0"/>
              <a:ea typeface="Belleza"/>
              <a:cs typeface="Belleza"/>
              <a:sym typeface="Belleza"/>
            </a:endParaRPr>
          </a:p>
          <a:p>
            <a:pPr marL="457200" marR="0" lvl="0" indent="-317500" algn="l" defTabSz="914400" rtl="0" eaLnBrk="1" fontAlgn="auto" latinLnBrk="0" hangingPunct="1">
              <a:lnSpc>
                <a:spcPct val="80000"/>
              </a:lnSpc>
              <a:spcBef>
                <a:spcPts val="224"/>
              </a:spcBef>
              <a:spcAft>
                <a:spcPts val="0"/>
              </a:spcAft>
              <a:buClr>
                <a:srgbClr val="000000"/>
              </a:buClr>
              <a:buSzPts val="1400"/>
              <a:buFont typeface="Belleza"/>
              <a:buChar char="➢"/>
              <a:tabLst/>
              <a:defRPr/>
            </a:pPr>
            <a:r>
              <a:rPr kumimoji="0" lang="en-US" sz="1200" b="0" i="0" u="none" strike="noStrike" kern="0" cap="none" spc="0" normalizeH="0" baseline="0" noProof="0" dirty="0">
                <a:ln>
                  <a:noFill/>
                </a:ln>
                <a:solidFill>
                  <a:srgbClr val="000000"/>
                </a:solidFill>
                <a:effectLst/>
                <a:uLnTx/>
                <a:uFillTx/>
                <a:latin typeface="Optima" pitchFamily="2" charset="0"/>
                <a:ea typeface="Belleza"/>
                <a:cs typeface="Belleza"/>
                <a:sym typeface="Belleza"/>
              </a:rPr>
              <a:t>Location, timing, and magnitudes of volcanic eruptions on an arc scale</a:t>
            </a:r>
            <a:endParaRPr kumimoji="0" sz="1200" b="0" i="0" u="none" strike="noStrike" kern="0" cap="none" spc="0" normalizeH="0" baseline="0" noProof="0" dirty="0">
              <a:ln>
                <a:noFill/>
              </a:ln>
              <a:solidFill>
                <a:srgbClr val="000000"/>
              </a:solidFill>
              <a:effectLst/>
              <a:uLnTx/>
              <a:uFillTx/>
              <a:latin typeface="Optima" pitchFamily="2" charset="0"/>
              <a:ea typeface="Belleza"/>
              <a:cs typeface="Belleza"/>
              <a:sym typeface="Belleza"/>
            </a:endParaRPr>
          </a:p>
          <a:p>
            <a:pPr marL="457200" marR="0" lvl="0" indent="-317500" algn="l" defTabSz="914400" rtl="0" eaLnBrk="1" fontAlgn="auto" latinLnBrk="0" hangingPunct="1">
              <a:lnSpc>
                <a:spcPct val="80000"/>
              </a:lnSpc>
              <a:spcBef>
                <a:spcPts val="224"/>
              </a:spcBef>
              <a:spcAft>
                <a:spcPts val="0"/>
              </a:spcAft>
              <a:buClr>
                <a:srgbClr val="000000"/>
              </a:buClr>
              <a:buSzPts val="1400"/>
              <a:buFont typeface="Belleza"/>
              <a:buChar char="➢"/>
              <a:tabLst/>
              <a:defRPr/>
            </a:pPr>
            <a:r>
              <a:rPr kumimoji="0" lang="en-US" sz="1200" b="0" i="0" u="none" strike="noStrike" kern="0" cap="none" spc="0" normalizeH="0" baseline="0" noProof="0" dirty="0">
                <a:ln>
                  <a:noFill/>
                </a:ln>
                <a:solidFill>
                  <a:srgbClr val="000000"/>
                </a:solidFill>
                <a:effectLst/>
                <a:uLnTx/>
                <a:uFillTx/>
                <a:latin typeface="Optima" pitchFamily="2" charset="0"/>
                <a:ea typeface="Belleza"/>
                <a:cs typeface="Belleza"/>
                <a:sym typeface="Belleza"/>
              </a:rPr>
              <a:t>How does the lithosphere influence magma transport?</a:t>
            </a:r>
            <a:endParaRPr kumimoji="0" sz="1200" b="0" i="0" u="none" strike="noStrike" kern="0" cap="none" spc="0" normalizeH="0" baseline="0" noProof="0" dirty="0">
              <a:ln>
                <a:noFill/>
              </a:ln>
              <a:solidFill>
                <a:srgbClr val="000000"/>
              </a:solidFill>
              <a:effectLst/>
              <a:uLnTx/>
              <a:uFillTx/>
              <a:latin typeface="Optima" pitchFamily="2" charset="0"/>
              <a:ea typeface="Belleza"/>
              <a:cs typeface="Belleza"/>
              <a:sym typeface="Belleza"/>
            </a:endParaRPr>
          </a:p>
        </p:txBody>
      </p:sp>
      <p:sp>
        <p:nvSpPr>
          <p:cNvPr id="312" name="Google Shape;312;p38"/>
          <p:cNvSpPr txBox="1"/>
          <p:nvPr/>
        </p:nvSpPr>
        <p:spPr>
          <a:xfrm>
            <a:off x="7813" y="2245017"/>
            <a:ext cx="3000000" cy="4773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smtClean="0">
                <a:ln>
                  <a:noFill/>
                </a:ln>
                <a:solidFill>
                  <a:schemeClr val="tx1">
                    <a:lumMod val="50000"/>
                    <a:lumOff val="50000"/>
                  </a:schemeClr>
                </a:solidFill>
                <a:effectLst/>
                <a:uLnTx/>
                <a:uFillTx/>
                <a:latin typeface="Optima" pitchFamily="2" charset="0"/>
                <a:ea typeface="Belleza"/>
                <a:cs typeface="Belleza"/>
                <a:sym typeface="Belleza"/>
              </a:rPr>
              <a:t>May 30 – June 1, 2019</a:t>
            </a:r>
          </a:p>
          <a:p>
            <a:pPr marL="0" marR="0" lvl="0" indent="0" algn="ctr" defTabSz="914400" rtl="0" eaLnBrk="1" fontAlgn="auto" latinLnBrk="0" hangingPunct="1">
              <a:lnSpc>
                <a:spcPct val="80000"/>
              </a:lnSpc>
              <a:spcBef>
                <a:spcPts val="0"/>
              </a:spcBef>
              <a:spcAft>
                <a:spcPts val="0"/>
              </a:spcAft>
              <a:buClr>
                <a:srgbClr val="000000"/>
              </a:buClr>
              <a:buSzTx/>
              <a:buFont typeface="Arial"/>
              <a:buNone/>
              <a:tabLst/>
              <a:defRPr/>
            </a:pPr>
            <a:r>
              <a:rPr lang="en-US" b="1" kern="0" dirty="0" smtClean="0">
                <a:solidFill>
                  <a:schemeClr val="tx1">
                    <a:lumMod val="50000"/>
                    <a:lumOff val="50000"/>
                  </a:schemeClr>
                </a:solidFill>
                <a:latin typeface="Optima" pitchFamily="2" charset="0"/>
                <a:ea typeface="Belleza"/>
                <a:cs typeface="Belleza"/>
                <a:sym typeface="Belleza"/>
              </a:rPr>
              <a:t>Minneapolis, MN</a:t>
            </a:r>
            <a:endParaRPr kumimoji="0" sz="1800" b="0" i="0" u="none" strike="noStrike" kern="0" cap="none" spc="0" normalizeH="0" baseline="0" noProof="0" dirty="0">
              <a:ln>
                <a:noFill/>
              </a:ln>
              <a:solidFill>
                <a:schemeClr val="tx1">
                  <a:lumMod val="50000"/>
                  <a:lumOff val="50000"/>
                </a:schemeClr>
              </a:solidFill>
              <a:effectLst/>
              <a:uLnTx/>
              <a:uFillTx/>
              <a:latin typeface="Optima" pitchFamily="2" charset="0"/>
              <a:ea typeface="Belleza"/>
              <a:cs typeface="Belleza"/>
              <a:sym typeface="Belleza"/>
            </a:endParaRPr>
          </a:p>
        </p:txBody>
      </p:sp>
      <p:sp>
        <p:nvSpPr>
          <p:cNvPr id="313" name="Google Shape;313;p38"/>
          <p:cNvSpPr txBox="1"/>
          <p:nvPr/>
        </p:nvSpPr>
        <p:spPr>
          <a:xfrm>
            <a:off x="3056388" y="2245017"/>
            <a:ext cx="3000000" cy="4773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chemeClr val="tx1">
                    <a:lumMod val="50000"/>
                    <a:lumOff val="50000"/>
                  </a:schemeClr>
                </a:solidFill>
                <a:effectLst/>
                <a:uLnTx/>
                <a:uFillTx/>
                <a:latin typeface="Optima" pitchFamily="2" charset="0"/>
                <a:ea typeface="Belleza"/>
                <a:cs typeface="Belleza"/>
                <a:sym typeface="Belleza"/>
              </a:rPr>
              <a:t>October 7 - 9, </a:t>
            </a:r>
            <a:r>
              <a:rPr kumimoji="0" lang="en-US" sz="1800" b="1" i="0" u="none" strike="noStrike" kern="0" cap="none" spc="0" normalizeH="0" baseline="0" noProof="0" dirty="0" smtClean="0">
                <a:ln>
                  <a:noFill/>
                </a:ln>
                <a:solidFill>
                  <a:schemeClr val="tx1">
                    <a:lumMod val="50000"/>
                    <a:lumOff val="50000"/>
                  </a:schemeClr>
                </a:solidFill>
                <a:effectLst/>
                <a:uLnTx/>
                <a:uFillTx/>
                <a:latin typeface="Optima" pitchFamily="2" charset="0"/>
                <a:ea typeface="Belleza"/>
                <a:cs typeface="Belleza"/>
                <a:sym typeface="Belleza"/>
              </a:rPr>
              <a:t>2019</a:t>
            </a:r>
          </a:p>
          <a:p>
            <a:pPr marL="0" marR="0" lvl="0" indent="0" algn="ct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smtClean="0">
                <a:ln>
                  <a:noFill/>
                </a:ln>
                <a:solidFill>
                  <a:schemeClr val="tx1">
                    <a:lumMod val="50000"/>
                    <a:lumOff val="50000"/>
                  </a:schemeClr>
                </a:solidFill>
                <a:effectLst/>
                <a:uLnTx/>
                <a:uFillTx/>
                <a:latin typeface="Optima" pitchFamily="2" charset="0"/>
                <a:ea typeface="Belleza"/>
                <a:cs typeface="Belleza"/>
                <a:sym typeface="Belleza"/>
              </a:rPr>
              <a:t>Eugene, OR</a:t>
            </a:r>
            <a:endParaRPr kumimoji="0" sz="1800" b="0" i="0" u="none" strike="noStrike" kern="0" cap="none" spc="0" normalizeH="0" baseline="0" noProof="0" dirty="0">
              <a:ln>
                <a:noFill/>
              </a:ln>
              <a:solidFill>
                <a:schemeClr val="tx1">
                  <a:lumMod val="50000"/>
                  <a:lumOff val="50000"/>
                </a:schemeClr>
              </a:solidFill>
              <a:effectLst/>
              <a:uLnTx/>
              <a:uFillTx/>
              <a:latin typeface="Optima" pitchFamily="2" charset="0"/>
              <a:ea typeface="Belleza"/>
              <a:cs typeface="Belleza"/>
              <a:sym typeface="Belleza"/>
            </a:endParaRPr>
          </a:p>
        </p:txBody>
      </p:sp>
      <p:sp>
        <p:nvSpPr>
          <p:cNvPr id="314" name="Google Shape;314;p38"/>
          <p:cNvSpPr txBox="1"/>
          <p:nvPr/>
        </p:nvSpPr>
        <p:spPr>
          <a:xfrm>
            <a:off x="5959238" y="2245017"/>
            <a:ext cx="3000000" cy="4773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smtClean="0">
                <a:ln>
                  <a:noFill/>
                </a:ln>
                <a:solidFill>
                  <a:srgbClr val="980000"/>
                </a:solidFill>
                <a:effectLst/>
                <a:uLnTx/>
                <a:uFillTx/>
                <a:latin typeface="Optima" pitchFamily="2" charset="0"/>
                <a:ea typeface="Belleza"/>
                <a:cs typeface="Belleza"/>
                <a:sym typeface="Belleza"/>
              </a:rPr>
              <a:t>Mid </a:t>
            </a:r>
            <a:r>
              <a:rPr kumimoji="0" lang="en-US" sz="1800" b="1" i="0" u="none" strike="noStrike" kern="0" cap="none" spc="0" normalizeH="0" baseline="0" noProof="0" dirty="0" smtClean="0">
                <a:ln>
                  <a:noFill/>
                </a:ln>
                <a:solidFill>
                  <a:srgbClr val="980000"/>
                </a:solidFill>
                <a:effectLst/>
                <a:uLnTx/>
                <a:uFillTx/>
                <a:latin typeface="Optima" pitchFamily="2" charset="0"/>
                <a:ea typeface="Belleza"/>
                <a:cs typeface="Belleza"/>
                <a:sym typeface="Belleza"/>
              </a:rPr>
              <a:t>2020</a:t>
            </a:r>
          </a:p>
          <a:p>
            <a:pPr marL="0" marR="0" lvl="0" indent="0" algn="ctr" defTabSz="914400" rtl="0" eaLnBrk="1" fontAlgn="auto" latinLnBrk="0" hangingPunct="1">
              <a:lnSpc>
                <a:spcPct val="80000"/>
              </a:lnSpc>
              <a:spcBef>
                <a:spcPts val="0"/>
              </a:spcBef>
              <a:spcAft>
                <a:spcPts val="0"/>
              </a:spcAft>
              <a:buClr>
                <a:srgbClr val="000000"/>
              </a:buClr>
              <a:buSzTx/>
              <a:buFont typeface="Arial"/>
              <a:buNone/>
              <a:tabLst/>
              <a:defRPr/>
            </a:pPr>
            <a:r>
              <a:rPr lang="en-US" b="1" kern="0" dirty="0" smtClean="0">
                <a:solidFill>
                  <a:srgbClr val="980000"/>
                </a:solidFill>
                <a:latin typeface="Optima" pitchFamily="2" charset="0"/>
                <a:ea typeface="Belleza"/>
                <a:cs typeface="Belleza"/>
                <a:sym typeface="Belleza"/>
              </a:rPr>
              <a:t>Location TBD</a:t>
            </a:r>
            <a:endParaRPr kumimoji="0" sz="1800" b="0" i="0" u="none" strike="noStrike" kern="0" cap="none" spc="0" normalizeH="0" baseline="0" noProof="0" dirty="0">
              <a:ln>
                <a:noFill/>
              </a:ln>
              <a:solidFill>
                <a:srgbClr val="980000"/>
              </a:solidFill>
              <a:effectLst/>
              <a:uLnTx/>
              <a:uFillTx/>
              <a:latin typeface="Optima" pitchFamily="2" charset="0"/>
              <a:ea typeface="Belleza"/>
              <a:cs typeface="Belleza"/>
              <a:sym typeface="Belleza"/>
            </a:endParaRPr>
          </a:p>
        </p:txBody>
      </p:sp>
      <p:pic>
        <p:nvPicPr>
          <p:cNvPr id="10" name="Picture 9"/>
          <p:cNvPicPr>
            <a:picLocks noChangeAspect="1"/>
          </p:cNvPicPr>
          <p:nvPr/>
        </p:nvPicPr>
        <p:blipFill>
          <a:blip r:embed="rId3"/>
          <a:stretch>
            <a:fillRect/>
          </a:stretch>
        </p:blipFill>
        <p:spPr>
          <a:xfrm>
            <a:off x="2371513" y="2950216"/>
            <a:ext cx="4399126" cy="2086535"/>
          </a:xfrm>
          <a:prstGeom prst="rect">
            <a:avLst/>
          </a:prstGeom>
        </p:spPr>
      </p:pic>
      <p:sp>
        <p:nvSpPr>
          <p:cNvPr id="11" name="Google Shape;282;p34"/>
          <p:cNvSpPr txBox="1">
            <a:spLocks noGrp="1"/>
          </p:cNvSpPr>
          <p:nvPr>
            <p:ph type="title"/>
          </p:nvPr>
        </p:nvSpPr>
        <p:spPr>
          <a:xfrm>
            <a:off x="71020" y="3387623"/>
            <a:ext cx="2300493" cy="93378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Belleza"/>
              <a:buNone/>
            </a:pPr>
            <a:r>
              <a:rPr lang="en-US" sz="2000" b="1" dirty="0">
                <a:latin typeface="Optima" pitchFamily="2" charset="0"/>
              </a:rPr>
              <a:t>www.sz4dmcs.org</a:t>
            </a:r>
            <a:endParaRPr sz="1100" dirty="0">
              <a:latin typeface="Optima" pitchFamily="2" charset="0"/>
            </a:endParaRPr>
          </a:p>
        </p:txBody>
      </p:sp>
      <p:sp>
        <p:nvSpPr>
          <p:cNvPr id="12" name="Google Shape;288;p35"/>
          <p:cNvSpPr txBox="1">
            <a:spLocks/>
          </p:cNvSpPr>
          <p:nvPr/>
        </p:nvSpPr>
        <p:spPr>
          <a:xfrm>
            <a:off x="6816075" y="3468975"/>
            <a:ext cx="2184179" cy="77158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Belleza"/>
              <a:buNone/>
              <a:defRPr sz="4400" b="0" i="0" u="none" strike="noStrike" cap="none">
                <a:solidFill>
                  <a:schemeClr val="dk1"/>
                </a:solidFill>
                <a:latin typeface="Belleza"/>
                <a:ea typeface="Belleza"/>
                <a:cs typeface="Belleza"/>
                <a:sym typeface="Bellez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4400"/>
              <a:buFont typeface="Belleza"/>
              <a:buNone/>
              <a:tabLst/>
              <a:defRPr/>
            </a:pPr>
            <a:r>
              <a:rPr kumimoji="0" lang="en-US" sz="2000" b="1" i="0" u="none" strike="noStrike" kern="0" cap="none" spc="0" normalizeH="0" baseline="0" noProof="0" dirty="0">
                <a:ln>
                  <a:noFill/>
                </a:ln>
                <a:solidFill>
                  <a:srgbClr val="000000"/>
                </a:solidFill>
                <a:effectLst/>
                <a:uLnTx/>
                <a:uFillTx/>
                <a:latin typeface="Optima" pitchFamily="2" charset="0"/>
                <a:sym typeface="Belleza"/>
              </a:rPr>
              <a:t>twitter: </a:t>
            </a:r>
            <a:r>
              <a:rPr kumimoji="0" lang="en-US" sz="2000" b="1" i="0" u="none" strike="noStrike" kern="0" cap="none" spc="0" normalizeH="0" baseline="0" noProof="0" dirty="0" smtClean="0">
                <a:ln>
                  <a:noFill/>
                </a:ln>
                <a:solidFill>
                  <a:srgbClr val="000000"/>
                </a:solidFill>
                <a:effectLst/>
                <a:uLnTx/>
                <a:uFillTx/>
                <a:latin typeface="Optima" pitchFamily="2" charset="0"/>
                <a:sym typeface="Belleza"/>
              </a:rPr>
              <a:t>sz4d_mcs</a:t>
            </a:r>
            <a:endParaRPr kumimoji="0" lang="en-US" sz="2000" b="0" i="0" u="none" strike="noStrike" kern="0" cap="none" spc="0" normalizeH="0" baseline="0" noProof="0" dirty="0">
              <a:ln>
                <a:noFill/>
              </a:ln>
              <a:solidFill>
                <a:srgbClr val="000000"/>
              </a:solidFill>
              <a:effectLst/>
              <a:uLnTx/>
              <a:uFillTx/>
              <a:latin typeface="Optima" pitchFamily="2" charset="0"/>
              <a:sym typeface="Belleza"/>
            </a:endParaRPr>
          </a:p>
        </p:txBody>
      </p:sp>
    </p:spTree>
    <p:extLst>
      <p:ext uri="{BB962C8B-B14F-4D97-AF65-F5344CB8AC3E}">
        <p14:creationId xmlns:p14="http://schemas.microsoft.com/office/powerpoint/2010/main" val="473569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FFFF"/>
          </a:solidFill>
        </a:ln>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latin typeface="Optima"/>
            <a:cs typeface="Optima"/>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13240</TotalTime>
  <Words>328</Words>
  <Application>Microsoft Office PowerPoint</Application>
  <PresentationFormat>On-screen Show (16:9)</PresentationFormat>
  <Paragraphs>34</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Belleza</vt:lpstr>
      <vt:lpstr>Calibri</vt:lpstr>
      <vt:lpstr>DejaVu Sans</vt:lpstr>
      <vt:lpstr>Optima</vt:lpstr>
      <vt:lpstr>Wingdings</vt:lpstr>
      <vt:lpstr>Office Theme</vt:lpstr>
      <vt:lpstr>PowerPoint Presentation</vt:lpstr>
      <vt:lpstr>MCS connections and partnerships</vt:lpstr>
      <vt:lpstr>www.sz4dmcs.org</vt:lpstr>
    </vt:vector>
  </TitlesOfParts>
  <Manager/>
  <Company>USC Earth Sciecnes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to our understanding of global mantle convection</dc:title>
  <dc:subject/>
  <dc:creator>Thorsten Becker</dc:creator>
  <cp:keywords/>
  <dc:description/>
  <cp:lastModifiedBy>Lotto, Gabriel C</cp:lastModifiedBy>
  <cp:revision>1051</cp:revision>
  <cp:lastPrinted>2016-12-09T16:10:25Z</cp:lastPrinted>
  <dcterms:created xsi:type="dcterms:W3CDTF">2016-12-05T21:23:54Z</dcterms:created>
  <dcterms:modified xsi:type="dcterms:W3CDTF">2019-10-24T23:21:34Z</dcterms:modified>
  <cp:category/>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USC Earth Sciecnes</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12</vt:i4>
  </property>
  <property fmtid="{D5CDD505-2E9C-101B-9397-08002B2CF9AE}" pid="9" name="PresentationFormat">
    <vt:lpwstr>On-screen Show (16:9)</vt:lpwstr>
  </property>
  <property fmtid="{D5CDD505-2E9C-101B-9397-08002B2CF9AE}" pid="10" name="ScaleCrop">
    <vt:bool>false</vt:bool>
  </property>
  <property fmtid="{D5CDD505-2E9C-101B-9397-08002B2CF9AE}" pid="11" name="ShareDoc">
    <vt:bool>false</vt:bool>
  </property>
  <property fmtid="{D5CDD505-2E9C-101B-9397-08002B2CF9AE}" pid="12" name="Slides">
    <vt:i4>82</vt:i4>
  </property>
</Properties>
</file>