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5" r:id="rId2"/>
    <p:sldId id="256" r:id="rId3"/>
    <p:sldId id="276" r:id="rId4"/>
    <p:sldId id="259" r:id="rId5"/>
    <p:sldId id="265" r:id="rId6"/>
    <p:sldId id="263" r:id="rId7"/>
    <p:sldId id="264" r:id="rId8"/>
    <p:sldId id="270" r:id="rId9"/>
    <p:sldId id="267" r:id="rId10"/>
    <p:sldId id="266" r:id="rId11"/>
    <p:sldId id="279" r:id="rId12"/>
    <p:sldId id="257" r:id="rId13"/>
    <p:sldId id="277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C632D-40E1-8245-B919-827D5F6EFE21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C7CCE-D95A-7144-B7B8-F7281BDDE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 plotted with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con.cC-anis.50s-allUS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14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Interseismic</a:t>
            </a:r>
            <a:r>
              <a:rPr lang="en-US" dirty="0"/>
              <a:t> (GPS) uplift rate along coastal</a:t>
            </a:r>
            <a:r>
              <a:rPr lang="en-US" baseline="0" dirty="0"/>
              <a:t> central Oregon (43-46 </a:t>
            </a:r>
            <a:r>
              <a:rPr lang="en-US" baseline="0" dirty="0" err="1"/>
              <a:t>deg.N</a:t>
            </a:r>
            <a:r>
              <a:rPr lang="en-US" baseline="0" dirty="0"/>
              <a:t>) is less than elsewhere (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coastal Washington, southern Oregon and northern California).  Subsidence accompanying the 1700 earthquake is also less along coastal central Oregon.  This all points to lesser coupling and a wider transition zone under central Oregon.  “Modeled locking distributions suggest a wide locking transition zone that extends inland under central Oregon.”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9CB2-7E56-B44E-83DF-1962D8A1C5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Montagner</a:t>
            </a:r>
            <a:r>
              <a:rPr lang="en-US" dirty="0"/>
              <a:t>: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three partials contribute to the 2--azimuthal terms, A-partial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F-partial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Hs, and the largest one L-partial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Montagner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(2007) -- Deep Earth Structure – Upper Mantle Structure: Global Isotropic and Anisotropic Elastic Tomography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noteworthy that the trends of the fast-velocity axes are often N-ward</a:t>
            </a:r>
            <a:r>
              <a:rPr lang="en-US" baseline="0" dirty="0"/>
              <a:t> or NW-ward in Yuan and </a:t>
            </a:r>
            <a:r>
              <a:rPr lang="en-US" baseline="0" dirty="0" err="1"/>
              <a:t>Romanowicz’s</a:t>
            </a:r>
            <a:r>
              <a:rPr lang="en-US" baseline="0" dirty="0"/>
              <a:t> maps, nearly perpendicular to the APM (absolute plate motion)</a:t>
            </a:r>
          </a:p>
          <a:p>
            <a:r>
              <a:rPr lang="en-US" baseline="0" dirty="0"/>
              <a:t>Direction, kind of confirming the same trends in my results.  As with other studies, the anisotropy patterns in Yuan and </a:t>
            </a:r>
            <a:r>
              <a:rPr lang="en-US" baseline="0" dirty="0" err="1"/>
              <a:t>Romanowicz’s</a:t>
            </a:r>
            <a:r>
              <a:rPr lang="en-US" baseline="0" dirty="0"/>
              <a:t> </a:t>
            </a:r>
            <a:r>
              <a:rPr lang="en-US" baseline="0"/>
              <a:t>maps seem unrealistically smooth.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Transportable Array of </a:t>
            </a:r>
            <a:r>
              <a:rPr lang="en-US" dirty="0" err="1"/>
              <a:t>Earthscope</a:t>
            </a:r>
            <a:r>
              <a:rPr lang="en-US" dirty="0"/>
              <a:t> and regional permanent array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84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Pollitz (2008).  Recorded </a:t>
            </a:r>
            <a:r>
              <a:rPr lang="en-US" dirty="0" err="1"/>
              <a:t>wavefields</a:t>
            </a:r>
            <a:r>
              <a:rPr lang="en-US" dirty="0"/>
              <a:t> have highly variable amplitudes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focussing</a:t>
            </a:r>
            <a:r>
              <a:rPr lang="en-US" dirty="0">
                <a:sym typeface="Wingdings"/>
              </a:rPr>
              <a:t> and </a:t>
            </a:r>
            <a:r>
              <a:rPr lang="en-US" dirty="0" err="1">
                <a:sym typeface="Wingdings"/>
              </a:rPr>
              <a:t>defocussing</a:t>
            </a:r>
            <a:r>
              <a:rPr lang="en-US" dirty="0">
                <a:sym typeface="Wingdings"/>
              </a:rPr>
              <a:t> effects along </a:t>
            </a:r>
            <a:r>
              <a:rPr lang="en-US" dirty="0" err="1">
                <a:sym typeface="Wingdings"/>
              </a:rPr>
              <a:t>teleseismic</a:t>
            </a:r>
            <a:r>
              <a:rPr lang="en-US" dirty="0">
                <a:sym typeface="Wingdings"/>
              </a:rPr>
              <a:t> propagation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FD03A-0320-2A43-8960-90549894990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4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fast velocity direction is laterally variable, as established by the 2-phi phase velocity 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7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fast velocity direction is laterally variable, as established by the 2-phi phase velocity 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Kreuger and Wirth Figure 9b: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Orientations of slow anisotropy from previous studies (colored bars) and this study (black). Plotting is as described in Figure 2.”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C7CCE-D95A-7144-B7B8-F7281BDDE2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0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7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1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3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0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5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E46C-EFD4-8A49-B4AC-6F257D2BAAB8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A6D1B-1355-984E-90F8-2A660391C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5EA7-9E87-C94A-A7BC-3B8E3678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Seismic surface wave anisotropy in </a:t>
            </a:r>
            <a:br>
              <a:rPr lang="en-US" dirty="0"/>
            </a:br>
            <a:r>
              <a:rPr lang="en-US" dirty="0"/>
              <a:t>the Pacific Northwest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21017-C480-4444-86EB-4F82149D8F35}"/>
              </a:ext>
            </a:extLst>
          </p:cNvPr>
          <p:cNvSpPr txBox="1"/>
          <p:nvPr/>
        </p:nvSpPr>
        <p:spPr>
          <a:xfrm>
            <a:off x="2470067" y="1888177"/>
            <a:ext cx="695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Fred F. </a:t>
            </a:r>
            <a:r>
              <a:rPr lang="en-US" sz="2400" dirty="0" err="1"/>
              <a:t>Pollitz</a:t>
            </a:r>
            <a:r>
              <a:rPr lang="en-US" sz="2400" dirty="0"/>
              <a:t>, </a:t>
            </a:r>
            <a:r>
              <a:rPr lang="en-US" sz="2400" i="1" dirty="0"/>
              <a:t>U.S. Geological Survey, Moffett Field, CA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ECC1B-43A3-2143-9FD2-5860B03B2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2547331"/>
            <a:ext cx="6576868" cy="41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390F5-BFB1-0E4B-A016-3FBF88FD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76" y="342900"/>
            <a:ext cx="5486400" cy="617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820EB-5632-F347-B49E-3057BC964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209" y="0"/>
            <a:ext cx="4675909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3C0532-FD84-0141-A7CB-1928352683AF}"/>
              </a:ext>
            </a:extLst>
          </p:cNvPr>
          <p:cNvCxnSpPr>
            <a:cxnSpLocks/>
          </p:cNvCxnSpPr>
          <p:nvPr/>
        </p:nvCxnSpPr>
        <p:spPr>
          <a:xfrm flipH="1" flipV="1">
            <a:off x="3075710" y="3859479"/>
            <a:ext cx="3800104" cy="13062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C853BC-AF41-724F-8A2D-6A791D61426F}"/>
              </a:ext>
            </a:extLst>
          </p:cNvPr>
          <p:cNvCxnSpPr>
            <a:cxnSpLocks/>
          </p:cNvCxnSpPr>
          <p:nvPr/>
        </p:nvCxnSpPr>
        <p:spPr>
          <a:xfrm flipH="1" flipV="1">
            <a:off x="2470068" y="2873829"/>
            <a:ext cx="4497533" cy="3780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D71EEF-B891-A24E-8B95-0B0544D469B3}"/>
              </a:ext>
            </a:extLst>
          </p:cNvPr>
          <p:cNvCxnSpPr>
            <a:cxnSpLocks/>
          </p:cNvCxnSpPr>
          <p:nvPr/>
        </p:nvCxnSpPr>
        <p:spPr>
          <a:xfrm flipH="1">
            <a:off x="2731325" y="1314202"/>
            <a:ext cx="4236276" cy="787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C2C403-F194-5641-9BE8-216B5ADD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05" y="344384"/>
            <a:ext cx="3236096" cy="4769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962C9-6FD1-A846-922F-D6ED48CD2D80}"/>
              </a:ext>
            </a:extLst>
          </p:cNvPr>
          <p:cNvSpPr txBox="1"/>
          <p:nvPr/>
        </p:nvSpPr>
        <p:spPr>
          <a:xfrm>
            <a:off x="1508166" y="5731626"/>
            <a:ext cx="390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Lower crust slow-velocity directions</a:t>
            </a:r>
          </a:p>
          <a:p>
            <a:r>
              <a:rPr lang="en-US" sz="2000" dirty="0"/>
              <a:t>(Kreuger and Wirth, 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8ACC1-0C6A-4E4A-8383-6BC61D94E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541" y="-297478"/>
            <a:ext cx="6576819" cy="7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0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7" y="938476"/>
            <a:ext cx="3961914" cy="4600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938477"/>
            <a:ext cx="3922642" cy="4728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0DCA2-DCC9-6E46-AFEA-745309230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271" y="530087"/>
            <a:ext cx="4452730" cy="5009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0FCB3-EB58-BA40-9197-D9774FF007E1}"/>
              </a:ext>
            </a:extLst>
          </p:cNvPr>
          <p:cNvSpPr txBox="1"/>
          <p:nvPr/>
        </p:nvSpPr>
        <p:spPr>
          <a:xfrm>
            <a:off x="4217133" y="1026764"/>
            <a:ext cx="2171792" cy="22163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1D171-B2F6-0F4C-853C-9D7C3190A63E}"/>
              </a:ext>
            </a:extLst>
          </p:cNvPr>
          <p:cNvSpPr txBox="1"/>
          <p:nvPr/>
        </p:nvSpPr>
        <p:spPr>
          <a:xfrm>
            <a:off x="331768" y="1062444"/>
            <a:ext cx="2171792" cy="22163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CB523-620D-D442-B83C-531BDBB6CEFE}"/>
              </a:ext>
            </a:extLst>
          </p:cNvPr>
          <p:cNvSpPr txBox="1"/>
          <p:nvPr/>
        </p:nvSpPr>
        <p:spPr>
          <a:xfrm>
            <a:off x="2644736" y="5830131"/>
            <a:ext cx="32722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Lin and </a:t>
            </a:r>
            <a:r>
              <a:rPr lang="en-US" sz="2400" dirty="0" err="1"/>
              <a:t>Ritzwoller</a:t>
            </a:r>
            <a:r>
              <a:rPr lang="en-US" sz="2400" dirty="0"/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43227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1" y="42511"/>
            <a:ext cx="9272019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Role of </a:t>
            </a:r>
            <a:r>
              <a:rPr lang="en-US" sz="3200" dirty="0" err="1"/>
              <a:t>forearc</a:t>
            </a:r>
            <a:r>
              <a:rPr lang="en-US" sz="3200" dirty="0"/>
              <a:t> crust for controlling amount of locking</a:t>
            </a:r>
          </a:p>
        </p:txBody>
      </p:sp>
      <p:pic>
        <p:nvPicPr>
          <p:cNvPr id="5" name="Picture 4" descr="Schmaltzle-fig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92" y="1078710"/>
            <a:ext cx="3051748" cy="5393598"/>
          </a:xfrm>
          <a:prstGeom prst="rect">
            <a:avLst/>
          </a:prstGeom>
        </p:spPr>
      </p:pic>
      <p:pic>
        <p:nvPicPr>
          <p:cNvPr id="6" name="Picture 5" descr="Schmaltzle-fig5b+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2" y="1185512"/>
            <a:ext cx="6700562" cy="2815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2712" y="6323307"/>
            <a:ext cx="2615470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 err="1"/>
              <a:t>Schmaltzle</a:t>
            </a:r>
            <a:r>
              <a:rPr lang="en-US" sz="2000" dirty="0"/>
              <a:t> et al. (2014)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47BB1F-E7F4-9C40-8A65-CD2B7252AD97}"/>
              </a:ext>
            </a:extLst>
          </p:cNvPr>
          <p:cNvSpPr/>
          <p:nvPr/>
        </p:nvSpPr>
        <p:spPr>
          <a:xfrm>
            <a:off x="8954814" y="1308538"/>
            <a:ext cx="1841206" cy="2237630"/>
          </a:xfrm>
          <a:prstGeom prst="rect">
            <a:avLst/>
          </a:prstGeom>
          <a:solidFill>
            <a:schemeClr val="tx1">
              <a:lumMod val="65000"/>
              <a:lumOff val="3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C9C4B-5BD1-2549-AA6F-D528C4C95A2A}"/>
              </a:ext>
            </a:extLst>
          </p:cNvPr>
          <p:cNvSpPr txBox="1"/>
          <p:nvPr/>
        </p:nvSpPr>
        <p:spPr>
          <a:xfrm>
            <a:off x="6775194" y="4352168"/>
            <a:ext cx="4897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Reduced locking from 43 – 46</a:t>
            </a:r>
            <a:r>
              <a:rPr lang="en-US" sz="2800" baseline="30000" dirty="0"/>
              <a:t>o</a:t>
            </a:r>
            <a:r>
              <a:rPr lang="en-US" sz="2800" dirty="0"/>
              <a:t>N</a:t>
            </a:r>
          </a:p>
          <a:p>
            <a:r>
              <a:rPr lang="en-US" sz="2800" dirty="0">
                <a:sym typeface="Wingdings" pitchFamily="2" charset="2"/>
              </a:rPr>
              <a:t> Segmentation of Cascadia arc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087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29D6D8-D238-644F-AC91-5EB593F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4" y="185245"/>
            <a:ext cx="5486400" cy="6172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5C836B-4AD8-AB41-968E-3B29F46C6DC3}"/>
              </a:ext>
            </a:extLst>
          </p:cNvPr>
          <p:cNvCxnSpPr>
            <a:cxnSpLocks/>
          </p:cNvCxnSpPr>
          <p:nvPr/>
        </p:nvCxnSpPr>
        <p:spPr>
          <a:xfrm>
            <a:off x="1245476" y="2364828"/>
            <a:ext cx="1807778" cy="2207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EDB90C-2FC1-4B42-999D-F9816ED5410C}"/>
              </a:ext>
            </a:extLst>
          </p:cNvPr>
          <p:cNvCxnSpPr>
            <a:cxnSpLocks/>
          </p:cNvCxnSpPr>
          <p:nvPr/>
        </p:nvCxnSpPr>
        <p:spPr>
          <a:xfrm>
            <a:off x="1245476" y="3463159"/>
            <a:ext cx="1807778" cy="2207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749F68-FD67-4444-A420-DEF384352CB8}"/>
              </a:ext>
            </a:extLst>
          </p:cNvPr>
          <p:cNvSpPr txBox="1"/>
          <p:nvPr/>
        </p:nvSpPr>
        <p:spPr>
          <a:xfrm>
            <a:off x="5943600" y="488731"/>
            <a:ext cx="60854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 there segmentation in anisotropy?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Does it match segmentation in along-arc deformation style (GPS, tremor, slow slip)?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Does it result from segmentation in the rate of slab rollback?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DA2B1-E5F5-284D-B22A-DB8B97F5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264" y="3361047"/>
            <a:ext cx="4754666" cy="2670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D1FD0-C35B-2143-B467-5E954B133B80}"/>
              </a:ext>
            </a:extLst>
          </p:cNvPr>
          <p:cNvSpPr txBox="1"/>
          <p:nvPr/>
        </p:nvSpPr>
        <p:spPr>
          <a:xfrm>
            <a:off x="7112712" y="6323307"/>
            <a:ext cx="2492082" cy="4001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/>
              <a:t>Long and Silver (2009)</a:t>
            </a:r>
          </a:p>
        </p:txBody>
      </p:sp>
    </p:spTree>
    <p:extLst>
      <p:ext uri="{BB962C8B-B14F-4D97-AF65-F5344CB8AC3E}">
        <p14:creationId xmlns:p14="http://schemas.microsoft.com/office/powerpoint/2010/main" val="20420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9" y="386862"/>
            <a:ext cx="5999957" cy="5122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2851" y="5701534"/>
            <a:ext cx="5209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Station average XKS splitting parameters</a:t>
            </a:r>
          </a:p>
          <a:p>
            <a:r>
              <a:rPr lang="en-US" sz="2400" dirty="0"/>
              <a:t>(Yang et al., 2016 SRL)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5076E-AFD6-FB4B-9BCB-F4C90E8747D3}"/>
              </a:ext>
            </a:extLst>
          </p:cNvPr>
          <p:cNvSpPr txBox="1"/>
          <p:nvPr/>
        </p:nvSpPr>
        <p:spPr>
          <a:xfrm>
            <a:off x="7097486" y="938150"/>
            <a:ext cx="49087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SKS, SKKS, and PKP splitting </a:t>
            </a:r>
          </a:p>
          <a:p>
            <a:r>
              <a:rPr lang="en-US" sz="2400" dirty="0"/>
              <a:t>     measurements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Average fast velocity direction over</a:t>
            </a:r>
          </a:p>
          <a:p>
            <a:r>
              <a:rPr lang="en-US" sz="2400" dirty="0"/>
              <a:t>     indefinite depth range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 additional information to </a:t>
            </a:r>
          </a:p>
          <a:p>
            <a:r>
              <a:rPr lang="en-US" sz="2400" dirty="0"/>
              <a:t>     obtain depth dependence of</a:t>
            </a:r>
          </a:p>
          <a:p>
            <a:r>
              <a:rPr lang="en-US" sz="2400" dirty="0"/>
              <a:t>     azimuthal anisotropy</a:t>
            </a:r>
          </a:p>
        </p:txBody>
      </p:sp>
    </p:spTree>
    <p:extLst>
      <p:ext uri="{BB962C8B-B14F-4D97-AF65-F5344CB8AC3E}">
        <p14:creationId xmlns:p14="http://schemas.microsoft.com/office/powerpoint/2010/main" val="33576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EB98E-4843-AC42-8D16-5BCBFA16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092" y="163210"/>
            <a:ext cx="4417722" cy="6694790"/>
          </a:xfrm>
          <a:prstGeom prst="rect">
            <a:avLst/>
          </a:prstGeom>
        </p:spPr>
      </p:pic>
      <p:pic>
        <p:nvPicPr>
          <p:cNvPr id="6" name="Picture 2" descr="rayleigh_web.jpg                                               00269DAFMacintosh HD                   C19C9B58:">
            <a:extLst>
              <a:ext uri="{FF2B5EF4-FFF2-40B4-BE49-F238E27FC236}">
                <a16:creationId xmlns:a16="http://schemas.microsoft.com/office/drawing/2014/main" id="{91D56537-45A0-C148-B6A5-D4774B05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1297" y="163210"/>
            <a:ext cx="5423669" cy="286629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C4F93E-0B7C-5F45-A515-B663F2487166}"/>
              </a:ext>
            </a:extLst>
          </p:cNvPr>
          <p:cNvSpPr txBox="1"/>
          <p:nvPr/>
        </p:nvSpPr>
        <p:spPr>
          <a:xfrm>
            <a:off x="6792686" y="3301340"/>
            <a:ext cx="420698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Seismic Surface Waves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Different periods sensitive to </a:t>
            </a:r>
          </a:p>
          <a:p>
            <a:r>
              <a:rPr lang="en-US" sz="2400" dirty="0"/>
              <a:t>     different depth ranges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2-</a:t>
            </a:r>
            <a:r>
              <a:rPr lang="en-US" sz="2400" dirty="0">
                <a:latin typeface="Symbol" pitchFamily="2" charset="2"/>
              </a:rPr>
              <a:t>f</a:t>
            </a:r>
            <a:r>
              <a:rPr lang="en-US" sz="2400" dirty="0"/>
              <a:t> anisotropy controlled by</a:t>
            </a:r>
          </a:p>
          <a:p>
            <a:r>
              <a:rPr lang="en-US" sz="2400" dirty="0"/>
              <a:t>     A, F, and L sensitivity kernels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D30DE-4B81-0D46-A008-AA99272C72C2}"/>
              </a:ext>
            </a:extLst>
          </p:cNvPr>
          <p:cNvSpPr txBox="1"/>
          <p:nvPr/>
        </p:nvSpPr>
        <p:spPr>
          <a:xfrm>
            <a:off x="7666643" y="5861662"/>
            <a:ext cx="245907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Montagner</a:t>
            </a:r>
            <a:r>
              <a:rPr lang="en-US" sz="2400" dirty="0"/>
              <a:t> (2007)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F23AB-399F-6A4C-868C-E7AB2FD35BB2}"/>
              </a:ext>
            </a:extLst>
          </p:cNvPr>
          <p:cNvSpPr txBox="1"/>
          <p:nvPr/>
        </p:nvSpPr>
        <p:spPr>
          <a:xfrm>
            <a:off x="1888176" y="103835"/>
            <a:ext cx="1213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  <a:r>
              <a:rPr lang="en-US" dirty="0"/>
              <a:t>S</a:t>
            </a:r>
            <a:r>
              <a:rPr lang="en-US" baseline="-25000" dirty="0"/>
              <a:t>20</a:t>
            </a:r>
            <a:r>
              <a:rPr lang="en-US" dirty="0"/>
              <a:t> (212 s)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03683-6466-E943-8040-B74F1344B0B7}"/>
              </a:ext>
            </a:extLst>
          </p:cNvPr>
          <p:cNvSpPr txBox="1"/>
          <p:nvPr/>
        </p:nvSpPr>
        <p:spPr>
          <a:xfrm>
            <a:off x="4023755" y="107327"/>
            <a:ext cx="1175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-25000" dirty="0"/>
              <a:t>0</a:t>
            </a:r>
            <a:r>
              <a:rPr lang="en-US" dirty="0"/>
              <a:t>S</a:t>
            </a:r>
            <a:r>
              <a:rPr lang="en-US" baseline="-25000" dirty="0"/>
              <a:t>120</a:t>
            </a:r>
            <a:r>
              <a:rPr lang="en-US" dirty="0"/>
              <a:t> (82 s)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7740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0" y="766804"/>
            <a:ext cx="10755381" cy="4921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4467" y="5923215"/>
            <a:ext cx="4507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Yuan and </a:t>
            </a:r>
            <a:r>
              <a:rPr lang="en-US" sz="2400" dirty="0" err="1"/>
              <a:t>Romanowicz</a:t>
            </a:r>
            <a:r>
              <a:rPr lang="en-US" sz="2400" dirty="0"/>
              <a:t> (2010 EPSL)</a:t>
            </a:r>
          </a:p>
        </p:txBody>
      </p:sp>
    </p:spTree>
    <p:extLst>
      <p:ext uri="{BB962C8B-B14F-4D97-AF65-F5344CB8AC3E}">
        <p14:creationId xmlns:p14="http://schemas.microsoft.com/office/powerpoint/2010/main" val="88373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260725" y="226786"/>
            <a:ext cx="565520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April 2006 – December 2014</a:t>
            </a: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</a:p>
          <a:p>
            <a:pPr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171,058 vertical-component seismograms</a:t>
            </a:r>
          </a:p>
          <a:p>
            <a:pPr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399 M≥6.3 </a:t>
            </a:r>
            <a:r>
              <a:rPr lang="en-US" sz="2400" dirty="0" err="1">
                <a:solidFill>
                  <a:schemeClr val="bg1"/>
                </a:solidFill>
              </a:rPr>
              <a:t>teleseismic</a:t>
            </a:r>
            <a:r>
              <a:rPr lang="en-US" sz="2400" dirty="0">
                <a:solidFill>
                  <a:schemeClr val="bg1"/>
                </a:solidFill>
              </a:rPr>
              <a:t> sources</a:t>
            </a:r>
          </a:p>
          <a:p>
            <a:pPr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770,295 complex spectral amplitudes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76" y="2398827"/>
            <a:ext cx="4253524" cy="3831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2" y="2398827"/>
            <a:ext cx="5277913" cy="38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inc-event3new.jpg                                              0005DEAFMacintosh HD                   C19C9B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4850" y="0"/>
            <a:ext cx="567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8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ncp-event3new.jpg                                             0005DEAFMacintosh HD                   C19C9B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0900" y="0"/>
            <a:ext cx="5524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5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F874B-13BB-7840-905E-F28900A23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15" y="0"/>
            <a:ext cx="9276250" cy="5830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FA3BB-F220-3349-AE83-1881987D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15" y="3135"/>
            <a:ext cx="9271261" cy="5827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B8DC58-69A1-FF47-8715-5B905CEC7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97" y="0"/>
            <a:ext cx="9276250" cy="58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3A2F5-1C30-7743-B608-4C4C637A8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73" y="342900"/>
            <a:ext cx="5486400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603F9-8FD7-CA49-B7FB-D865ACF32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38" y="0"/>
            <a:ext cx="4675909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30D1D6-405D-2640-B6A9-DC46AE001F70}"/>
              </a:ext>
            </a:extLst>
          </p:cNvPr>
          <p:cNvCxnSpPr>
            <a:cxnSpLocks/>
          </p:cNvCxnSpPr>
          <p:nvPr/>
        </p:nvCxnSpPr>
        <p:spPr>
          <a:xfrm flipH="1" flipV="1">
            <a:off x="3051960" y="3800104"/>
            <a:ext cx="3800104" cy="13062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5A7E91-BF9A-284D-9855-15492B8042B5}"/>
              </a:ext>
            </a:extLst>
          </p:cNvPr>
          <p:cNvCxnSpPr>
            <a:cxnSpLocks/>
          </p:cNvCxnSpPr>
          <p:nvPr/>
        </p:nvCxnSpPr>
        <p:spPr>
          <a:xfrm flipH="1" flipV="1">
            <a:off x="2493819" y="3135086"/>
            <a:ext cx="4473782" cy="1167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F60CF2-0963-804A-8A8D-649028070280}"/>
              </a:ext>
            </a:extLst>
          </p:cNvPr>
          <p:cNvCxnSpPr>
            <a:cxnSpLocks/>
          </p:cNvCxnSpPr>
          <p:nvPr/>
        </p:nvCxnSpPr>
        <p:spPr>
          <a:xfrm flipH="1">
            <a:off x="2565071" y="1302327"/>
            <a:ext cx="4378780" cy="12607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950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518</Words>
  <Application>Microsoft Macintosh PowerPoint</Application>
  <PresentationFormat>Widescreen</PresentationFormat>
  <Paragraphs>59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</vt:lpstr>
      <vt:lpstr>Wingdings</vt:lpstr>
      <vt:lpstr>Office Theme</vt:lpstr>
      <vt:lpstr>Seismic surface wave anisotropy in  the Pacific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forearc crust for controlling amount of locking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70</cp:revision>
  <dcterms:created xsi:type="dcterms:W3CDTF">2018-09-16T19:25:25Z</dcterms:created>
  <dcterms:modified xsi:type="dcterms:W3CDTF">2019-10-28T21:14:30Z</dcterms:modified>
</cp:coreProperties>
</file>