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58" r:id="rId4"/>
    <p:sldId id="261" r:id="rId5"/>
    <p:sldId id="262" r:id="rId6"/>
    <p:sldId id="263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F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36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84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6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5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3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4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5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4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4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960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45CB-443E-2E4F-ADB0-7D650286109E}" type="datetimeFigureOut">
              <a:rPr lang="en-US" smtClean="0"/>
              <a:t>11/4/19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F32AA-105F-2449-BB6F-920DD23544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6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103" y="207635"/>
            <a:ext cx="7840331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Prehistoric, Headwater-Basin-Encompassing Debris-Avalanche Landslides, Northern California Coast Ranges: </a:t>
            </a:r>
            <a:endParaRPr lang="en-US" sz="4400" dirty="0" smtClean="0"/>
          </a:p>
          <a:p>
            <a:pPr algn="ctr"/>
            <a:r>
              <a:rPr lang="en-US" sz="4400" dirty="0" smtClean="0"/>
              <a:t>Temporal</a:t>
            </a:r>
            <a:r>
              <a:rPr lang="en-US" sz="4400" dirty="0"/>
              <a:t> </a:t>
            </a:r>
            <a:r>
              <a:rPr lang="en-US" sz="4400" dirty="0" smtClean="0"/>
              <a:t>Association With Plate Boundary Earthquakes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5303" y="4178703"/>
            <a:ext cx="82169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Harvey Kelsey,  Humboldt State University, Arcata CA</a:t>
            </a:r>
          </a:p>
          <a:p>
            <a:r>
              <a:rPr lang="en-US" sz="2800" dirty="0" smtClean="0"/>
              <a:t>Brian Sherrod,  USGS, Seattle WA</a:t>
            </a:r>
          </a:p>
          <a:p>
            <a:r>
              <a:rPr lang="en-US" sz="2800" dirty="0" smtClean="0"/>
              <a:t>Steve </a:t>
            </a:r>
            <a:r>
              <a:rPr lang="en-US" sz="2800" dirty="0" err="1" smtClean="0"/>
              <a:t>Angster</a:t>
            </a:r>
            <a:r>
              <a:rPr lang="en-US" sz="2800" dirty="0" smtClean="0"/>
              <a:t>, USGS, Seattle WA</a:t>
            </a:r>
          </a:p>
          <a:p>
            <a:r>
              <a:rPr lang="en-US" sz="2800" dirty="0" smtClean="0"/>
              <a:t>J Scott Padgett,  Geography, Durham Univ., UK</a:t>
            </a:r>
          </a:p>
        </p:txBody>
      </p:sp>
    </p:spTree>
    <p:extLst>
      <p:ext uri="{BB962C8B-B14F-4D97-AF65-F5344CB8AC3E}">
        <p14:creationId xmlns:p14="http://schemas.microsoft.com/office/powerpoint/2010/main" val="2137408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 nrml distr with biggi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5" y="360235"/>
            <a:ext cx="8086344" cy="52090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957665" y="5287818"/>
            <a:ext cx="1001607" cy="461818"/>
          </a:xfrm>
          <a:prstGeom prst="ellipse">
            <a:avLst/>
          </a:prstGeom>
          <a:noFill/>
          <a:ln w="127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24189" y="2782893"/>
            <a:ext cx="1871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Avg</a:t>
            </a:r>
            <a:r>
              <a:rPr lang="en-US" sz="2400" dirty="0" smtClean="0"/>
              <a:t> volume =</a:t>
            </a:r>
          </a:p>
          <a:p>
            <a:r>
              <a:rPr lang="en-US" sz="2400" dirty="0" smtClean="0"/>
              <a:t>3.14 x 10</a:t>
            </a:r>
            <a:r>
              <a:rPr lang="en-US" sz="2400" baseline="30000" dirty="0" smtClean="0"/>
              <a:t>3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7" name="TextBox 6"/>
          <p:cNvSpPr txBox="1"/>
          <p:nvPr/>
        </p:nvSpPr>
        <p:spPr>
          <a:xfrm>
            <a:off x="1417361" y="2232893"/>
            <a:ext cx="13138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 = 978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28050" y="5882208"/>
            <a:ext cx="4101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Log</a:t>
            </a:r>
            <a:r>
              <a:rPr lang="en-US" sz="2600" baseline="-25000" dirty="0" smtClean="0"/>
              <a:t>10</a:t>
            </a:r>
            <a:r>
              <a:rPr lang="en-US" sz="2600" dirty="0" smtClean="0"/>
              <a:t> landslide volume (m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)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88670" y="5534615"/>
            <a:ext cx="3317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1</a:t>
            </a:r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2909439" y="5540221"/>
            <a:ext cx="3080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2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047678" y="5527572"/>
            <a:ext cx="3973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3</a:t>
            </a:r>
            <a:endParaRPr lang="en-US" sz="2200" dirty="0"/>
          </a:p>
        </p:txBody>
      </p:sp>
      <p:sp>
        <p:nvSpPr>
          <p:cNvPr id="14" name="TextBox 13"/>
          <p:cNvSpPr txBox="1"/>
          <p:nvPr/>
        </p:nvSpPr>
        <p:spPr>
          <a:xfrm>
            <a:off x="5189666" y="5547146"/>
            <a:ext cx="398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4</a:t>
            </a:r>
            <a:endParaRPr lang="en-US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6351397" y="5531221"/>
            <a:ext cx="422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5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7478905" y="5520144"/>
            <a:ext cx="4787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6</a:t>
            </a:r>
            <a:endParaRPr lang="en-US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8590286" y="5594721"/>
            <a:ext cx="4554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7</a:t>
            </a:r>
            <a:endParaRPr lang="en-US" sz="2200" dirty="0"/>
          </a:p>
        </p:txBody>
      </p:sp>
      <p:cxnSp>
        <p:nvCxnSpPr>
          <p:cNvPr id="20" name="Straight Connector 19"/>
          <p:cNvCxnSpPr/>
          <p:nvPr/>
        </p:nvCxnSpPr>
        <p:spPr>
          <a:xfrm flipH="1" flipV="1">
            <a:off x="7569200" y="3412925"/>
            <a:ext cx="610853" cy="195571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8400" y="170191"/>
            <a:ext cx="68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0.8</a:t>
            </a:r>
            <a:endParaRPr lang="en-US" sz="2200" dirty="0"/>
          </a:p>
        </p:txBody>
      </p:sp>
      <p:sp>
        <p:nvSpPr>
          <p:cNvPr id="23" name="TextBox 22"/>
          <p:cNvSpPr txBox="1"/>
          <p:nvPr/>
        </p:nvSpPr>
        <p:spPr>
          <a:xfrm>
            <a:off x="5587986" y="1364701"/>
            <a:ext cx="3424648" cy="2026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Prehistoric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headwater-basin-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encompassing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debris avalanches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n = 4</a:t>
            </a:r>
          </a:p>
          <a:p>
            <a:pPr>
              <a:lnSpc>
                <a:spcPct val="80000"/>
              </a:lnSpc>
            </a:pPr>
            <a:r>
              <a:rPr lang="en-US" sz="2600" dirty="0" err="1" smtClean="0"/>
              <a:t>Avg</a:t>
            </a:r>
            <a:r>
              <a:rPr lang="en-US" sz="2600" dirty="0" smtClean="0"/>
              <a:t> volume = </a:t>
            </a:r>
            <a:r>
              <a:rPr lang="en-US" sz="2600" dirty="0"/>
              <a:t>4.93 x 10</a:t>
            </a:r>
            <a:r>
              <a:rPr lang="en-US" sz="2600" baseline="30000" dirty="0"/>
              <a:t>6</a:t>
            </a: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25" name="TextBox 24"/>
          <p:cNvSpPr txBox="1"/>
          <p:nvPr/>
        </p:nvSpPr>
        <p:spPr>
          <a:xfrm>
            <a:off x="588507" y="4702819"/>
            <a:ext cx="68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0.1</a:t>
            </a:r>
            <a:endParaRPr lang="en-US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588507" y="4047923"/>
            <a:ext cx="68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0.2</a:t>
            </a:r>
            <a:endParaRPr lang="en-US" sz="2200" dirty="0"/>
          </a:p>
        </p:txBody>
      </p:sp>
      <p:sp>
        <p:nvSpPr>
          <p:cNvPr id="27" name="TextBox 26"/>
          <p:cNvSpPr txBox="1"/>
          <p:nvPr/>
        </p:nvSpPr>
        <p:spPr>
          <a:xfrm>
            <a:off x="590679" y="3412925"/>
            <a:ext cx="68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0.3</a:t>
            </a:r>
            <a:endParaRPr lang="en-US" sz="2200" dirty="0"/>
          </a:p>
        </p:txBody>
      </p:sp>
      <p:sp>
        <p:nvSpPr>
          <p:cNvPr id="28" name="TextBox 27"/>
          <p:cNvSpPr txBox="1"/>
          <p:nvPr/>
        </p:nvSpPr>
        <p:spPr>
          <a:xfrm>
            <a:off x="594953" y="2754758"/>
            <a:ext cx="68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0.4</a:t>
            </a:r>
            <a:endParaRPr lang="en-US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590340" y="2121758"/>
            <a:ext cx="68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0.5</a:t>
            </a:r>
            <a:endParaRPr lang="en-US" sz="2200" dirty="0"/>
          </a:p>
        </p:txBody>
      </p:sp>
      <p:sp>
        <p:nvSpPr>
          <p:cNvPr id="30" name="TextBox 29"/>
          <p:cNvSpPr txBox="1"/>
          <p:nvPr/>
        </p:nvSpPr>
        <p:spPr>
          <a:xfrm>
            <a:off x="593221" y="1455008"/>
            <a:ext cx="68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0.6</a:t>
            </a:r>
            <a:endParaRPr lang="en-US" sz="2200" dirty="0"/>
          </a:p>
        </p:txBody>
      </p:sp>
      <p:sp>
        <p:nvSpPr>
          <p:cNvPr id="31" name="TextBox 30"/>
          <p:cNvSpPr txBox="1"/>
          <p:nvPr/>
        </p:nvSpPr>
        <p:spPr>
          <a:xfrm>
            <a:off x="579757" y="788963"/>
            <a:ext cx="686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0.7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1435100"/>
            <a:ext cx="1526179" cy="7458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dirty="0" smtClean="0"/>
              <a:t>Historic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landslides</a:t>
            </a:r>
            <a:endParaRPr lang="en-US" sz="2600" dirty="0"/>
          </a:p>
        </p:txBody>
      </p:sp>
      <p:sp>
        <p:nvSpPr>
          <p:cNvPr id="33" name="TextBox 32"/>
          <p:cNvSpPr txBox="1"/>
          <p:nvPr/>
        </p:nvSpPr>
        <p:spPr>
          <a:xfrm rot="16200000">
            <a:off x="-2637613" y="2719360"/>
            <a:ext cx="5900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Count in each bin </a:t>
            </a:r>
            <a:r>
              <a:rPr lang="en-US" sz="2400" dirty="0" smtClean="0"/>
              <a:t>(normalized to form a </a:t>
            </a:r>
            <a:r>
              <a:rPr lang="en-US" sz="2400" dirty="0" err="1" smtClean="0"/>
              <a:t>pdf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79629" y="281644"/>
            <a:ext cx="830024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txBody>
          <a:bodyPr wrap="none" rtlCol="0">
            <a:spAutoFit/>
          </a:bodyPr>
          <a:lstStyle/>
          <a:p>
            <a:r>
              <a:rPr lang="en-US" sz="3000" dirty="0" smtClean="0"/>
              <a:t> Size distribution: historic and prehistoric landslides</a:t>
            </a:r>
          </a:p>
        </p:txBody>
      </p:sp>
    </p:spTree>
    <p:extLst>
      <p:ext uri="{BB962C8B-B14F-4D97-AF65-F5344CB8AC3E}">
        <p14:creationId xmlns:p14="http://schemas.microsoft.com/office/powerpoint/2010/main" val="73239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C age ranges.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20838"/>
            <a:ext cx="8833104" cy="4319589"/>
          </a:xfrm>
          <a:prstGeom prst="rect">
            <a:avLst/>
          </a:prstGeom>
        </p:spPr>
      </p:pic>
      <p:pic>
        <p:nvPicPr>
          <p:cNvPr id="3" name="Picture 2" descr="no red box loc map AGU pwrpt 20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075" y="4491227"/>
            <a:ext cx="6616025" cy="22738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/>
          <p:cNvSpPr/>
          <p:nvPr/>
        </p:nvSpPr>
        <p:spPr>
          <a:xfrm>
            <a:off x="4899039" y="5499914"/>
            <a:ext cx="180611" cy="1896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54539" y="5271314"/>
            <a:ext cx="180611" cy="18968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16508" y="5449010"/>
            <a:ext cx="1451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Helvetica"/>
                <a:cs typeface="Helvetica"/>
              </a:rPr>
              <a:t>Red </a:t>
            </a:r>
            <a:r>
              <a:rPr lang="en-US" dirty="0" err="1" smtClean="0">
                <a:latin typeface="Helvetica"/>
                <a:cs typeface="Helvetica"/>
              </a:rPr>
              <a:t>Lassic</a:t>
            </a:r>
            <a:endParaRPr lang="en-US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7908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.tilted trees dendro stu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3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4800" y="596900"/>
            <a:ext cx="3408706" cy="143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Tilted trees on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coherent mid-slope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</a:t>
            </a:r>
            <a:r>
              <a:rPr lang="en-US" sz="3200" dirty="0" smtClean="0"/>
              <a:t>lide block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57700" y="1473200"/>
            <a:ext cx="927100" cy="8636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83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ee trauma cart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" y="1765300"/>
            <a:ext cx="9100567" cy="230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6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pped.tilted trees dendro stu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00"/>
            <a:ext cx="9144000" cy="62735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84800" y="596900"/>
            <a:ext cx="3408706" cy="14301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smtClean="0"/>
              <a:t>Tilted trees on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coherent mid-slope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s</a:t>
            </a:r>
            <a:r>
              <a:rPr lang="en-US" sz="3200" dirty="0" smtClean="0"/>
              <a:t>lide block</a:t>
            </a:r>
            <a:endParaRPr lang="en-US" sz="32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57700" y="1473200"/>
            <a:ext cx="927100" cy="8636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460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MI SF e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1727200"/>
            <a:ext cx="2450592" cy="483717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300" y="181570"/>
            <a:ext cx="909455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/>
              <a:t>Age coincidence</a:t>
            </a:r>
          </a:p>
          <a:p>
            <a:r>
              <a:rPr lang="en-US" sz="3200" b="1" dirty="0"/>
              <a:t>CE </a:t>
            </a:r>
            <a:r>
              <a:rPr lang="en-US" sz="3200" b="1" dirty="0" smtClean="0"/>
              <a:t>1902-1906</a:t>
            </a:r>
            <a:r>
              <a:rPr lang="en-US" sz="3200" dirty="0" smtClean="0"/>
              <a:t>:</a:t>
            </a:r>
            <a:r>
              <a:rPr lang="en-US" sz="3200" b="1" dirty="0" smtClean="0"/>
              <a:t> </a:t>
            </a:r>
            <a:r>
              <a:rPr lang="en-US" sz="3200" dirty="0" smtClean="0"/>
              <a:t>Inferred age of </a:t>
            </a:r>
            <a:r>
              <a:rPr lang="en-US" sz="3200" dirty="0"/>
              <a:t>M</a:t>
            </a:r>
            <a:r>
              <a:rPr lang="en-US" sz="3200" dirty="0" smtClean="0"/>
              <a:t>ule Debris Avalanche</a:t>
            </a:r>
          </a:p>
          <a:p>
            <a:r>
              <a:rPr lang="en-US" sz="3200" b="1" dirty="0"/>
              <a:t>April 18, 1906</a:t>
            </a:r>
            <a:r>
              <a:rPr lang="en-US" sz="3200" dirty="0"/>
              <a:t>: San Francisco earthquake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1182255" y="47105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6700" y="2044700"/>
            <a:ext cx="570901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Northern </a:t>
            </a:r>
            <a:r>
              <a:rPr lang="en-US" sz="3200" dirty="0"/>
              <a:t>C</a:t>
            </a:r>
            <a:r>
              <a:rPr lang="en-US" sz="3200" dirty="0" smtClean="0"/>
              <a:t>alifornia Coast Range:</a:t>
            </a:r>
          </a:p>
          <a:p>
            <a:r>
              <a:rPr lang="en-US" sz="3200" dirty="0" smtClean="0"/>
              <a:t>Felt intensities in the VI-VII range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5420" y="3599685"/>
            <a:ext cx="4998835" cy="160043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Modified </a:t>
            </a:r>
            <a:r>
              <a:rPr lang="en-US" sz="2800" b="1" dirty="0" err="1"/>
              <a:t>Mercalli</a:t>
            </a:r>
            <a:r>
              <a:rPr lang="en-US" sz="2800" b="1" dirty="0"/>
              <a:t> Intensity Map</a:t>
            </a:r>
          </a:p>
          <a:p>
            <a:r>
              <a:rPr lang="en-US" sz="2800" b="1" dirty="0"/>
              <a:t>1906 San Francisco </a:t>
            </a:r>
            <a:r>
              <a:rPr lang="en-US" sz="2800" b="1" dirty="0" smtClean="0"/>
              <a:t>Earthquake</a:t>
            </a:r>
          </a:p>
          <a:p>
            <a:r>
              <a:rPr lang="en-US" sz="2400" dirty="0" smtClean="0"/>
              <a:t>Boatwright and </a:t>
            </a:r>
            <a:r>
              <a:rPr lang="en-US" sz="2400" dirty="0" err="1" smtClean="0"/>
              <a:t>Bundock</a:t>
            </a:r>
            <a:r>
              <a:rPr lang="en-US" sz="2400" dirty="0" smtClean="0"/>
              <a:t> (2005)</a:t>
            </a:r>
          </a:p>
          <a:p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934200" y="2971800"/>
            <a:ext cx="190500" cy="1905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200900" y="2476500"/>
            <a:ext cx="1938952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Mule Slide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271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96103" y="1401435"/>
            <a:ext cx="784033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Prehistoric, Headwater-Basin-Encompassing Debris-Avalanche </a:t>
            </a:r>
            <a:r>
              <a:rPr lang="en-US" sz="4400" dirty="0" smtClean="0"/>
              <a:t>Landslides: </a:t>
            </a:r>
            <a:endParaRPr lang="en-US" sz="4400" dirty="0" smtClean="0"/>
          </a:p>
          <a:p>
            <a:pPr algn="ctr"/>
            <a:r>
              <a:rPr lang="en-US" sz="4400" dirty="0"/>
              <a:t>Temporal Association With Plate Boundary Earthquakes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959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</TotalTime>
  <Words>213</Words>
  <Application>Microsoft Macintosh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Humbold St Univ,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Harvey Kelsey</dc:creator>
  <cp:lastModifiedBy>Harvey Kelsey</cp:lastModifiedBy>
  <cp:revision>5</cp:revision>
  <dcterms:created xsi:type="dcterms:W3CDTF">2019-11-05T00:39:35Z</dcterms:created>
  <dcterms:modified xsi:type="dcterms:W3CDTF">2019-11-05T14:23:39Z</dcterms:modified>
</cp:coreProperties>
</file>