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576" r:id="rId2"/>
    <p:sldId id="472" r:id="rId3"/>
    <p:sldId id="537" r:id="rId4"/>
    <p:sldId id="575" r:id="rId5"/>
    <p:sldId id="557" r:id="rId6"/>
    <p:sldId id="579" r:id="rId7"/>
    <p:sldId id="577" r:id="rId8"/>
    <p:sldId id="578" r:id="rId9"/>
    <p:sldId id="580" r:id="rId10"/>
    <p:sldId id="5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4"/>
  </p:normalViewPr>
  <p:slideViewPr>
    <p:cSldViewPr snapToGrid="0" snapToObjects="1">
      <p:cViewPr>
        <p:scale>
          <a:sx n="100" d="100"/>
          <a:sy n="100" d="100"/>
        </p:scale>
        <p:origin x="336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A1C8F-24EC-A548-A5DD-9C5FADF2DBF5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EDD62-98D4-BC49-9020-24FA0D912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1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to present new seismic images along the margin of Cascadia and investigate how</a:t>
            </a:r>
            <a:r>
              <a:rPr lang="en-US" baseline="0" dirty="0"/>
              <a:t> these images relate to heterogeneities along the margin itself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8E202-774A-1242-B552-ED34646CAD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1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8E202-774A-1242-B552-ED34646CAD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57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8E202-774A-1242-B552-ED34646CAD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77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Blow up and annotate forearc mantle corner: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8E202-774A-1242-B552-ED34646CAD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91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1AA59-45B2-D047-A5A6-7F9166800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A99A2-A972-8C4A-9B45-D22E537A1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63B00-3922-4D4E-B2FC-597F7793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FF0E-04F0-4A4B-BBA7-BE68E999B9C5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2F6D7-168C-724B-8823-457078441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FDA29-2560-0345-806F-B93069874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86B-030A-AF4F-99A8-25632E4F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4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EF2F4-3896-0444-B306-EB58720B4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7A66A1-B625-7644-8271-E48E0EC2E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2F8CE-23AF-3B49-8029-10310CCD3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FF0E-04F0-4A4B-BBA7-BE68E999B9C5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990F8-12AE-B14C-815F-EE649A5B5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8893E-3B6D-644C-AB9D-2121F555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86B-030A-AF4F-99A8-25632E4F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2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D7991E-CB2D-464E-A446-15C9B8E7C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54D8FA-D4A2-8941-822C-4B3818B48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92CA0-A02D-0847-B156-05557BBA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FF0E-04F0-4A4B-BBA7-BE68E999B9C5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0DE21-F8F2-8947-9EA1-FF98D8EFC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C1001-5134-C64E-9DD3-C22F56012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86B-030A-AF4F-99A8-25632E4F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9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FE87-F09D-A548-A76C-13E9CC646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53FDD-D15C-B64D-B2F9-F6B132C88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B3B82-2121-F347-937B-03123041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FF0E-04F0-4A4B-BBA7-BE68E999B9C5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20A28-3B7C-524F-B8CF-964338FB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FEB4C-2F5B-9841-9E73-BC13B0877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86B-030A-AF4F-99A8-25632E4F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4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2DA16-90CA-0D40-A9F3-2450700BF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AF8DC-A355-6049-9A7E-D900F158A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FA921-2DA7-DD40-B5E5-FD89D96F2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FF0E-04F0-4A4B-BBA7-BE68E999B9C5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A738F-BD81-FC40-B977-B69B8CDEA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45D2C-19D0-C84F-9EF9-61EF90925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86B-030A-AF4F-99A8-25632E4F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7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DE400-E6E2-AA47-80C2-B5E8BC61E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AAF71-084F-674A-BDC9-ACA81AD53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54A9B-4ADC-5348-8CCE-D875DDF1D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41541-8556-2945-810D-55FE8EB62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FF0E-04F0-4A4B-BBA7-BE68E999B9C5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116238-E578-4F4B-BD22-083E511A7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86F78-9A88-9146-B196-66D899324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86B-030A-AF4F-99A8-25632E4F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4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2BC9A-30FA-444B-AA14-C5E5CC119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48340-DEA3-F94D-B504-5F9244998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CC664-478D-1D43-9D70-9375BC580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E2F177-84FB-7A4B-ADDB-CEC67A70D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17C6E4-3415-3448-B116-117B4B793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DF7835-358C-9245-96EE-B83285207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FF0E-04F0-4A4B-BBA7-BE68E999B9C5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948F77-9E56-1442-BFDC-A68F39123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9ED7F9-46F7-034C-BBEA-D4D2EE8B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86B-030A-AF4F-99A8-25632E4F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7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6E189-B552-E642-B98A-EFD4C1DA6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7B6AED-FD3C-F645-9417-1F021D683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FF0E-04F0-4A4B-BBA7-BE68E999B9C5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CBA89-9B34-8142-8ABF-D95625AE4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2E18A3-5630-2240-ACB4-0CBB2D1B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86B-030A-AF4F-99A8-25632E4F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9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6FF766-72AF-4D4E-B7F4-898962BF2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FF0E-04F0-4A4B-BBA7-BE68E999B9C5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054E3-5066-EA49-A003-8F5464E07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E4885-AC65-1843-AFE6-53A0F617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86B-030A-AF4F-99A8-25632E4F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54AAE-0349-2046-8D02-7010CBED2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A7D26-F71D-2B46-8B4B-1C6E09FF4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25689-AE57-7547-BE3A-3DAD27990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13C664-E7E9-EF41-877B-2E48BB612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FF0E-04F0-4A4B-BBA7-BE68E999B9C5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5983F-3C55-204D-9F34-FA39D3600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84B69-2673-CE4A-A563-07C2504D4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86B-030A-AF4F-99A8-25632E4F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3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07C79-F949-6E43-92B1-99007E92C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524DEE-F8DA-954C-B6A3-3AF1A1B026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CED6-9055-CC44-B1D2-9DB51E5B2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5882E-1540-D645-9F60-C051D7AE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FF0E-04F0-4A4B-BBA7-BE68E999B9C5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715D33-431A-D14E-B54C-28DA7B79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B38D1-7E47-9D43-AF84-303283FBF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86B-030A-AF4F-99A8-25632E4F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5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ADC959-5CE7-734A-873D-35178C81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3BC07-E332-B044-9859-543D68E1A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3B967-079A-B04B-8075-90317EBB8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CFF0E-04F0-4A4B-BBA7-BE68E999B9C5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323AA-E55E-BA48-AB35-866F87B82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821A2-8125-6943-93DC-5074FC917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2E86B-030A-AF4F-99A8-25632E4F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3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488" y="1961370"/>
            <a:ext cx="3638785" cy="2487059"/>
          </a:xfrm>
        </p:spPr>
        <p:txBody>
          <a:bodyPr>
            <a:normAutofit/>
          </a:bodyPr>
          <a:lstStyle/>
          <a:p>
            <a:pPr algn="l"/>
            <a:r>
              <a:rPr lang="en-US" sz="2533" b="1" dirty="0">
                <a:solidFill>
                  <a:srgbClr val="002060"/>
                </a:solidFill>
                <a:latin typeface="Times New Roman"/>
                <a:cs typeface="Times New Roman"/>
              </a:rPr>
              <a:t>Jonathan R. Delph</a:t>
            </a:r>
          </a:p>
          <a:p>
            <a:pPr algn="l"/>
            <a:r>
              <a:rPr lang="en-US" sz="1733" dirty="0">
                <a:solidFill>
                  <a:srgbClr val="002060"/>
                </a:solidFill>
                <a:latin typeface="Times New Roman"/>
                <a:cs typeface="Times New Roman"/>
              </a:rPr>
              <a:t>Post-doctoral Researcher</a:t>
            </a:r>
          </a:p>
          <a:p>
            <a:pPr algn="l"/>
            <a:endParaRPr lang="en-US" sz="8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algn="l"/>
            <a:r>
              <a:rPr lang="en-US" dirty="0">
                <a:solidFill>
                  <a:srgbClr val="002060"/>
                </a:solidFill>
                <a:latin typeface="Times New Roman"/>
                <a:cs typeface="Times New Roman"/>
              </a:rPr>
              <a:t>Amanda M. Thomas</a:t>
            </a:r>
          </a:p>
          <a:p>
            <a:pPr algn="l"/>
            <a:r>
              <a:rPr lang="en-US" dirty="0">
                <a:solidFill>
                  <a:srgbClr val="002060"/>
                </a:solidFill>
                <a:latin typeface="Times New Roman"/>
                <a:cs typeface="Times New Roman"/>
              </a:rPr>
              <a:t>Alan Levander</a:t>
            </a:r>
          </a:p>
          <a:p>
            <a:pPr algn="l"/>
            <a:r>
              <a:rPr lang="en-US" dirty="0" err="1">
                <a:solidFill>
                  <a:srgbClr val="002060"/>
                </a:solidFill>
                <a:latin typeface="Times New Roman"/>
                <a:cs typeface="Times New Roman"/>
              </a:rPr>
              <a:t>Fenglin</a:t>
            </a:r>
            <a:r>
              <a:rPr lang="en-US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cs typeface="Times New Roman"/>
              </a:rPr>
              <a:t>Niu</a:t>
            </a:r>
            <a:endParaRPr lang="en-US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18" y="5851521"/>
            <a:ext cx="1760861" cy="880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21A9FD-9BF5-3843-BDCC-6BF3B220B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65" y="5207621"/>
            <a:ext cx="2730603" cy="568876"/>
          </a:xfrm>
          <a:prstGeom prst="rect">
            <a:avLst/>
          </a:prstGeom>
        </p:spPr>
      </p:pic>
      <p:pic>
        <p:nvPicPr>
          <p:cNvPr id="16" name="Picture 15" descr="3DFig_nointerp-01-01.png">
            <a:extLst>
              <a:ext uri="{FF2B5EF4-FFF2-40B4-BE49-F238E27FC236}">
                <a16:creationId xmlns:a16="http://schemas.microsoft.com/office/drawing/2014/main" id="{805B4812-466F-A943-B162-2FED59ED71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24" y="-92849"/>
            <a:ext cx="5940777" cy="704369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6056CF5-E341-2A4C-88C6-DEC8F130B5B7}"/>
              </a:ext>
            </a:extLst>
          </p:cNvPr>
          <p:cNvSpPr txBox="1">
            <a:spLocks/>
          </p:cNvSpPr>
          <p:nvPr/>
        </p:nvSpPr>
        <p:spPr>
          <a:xfrm>
            <a:off x="211666" y="59790"/>
            <a:ext cx="9714213" cy="128019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The seismic expression of hydration in the </a:t>
            </a:r>
          </a:p>
          <a:p>
            <a:pPr algn="l"/>
            <a:r>
              <a:rPr lang="en-US" sz="3200" dirty="0">
                <a:latin typeface="Times New Roman"/>
                <a:cs typeface="Times New Roman"/>
              </a:rPr>
              <a:t>crust and mantle of the Cascadia margin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557EA4-A91D-3F40-B0FE-1397F428EE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3686" y="6147437"/>
            <a:ext cx="1908313" cy="67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5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AEBC5D7-2312-4B42-87B2-FD26592E1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844" y="722470"/>
            <a:ext cx="4339789" cy="555758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4DF634C7-39E1-5F46-9699-EDA5A338472A}"/>
              </a:ext>
            </a:extLst>
          </p:cNvPr>
          <p:cNvSpPr txBox="1">
            <a:spLocks/>
          </p:cNvSpPr>
          <p:nvPr/>
        </p:nvSpPr>
        <p:spPr>
          <a:xfrm>
            <a:off x="319309" y="211184"/>
            <a:ext cx="108863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3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76547F-4B50-3C44-8B04-5FC9781F8B21}"/>
              </a:ext>
            </a:extLst>
          </p:cNvPr>
          <p:cNvSpPr txBox="1"/>
          <p:nvPr/>
        </p:nvSpPr>
        <p:spPr>
          <a:xfrm>
            <a:off x="4280341" y="1193324"/>
            <a:ext cx="3133957" cy="230793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dirty="0">
              <a:solidFill>
                <a:srgbClr val="002060"/>
              </a:solidFill>
              <a:latin typeface="Times"/>
              <a:cs typeface="Times"/>
            </a:endParaRPr>
          </a:p>
          <a:p>
            <a:pPr algn="ctr"/>
            <a:r>
              <a:rPr lang="en-US" sz="2133" b="1" dirty="0">
                <a:solidFill>
                  <a:srgbClr val="002060"/>
                </a:solidFill>
                <a:latin typeface="Times"/>
                <a:cs typeface="Times"/>
              </a:rPr>
              <a:t>Part 1:</a:t>
            </a:r>
          </a:p>
          <a:p>
            <a:pPr algn="ctr"/>
            <a:r>
              <a:rPr lang="en-US" sz="2133" dirty="0">
                <a:solidFill>
                  <a:srgbClr val="002060"/>
                </a:solidFill>
                <a:latin typeface="Times"/>
                <a:cs typeface="Times"/>
              </a:rPr>
              <a:t>What controls lateral variations in NVT?</a:t>
            </a:r>
          </a:p>
          <a:p>
            <a:pPr algn="ctr"/>
            <a:endParaRPr lang="en-US" sz="2133" dirty="0">
              <a:solidFill>
                <a:srgbClr val="002060"/>
              </a:solidFill>
              <a:latin typeface="Times"/>
              <a:cs typeface="Times"/>
            </a:endParaRPr>
          </a:p>
          <a:p>
            <a:pPr algn="ctr"/>
            <a:r>
              <a:rPr lang="en-US" sz="2133" dirty="0">
                <a:solidFill>
                  <a:srgbClr val="002060"/>
                </a:solidFill>
                <a:latin typeface="Times"/>
                <a:cs typeface="Times"/>
              </a:rPr>
              <a:t>Underthrust sediments (expressed as LVZ)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Times"/>
              <a:cs typeface="Time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690F28-98BC-364B-A5C5-D33FF2189215}"/>
              </a:ext>
            </a:extLst>
          </p:cNvPr>
          <p:cNvSpPr txBox="1"/>
          <p:nvPr/>
        </p:nvSpPr>
        <p:spPr>
          <a:xfrm>
            <a:off x="4280341" y="3815984"/>
            <a:ext cx="3133957" cy="197970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dirty="0">
              <a:solidFill>
                <a:srgbClr val="002060"/>
              </a:solidFill>
              <a:latin typeface="Times"/>
              <a:cs typeface="Times"/>
            </a:endParaRPr>
          </a:p>
          <a:p>
            <a:pPr algn="ctr"/>
            <a:r>
              <a:rPr lang="en-US" sz="2133" b="1" dirty="0">
                <a:solidFill>
                  <a:srgbClr val="002060"/>
                </a:solidFill>
                <a:latin typeface="Times"/>
                <a:cs typeface="Times"/>
              </a:rPr>
              <a:t>Part 2:</a:t>
            </a:r>
          </a:p>
          <a:p>
            <a:pPr algn="ctr"/>
            <a:r>
              <a:rPr lang="en-US" sz="2133" dirty="0">
                <a:solidFill>
                  <a:srgbClr val="002060"/>
                </a:solidFill>
                <a:latin typeface="Times"/>
                <a:cs typeface="Times"/>
              </a:rPr>
              <a:t>What controls the depth extent of NVT?</a:t>
            </a:r>
          </a:p>
          <a:p>
            <a:pPr algn="ctr"/>
            <a:endParaRPr lang="en-US" sz="2133" dirty="0">
              <a:solidFill>
                <a:srgbClr val="002060"/>
              </a:solidFill>
              <a:latin typeface="Times"/>
              <a:cs typeface="Times"/>
            </a:endParaRPr>
          </a:p>
          <a:p>
            <a:pPr algn="ctr"/>
            <a:r>
              <a:rPr lang="en-US" sz="2133" dirty="0">
                <a:solidFill>
                  <a:srgbClr val="002060"/>
                </a:solidFill>
                <a:latin typeface="Times"/>
                <a:cs typeface="Times"/>
              </a:rPr>
              <a:t>The forearc mantle corner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Times"/>
              <a:cs typeface="Time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06C7D5-3E22-9843-BCC5-3B908AC66E7F}"/>
              </a:ext>
            </a:extLst>
          </p:cNvPr>
          <p:cNvGrpSpPr/>
          <p:nvPr/>
        </p:nvGrpSpPr>
        <p:grpSpPr>
          <a:xfrm>
            <a:off x="24714" y="1552766"/>
            <a:ext cx="4050244" cy="4194000"/>
            <a:chOff x="1597903" y="410503"/>
            <a:chExt cx="5370163" cy="556076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F42F33-4C41-264D-A376-3E2A6020C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811134" y="894962"/>
              <a:ext cx="5098377" cy="234324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E804912-15CD-A844-8087-3EA0FF84F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97903" y="3624555"/>
              <a:ext cx="5370163" cy="234671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BA797C5-967C-5D4D-AB31-865DB2596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27033" y="410503"/>
              <a:ext cx="3071149" cy="4807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861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Fig2_CrossSections_AvgVs_NA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64" t="25058"/>
          <a:stretch/>
        </p:blipFill>
        <p:spPr>
          <a:xfrm>
            <a:off x="11088423" y="1314500"/>
            <a:ext cx="1005788" cy="5036697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6160588" y="1143619"/>
            <a:ext cx="4927835" cy="2353596"/>
            <a:chOff x="4620441" y="857714"/>
            <a:chExt cx="3695876" cy="1765197"/>
          </a:xfrm>
        </p:grpSpPr>
        <p:pic>
          <p:nvPicPr>
            <p:cNvPr id="7" name="Picture 6" descr="JI_example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01" b="51482"/>
            <a:stretch/>
          </p:blipFill>
          <p:spPr>
            <a:xfrm>
              <a:off x="4620441" y="1227046"/>
              <a:ext cx="3695876" cy="1395865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5241275" y="857714"/>
              <a:ext cx="275337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Starting Model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0194" y="1655367"/>
            <a:ext cx="5273420" cy="1766796"/>
            <a:chOff x="4710249" y="1043949"/>
            <a:chExt cx="4288918" cy="1436950"/>
          </a:xfrm>
        </p:grpSpPr>
        <p:pic>
          <p:nvPicPr>
            <p:cNvPr id="6" name="Picture 5" descr="SFig_xsect44.4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43" b="29832"/>
            <a:stretch/>
          </p:blipFill>
          <p:spPr>
            <a:xfrm>
              <a:off x="4710249" y="1589767"/>
              <a:ext cx="4288918" cy="891132"/>
            </a:xfrm>
            <a:prstGeom prst="rect">
              <a:avLst/>
            </a:prstGeom>
          </p:spPr>
        </p:pic>
        <p:pic>
          <p:nvPicPr>
            <p:cNvPr id="12" name="Picture 11" descr="SFig_xsect44.4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78" b="61695"/>
            <a:stretch/>
          </p:blipFill>
          <p:spPr>
            <a:xfrm>
              <a:off x="4710249" y="1043949"/>
              <a:ext cx="4288918" cy="690626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029769" y="1143619"/>
            <a:ext cx="3671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/>
                <a:cs typeface="Times New Roman"/>
              </a:rPr>
              <a:t>Adaptive CCP Stacking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4349" y="4268739"/>
            <a:ext cx="4631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/>
                <a:cs typeface="Times New Roman"/>
              </a:rPr>
              <a:t>ANT Rayleigh Wave Dispersion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34919" y="3544997"/>
            <a:ext cx="5273420" cy="2999568"/>
            <a:chOff x="120145" y="2685694"/>
            <a:chExt cx="3955065" cy="2249676"/>
          </a:xfrm>
        </p:grpSpPr>
        <p:pic>
          <p:nvPicPr>
            <p:cNvPr id="13" name="Picture 12" descr="SFig_xsect44.4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418"/>
            <a:stretch/>
          </p:blipFill>
          <p:spPr>
            <a:xfrm>
              <a:off x="120145" y="3532268"/>
              <a:ext cx="3955065" cy="1403102"/>
            </a:xfrm>
            <a:prstGeom prst="rect">
              <a:avLst/>
            </a:prstGeom>
          </p:spPr>
        </p:pic>
        <p:sp>
          <p:nvSpPr>
            <p:cNvPr id="3" name="Plus 2"/>
            <p:cNvSpPr/>
            <p:nvPr/>
          </p:nvSpPr>
          <p:spPr>
            <a:xfrm>
              <a:off x="1860106" y="2685694"/>
              <a:ext cx="533414" cy="5319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9" name="Rectangle 18"/>
          <p:cNvSpPr/>
          <p:nvPr/>
        </p:nvSpPr>
        <p:spPr>
          <a:xfrm flipV="1">
            <a:off x="4979163" y="1661860"/>
            <a:ext cx="429176" cy="264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Rectangle 19"/>
          <p:cNvSpPr/>
          <p:nvPr/>
        </p:nvSpPr>
        <p:spPr>
          <a:xfrm flipV="1">
            <a:off x="227973" y="1669534"/>
            <a:ext cx="429176" cy="264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6" name="Group 45"/>
          <p:cNvGrpSpPr/>
          <p:nvPr/>
        </p:nvGrpSpPr>
        <p:grpSpPr>
          <a:xfrm>
            <a:off x="6160588" y="3496202"/>
            <a:ext cx="4927835" cy="3003711"/>
            <a:chOff x="4620441" y="2622151"/>
            <a:chExt cx="3695876" cy="2252783"/>
          </a:xfrm>
        </p:grpSpPr>
        <p:grpSp>
          <p:nvGrpSpPr>
            <p:cNvPr id="43" name="Group 42"/>
            <p:cNvGrpSpPr/>
            <p:nvPr/>
          </p:nvGrpSpPr>
          <p:grpSpPr>
            <a:xfrm>
              <a:off x="4620441" y="2622151"/>
              <a:ext cx="3695876" cy="2252783"/>
              <a:chOff x="4620441" y="2369666"/>
              <a:chExt cx="3695876" cy="2252783"/>
            </a:xfrm>
          </p:grpSpPr>
          <p:pic>
            <p:nvPicPr>
              <p:cNvPr id="21" name="Picture 20" descr="JI_exampl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154"/>
              <a:stretch/>
            </p:blipFill>
            <p:spPr>
              <a:xfrm>
                <a:off x="4620441" y="3077067"/>
                <a:ext cx="3695876" cy="1545382"/>
              </a:xfrm>
              <a:prstGeom prst="rect">
                <a:avLst/>
              </a:prstGeom>
            </p:spPr>
          </p:pic>
          <p:grpSp>
            <p:nvGrpSpPr>
              <p:cNvPr id="36" name="Group 35"/>
              <p:cNvGrpSpPr/>
              <p:nvPr/>
            </p:nvGrpSpPr>
            <p:grpSpPr>
              <a:xfrm rot="5400000">
                <a:off x="6347263" y="2456098"/>
                <a:ext cx="521533" cy="348670"/>
                <a:chOff x="5663272" y="2639991"/>
                <a:chExt cx="521533" cy="34867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5663272" y="2768050"/>
                  <a:ext cx="387009" cy="10325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5" name="Isosceles Triangle 34"/>
                <p:cNvSpPr/>
                <p:nvPr/>
              </p:nvSpPr>
              <p:spPr>
                <a:xfrm rot="5400000">
                  <a:off x="5875946" y="2679801"/>
                  <a:ext cx="348670" cy="269049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rgbClr val="002060"/>
                    </a:solidFill>
                  </a:endParaRPr>
                </a:p>
              </p:txBody>
            </p:sp>
          </p:grpSp>
        </p:grpSp>
        <p:sp>
          <p:nvSpPr>
            <p:cNvPr id="45" name="TextBox 44"/>
            <p:cNvSpPr txBox="1"/>
            <p:nvPr/>
          </p:nvSpPr>
          <p:spPr>
            <a:xfrm>
              <a:off x="5230950" y="3041626"/>
              <a:ext cx="275337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Final Model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55092" y="2591015"/>
            <a:ext cx="3070345" cy="1104186"/>
            <a:chOff x="2291318" y="1943262"/>
            <a:chExt cx="2302759" cy="828140"/>
          </a:xfrm>
        </p:grpSpPr>
        <p:sp>
          <p:nvSpPr>
            <p:cNvPr id="4" name="TextBox 3"/>
            <p:cNvSpPr txBox="1"/>
            <p:nvPr/>
          </p:nvSpPr>
          <p:spPr>
            <a:xfrm>
              <a:off x="3669237" y="1943262"/>
              <a:ext cx="92484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/>
                  <a:cs typeface="Times New Roman"/>
                </a:rPr>
                <a:t>Moho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291318" y="2425153"/>
              <a:ext cx="127366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/>
                  <a:cs typeface="Times New Roman"/>
                </a:rPr>
                <a:t>Top of Slab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155809" y="2221251"/>
            <a:ext cx="1056473" cy="3120587"/>
            <a:chOff x="3866856" y="1665938"/>
            <a:chExt cx="792355" cy="2340440"/>
          </a:xfrm>
        </p:grpSpPr>
        <p:sp>
          <p:nvSpPr>
            <p:cNvPr id="28" name="Rectangle 27"/>
            <p:cNvSpPr/>
            <p:nvPr/>
          </p:nvSpPr>
          <p:spPr>
            <a:xfrm>
              <a:off x="3866856" y="3903124"/>
              <a:ext cx="387009" cy="1032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 flipV="1">
              <a:off x="4137679" y="1798968"/>
              <a:ext cx="116186" cy="220740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137679" y="1793997"/>
              <a:ext cx="387009" cy="1032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Isosceles Triangle 30"/>
            <p:cNvSpPr/>
            <p:nvPr/>
          </p:nvSpPr>
          <p:spPr>
            <a:xfrm rot="5400000">
              <a:off x="4350352" y="1705748"/>
              <a:ext cx="348670" cy="26904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81CC5502-4BEF-DF4E-92D1-AAC897809C90}"/>
              </a:ext>
            </a:extLst>
          </p:cNvPr>
          <p:cNvSpPr txBox="1">
            <a:spLocks/>
          </p:cNvSpPr>
          <p:nvPr/>
        </p:nvSpPr>
        <p:spPr>
          <a:xfrm>
            <a:off x="258953" y="102541"/>
            <a:ext cx="108863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Imaging the crust and upper mantle</a:t>
            </a:r>
          </a:p>
          <a:p>
            <a:pPr algn="l"/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The joint inversion of complementary datasets</a:t>
            </a:r>
          </a:p>
        </p:txBody>
      </p:sp>
    </p:spTree>
    <p:extLst>
      <p:ext uri="{BB962C8B-B14F-4D97-AF65-F5344CB8AC3E}">
        <p14:creationId xmlns:p14="http://schemas.microsoft.com/office/powerpoint/2010/main" val="72900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1F11EC-3558-A24C-BBEA-089D3F1D7F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19689" b="66537"/>
          <a:stretch/>
        </p:blipFill>
        <p:spPr>
          <a:xfrm>
            <a:off x="0" y="1188212"/>
            <a:ext cx="5564061" cy="21868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4E2F32-1930-8342-82B4-35D38FFE41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67115" r="17655"/>
          <a:stretch/>
        </p:blipFill>
        <p:spPr>
          <a:xfrm>
            <a:off x="0" y="3868450"/>
            <a:ext cx="5727936" cy="21577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9B69404-FF42-D74A-BCC8-B9F3E38DA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011" y="707065"/>
            <a:ext cx="3071149" cy="480703"/>
          </a:xfrm>
          <a:prstGeom prst="rect">
            <a:avLst/>
          </a:prstGeom>
        </p:spPr>
      </p:pic>
      <p:pic>
        <p:nvPicPr>
          <p:cNvPr id="15" name="Picture 14" descr="Tremor_seis.png">
            <a:extLst>
              <a:ext uri="{FF2B5EF4-FFF2-40B4-BE49-F238E27FC236}">
                <a16:creationId xmlns:a16="http://schemas.microsoft.com/office/drawing/2014/main" id="{E552A352-7C61-6F4A-9FBD-F1AE7AC28E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9" t="7480" r="7336"/>
          <a:stretch/>
        </p:blipFill>
        <p:spPr>
          <a:xfrm>
            <a:off x="5874248" y="948283"/>
            <a:ext cx="2189361" cy="497548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900616F-DEC2-2741-A297-9BA7C48F5E07}"/>
              </a:ext>
            </a:extLst>
          </p:cNvPr>
          <p:cNvCxnSpPr/>
          <p:nvPr/>
        </p:nvCxnSpPr>
        <p:spPr>
          <a:xfrm>
            <a:off x="6096000" y="1811873"/>
            <a:ext cx="1828800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E5DE3C5-8D91-8B48-808E-06487FD101BA}"/>
              </a:ext>
            </a:extLst>
          </p:cNvPr>
          <p:cNvCxnSpPr/>
          <p:nvPr/>
        </p:nvCxnSpPr>
        <p:spPr>
          <a:xfrm>
            <a:off x="6127667" y="4899656"/>
            <a:ext cx="1828800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F400DDB9-907B-E741-9B97-B7D35D93F792}"/>
              </a:ext>
            </a:extLst>
          </p:cNvPr>
          <p:cNvSpPr txBox="1">
            <a:spLocks/>
          </p:cNvSpPr>
          <p:nvPr/>
        </p:nvSpPr>
        <p:spPr>
          <a:xfrm>
            <a:off x="213235" y="-153776"/>
            <a:ext cx="108863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seismic structure near NVT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8C6CA0A-4A1E-E746-92C3-B9D970430E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6046" y="5953120"/>
            <a:ext cx="2062637" cy="7251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406A4D-8BF9-704B-9930-FEFBF34239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3750" y="1154084"/>
            <a:ext cx="3433201" cy="504748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B0F8FE0-DC2E-3646-8EC1-A69038960046}"/>
              </a:ext>
            </a:extLst>
          </p:cNvPr>
          <p:cNvGrpSpPr/>
          <p:nvPr/>
        </p:nvGrpSpPr>
        <p:grpSpPr>
          <a:xfrm>
            <a:off x="6776188" y="3529262"/>
            <a:ext cx="3724700" cy="1010965"/>
            <a:chOff x="5082140" y="2646947"/>
            <a:chExt cx="2793525" cy="7582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422398-8965-8D47-9B9F-A35320D1E871}"/>
                </a:ext>
              </a:extLst>
            </p:cNvPr>
            <p:cNvSpPr txBox="1"/>
            <p:nvPr/>
          </p:nvSpPr>
          <p:spPr>
            <a:xfrm>
              <a:off x="5948100" y="3058922"/>
              <a:ext cx="1563765" cy="3462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Note low NVT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F363AFB-9BC7-234B-B52F-E31E017729F0}"/>
                </a:ext>
              </a:extLst>
            </p:cNvPr>
            <p:cNvCxnSpPr>
              <a:stCxn id="19" idx="0"/>
            </p:cNvCxnSpPr>
            <p:nvPr/>
          </p:nvCxnSpPr>
          <p:spPr>
            <a:xfrm flipH="1" flipV="1">
              <a:off x="5082140" y="2646948"/>
              <a:ext cx="1647843" cy="41197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AB660FE-6169-A348-AF2B-FF4A5A7BE7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24160" y="2646947"/>
              <a:ext cx="1151505" cy="4118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939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32E64516-80A3-B54C-8B81-B5FDE4A23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3750" y="1154084"/>
            <a:ext cx="3433201" cy="50474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41F11EC-3558-A24C-BBEA-089D3F1D7F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r="19689" b="66537"/>
          <a:stretch/>
        </p:blipFill>
        <p:spPr>
          <a:xfrm>
            <a:off x="0" y="1188212"/>
            <a:ext cx="5564061" cy="2186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BA8005-EC8C-0F41-8B61-92E15C5290C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112" y="1191524"/>
            <a:ext cx="5098377" cy="2343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4E2F32-1930-8342-82B4-35D38FFE41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67115" r="17655"/>
          <a:stretch/>
        </p:blipFill>
        <p:spPr>
          <a:xfrm>
            <a:off x="0" y="3868450"/>
            <a:ext cx="5727936" cy="21577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F0ACC8-7BA6-4647-B38B-9C11F04D2C6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81" y="3921117"/>
            <a:ext cx="5370163" cy="234671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9B69404-FF42-D74A-BCC8-B9F3E38DA7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3011" y="707065"/>
            <a:ext cx="3071149" cy="480703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5198EB6-D8B6-3A45-9B0C-3F616B8FFEA0}"/>
              </a:ext>
            </a:extLst>
          </p:cNvPr>
          <p:cNvSpPr txBox="1">
            <a:spLocks/>
          </p:cNvSpPr>
          <p:nvPr/>
        </p:nvSpPr>
        <p:spPr>
          <a:xfrm>
            <a:off x="213235" y="-153776"/>
            <a:ext cx="108863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seismic structure near NVT</a:t>
            </a:r>
          </a:p>
        </p:txBody>
      </p:sp>
      <p:pic>
        <p:nvPicPr>
          <p:cNvPr id="35" name="Picture 34" descr="Tremor_seis.png">
            <a:extLst>
              <a:ext uri="{FF2B5EF4-FFF2-40B4-BE49-F238E27FC236}">
                <a16:creationId xmlns:a16="http://schemas.microsoft.com/office/drawing/2014/main" id="{F71FAF2C-1A9B-0D44-898E-5A717C46E2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9" t="7480" r="7336"/>
          <a:stretch/>
        </p:blipFill>
        <p:spPr>
          <a:xfrm>
            <a:off x="5874248" y="948283"/>
            <a:ext cx="2189361" cy="4975483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C6C165F-0DEA-2A43-A95B-BECF0B329E7D}"/>
              </a:ext>
            </a:extLst>
          </p:cNvPr>
          <p:cNvCxnSpPr/>
          <p:nvPr/>
        </p:nvCxnSpPr>
        <p:spPr>
          <a:xfrm>
            <a:off x="6096000" y="1811873"/>
            <a:ext cx="1828800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8A7148B-7669-5443-99E1-2C013C977FEB}"/>
              </a:ext>
            </a:extLst>
          </p:cNvPr>
          <p:cNvCxnSpPr/>
          <p:nvPr/>
        </p:nvCxnSpPr>
        <p:spPr>
          <a:xfrm>
            <a:off x="6127667" y="4899656"/>
            <a:ext cx="1828800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E547C92C-5FFE-B24F-820D-09F668EA9F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6046" y="5953120"/>
            <a:ext cx="2062637" cy="725147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47B0926-9BF7-204A-BB6F-8C4F244492C8}"/>
              </a:ext>
            </a:extLst>
          </p:cNvPr>
          <p:cNvCxnSpPr/>
          <p:nvPr/>
        </p:nvCxnSpPr>
        <p:spPr>
          <a:xfrm>
            <a:off x="9996987" y="1814539"/>
            <a:ext cx="1828800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D503062-6B2F-5A4E-AC49-7EE1B837B88A}"/>
              </a:ext>
            </a:extLst>
          </p:cNvPr>
          <p:cNvCxnSpPr/>
          <p:nvPr/>
        </p:nvCxnSpPr>
        <p:spPr>
          <a:xfrm>
            <a:off x="10027853" y="4903691"/>
            <a:ext cx="1828800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99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2BFB018-3B2A-E249-8691-A301059AF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67115" r="17655"/>
          <a:stretch/>
        </p:blipFill>
        <p:spPr>
          <a:xfrm>
            <a:off x="0" y="3868450"/>
            <a:ext cx="5727936" cy="215776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3073453-B8A6-AE43-A49E-6114E511FB56}"/>
              </a:ext>
            </a:extLst>
          </p:cNvPr>
          <p:cNvSpPr txBox="1">
            <a:spLocks/>
          </p:cNvSpPr>
          <p:nvPr/>
        </p:nvSpPr>
        <p:spPr>
          <a:xfrm>
            <a:off x="213235" y="-153776"/>
            <a:ext cx="108863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seismic structure near NVT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007A21-F145-5E4D-A15C-2FB95314DE7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112" y="1191524"/>
            <a:ext cx="5098377" cy="23432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B6BC11-CF5E-A449-A5FF-195E2BB0F1F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" y="3921117"/>
            <a:ext cx="5370163" cy="23467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5EBDDC-2D57-474A-BFCB-5C99A4EA1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011" y="707065"/>
            <a:ext cx="3071149" cy="480703"/>
          </a:xfrm>
          <a:prstGeom prst="rect">
            <a:avLst/>
          </a:prstGeom>
        </p:spPr>
      </p:pic>
      <p:pic>
        <p:nvPicPr>
          <p:cNvPr id="28" name="Picture 27" descr="Tremor_seis.png">
            <a:extLst>
              <a:ext uri="{FF2B5EF4-FFF2-40B4-BE49-F238E27FC236}">
                <a16:creationId xmlns:a16="http://schemas.microsoft.com/office/drawing/2014/main" id="{BEBE521E-40B2-854F-B5E1-48FCF4FB9D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9" t="7480" r="7336"/>
          <a:stretch/>
        </p:blipFill>
        <p:spPr>
          <a:xfrm>
            <a:off x="5874248" y="948283"/>
            <a:ext cx="2189361" cy="4975483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842319C-B5CD-8043-8940-9B8AB9AAC7A5}"/>
              </a:ext>
            </a:extLst>
          </p:cNvPr>
          <p:cNvCxnSpPr/>
          <p:nvPr/>
        </p:nvCxnSpPr>
        <p:spPr>
          <a:xfrm>
            <a:off x="6096000" y="1811873"/>
            <a:ext cx="1828800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57D1F58-6D57-744C-B7CF-3086B9C69098}"/>
              </a:ext>
            </a:extLst>
          </p:cNvPr>
          <p:cNvCxnSpPr/>
          <p:nvPr/>
        </p:nvCxnSpPr>
        <p:spPr>
          <a:xfrm>
            <a:off x="6127667" y="4899656"/>
            <a:ext cx="1828800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F8131AF4-CA53-3647-B5AB-3FA03B19C9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6046" y="5953120"/>
            <a:ext cx="2062637" cy="7251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D806725-D7AC-1C4D-A48D-8F16EFA02628}"/>
              </a:ext>
            </a:extLst>
          </p:cNvPr>
          <p:cNvSpPr txBox="1"/>
          <p:nvPr/>
        </p:nvSpPr>
        <p:spPr>
          <a:xfrm>
            <a:off x="8288041" y="1357741"/>
            <a:ext cx="3599163" cy="230793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dirty="0">
              <a:solidFill>
                <a:srgbClr val="002060"/>
              </a:solidFill>
              <a:latin typeface="Times"/>
              <a:cs typeface="Times"/>
            </a:endParaRPr>
          </a:p>
          <a:p>
            <a:pPr algn="ctr"/>
            <a:r>
              <a:rPr lang="en-US" sz="2133" b="1" dirty="0">
                <a:solidFill>
                  <a:srgbClr val="002060"/>
                </a:solidFill>
                <a:latin typeface="Times"/>
                <a:cs typeface="Times"/>
              </a:rPr>
              <a:t>Part 1:</a:t>
            </a:r>
          </a:p>
          <a:p>
            <a:pPr algn="ctr"/>
            <a:r>
              <a:rPr lang="en-US" sz="2133" dirty="0">
                <a:solidFill>
                  <a:srgbClr val="002060"/>
                </a:solidFill>
                <a:latin typeface="Times"/>
                <a:cs typeface="Times"/>
              </a:rPr>
              <a:t>What controls lateral variations in NVT?</a:t>
            </a:r>
          </a:p>
          <a:p>
            <a:pPr algn="ctr"/>
            <a:endParaRPr lang="en-US" sz="2133" dirty="0">
              <a:solidFill>
                <a:srgbClr val="002060"/>
              </a:solidFill>
              <a:latin typeface="Times"/>
              <a:cs typeface="Times"/>
            </a:endParaRPr>
          </a:p>
          <a:p>
            <a:pPr algn="ctr"/>
            <a:r>
              <a:rPr lang="en-US" sz="2133" dirty="0">
                <a:solidFill>
                  <a:srgbClr val="002060"/>
                </a:solidFill>
                <a:latin typeface="Times"/>
                <a:cs typeface="Times"/>
              </a:rPr>
              <a:t>Underthrust sediments (expressed as LVZ)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498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3073453-B8A6-AE43-A49E-6114E511FB56}"/>
              </a:ext>
            </a:extLst>
          </p:cNvPr>
          <p:cNvSpPr txBox="1">
            <a:spLocks/>
          </p:cNvSpPr>
          <p:nvPr/>
        </p:nvSpPr>
        <p:spPr>
          <a:xfrm>
            <a:off x="213235" y="-153776"/>
            <a:ext cx="108863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seismic structure near NVT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007A21-F145-5E4D-A15C-2FB95314DE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7112" y="1191524"/>
            <a:ext cx="5098377" cy="23432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B6BC11-CF5E-A449-A5FF-195E2BB0F1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1" y="3921117"/>
            <a:ext cx="5370163" cy="23467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5EBDDC-2D57-474A-BFCB-5C99A4EA1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011" y="707065"/>
            <a:ext cx="3071149" cy="4807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88041" y="3957033"/>
            <a:ext cx="3599163" cy="132324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dirty="0">
              <a:solidFill>
                <a:srgbClr val="002060"/>
              </a:solidFill>
              <a:latin typeface="Times"/>
              <a:cs typeface="Times"/>
            </a:endParaRPr>
          </a:p>
          <a:p>
            <a:pPr algn="ctr"/>
            <a:r>
              <a:rPr lang="en-US" sz="2133" b="1" dirty="0">
                <a:solidFill>
                  <a:srgbClr val="002060"/>
                </a:solidFill>
                <a:latin typeface="Times"/>
                <a:cs typeface="Times"/>
              </a:rPr>
              <a:t>Part 2:</a:t>
            </a:r>
          </a:p>
          <a:p>
            <a:pPr algn="ctr"/>
            <a:r>
              <a:rPr lang="en-US" sz="2133" dirty="0">
                <a:solidFill>
                  <a:srgbClr val="002060"/>
                </a:solidFill>
                <a:latin typeface="Times"/>
                <a:cs typeface="Times"/>
              </a:rPr>
              <a:t>What controls the depth extent of NVT?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Times"/>
              <a:cs typeface="Times"/>
            </a:endParaRPr>
          </a:p>
        </p:txBody>
      </p:sp>
      <p:pic>
        <p:nvPicPr>
          <p:cNvPr id="28" name="Picture 27" descr="Tremor_seis.png">
            <a:extLst>
              <a:ext uri="{FF2B5EF4-FFF2-40B4-BE49-F238E27FC236}">
                <a16:creationId xmlns:a16="http://schemas.microsoft.com/office/drawing/2014/main" id="{BEBE521E-40B2-854F-B5E1-48FCF4FB9D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9" t="7480" r="7336"/>
          <a:stretch/>
        </p:blipFill>
        <p:spPr>
          <a:xfrm>
            <a:off x="5874248" y="948283"/>
            <a:ext cx="2189361" cy="49754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8131AF4-CA53-3647-B5AB-3FA03B19C9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6046" y="5953120"/>
            <a:ext cx="2062637" cy="72514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A041A55-90C1-A94C-B30C-CAF65930097E}"/>
              </a:ext>
            </a:extLst>
          </p:cNvPr>
          <p:cNvGrpSpPr/>
          <p:nvPr/>
        </p:nvGrpSpPr>
        <p:grpSpPr>
          <a:xfrm>
            <a:off x="6772049" y="1265426"/>
            <a:ext cx="427587" cy="4495439"/>
            <a:chOff x="5079037" y="949069"/>
            <a:chExt cx="320690" cy="3371579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BAC8DF10-1C80-D048-BB59-DFB62E6CF419}"/>
                </a:ext>
              </a:extLst>
            </p:cNvPr>
            <p:cNvSpPr/>
            <p:nvPr/>
          </p:nvSpPr>
          <p:spPr>
            <a:xfrm>
              <a:off x="5079037" y="949069"/>
              <a:ext cx="255685" cy="2834207"/>
            </a:xfrm>
            <a:custGeom>
              <a:avLst/>
              <a:gdLst>
                <a:gd name="connsiteX0" fmla="*/ 0 w 255685"/>
                <a:gd name="connsiteY0" fmla="*/ 0 h 2834207"/>
                <a:gd name="connsiteX1" fmla="*/ 138677 w 255685"/>
                <a:gd name="connsiteY1" fmla="*/ 117009 h 2834207"/>
                <a:gd name="connsiteX2" fmla="*/ 151678 w 255685"/>
                <a:gd name="connsiteY2" fmla="*/ 229684 h 2834207"/>
                <a:gd name="connsiteX3" fmla="*/ 164679 w 255685"/>
                <a:gd name="connsiteY3" fmla="*/ 398696 h 2834207"/>
                <a:gd name="connsiteX4" fmla="*/ 229683 w 255685"/>
                <a:gd name="connsiteY4" fmla="*/ 541706 h 2834207"/>
                <a:gd name="connsiteX5" fmla="*/ 255685 w 255685"/>
                <a:gd name="connsiteY5" fmla="*/ 741054 h 2834207"/>
                <a:gd name="connsiteX6" fmla="*/ 225350 w 255685"/>
                <a:gd name="connsiteY6" fmla="*/ 918734 h 2834207"/>
                <a:gd name="connsiteX7" fmla="*/ 138677 w 255685"/>
                <a:gd name="connsiteY7" fmla="*/ 1053077 h 2834207"/>
                <a:gd name="connsiteX8" fmla="*/ 138677 w 255685"/>
                <a:gd name="connsiteY8" fmla="*/ 1434438 h 2834207"/>
                <a:gd name="connsiteX9" fmla="*/ 108341 w 255685"/>
                <a:gd name="connsiteY9" fmla="*/ 1516777 h 2834207"/>
                <a:gd name="connsiteX10" fmla="*/ 30336 w 255685"/>
                <a:gd name="connsiteY10" fmla="*/ 1629452 h 2834207"/>
                <a:gd name="connsiteX11" fmla="*/ 8667 w 255685"/>
                <a:gd name="connsiteY11" fmla="*/ 1746461 h 2834207"/>
                <a:gd name="connsiteX12" fmla="*/ 0 w 255685"/>
                <a:gd name="connsiteY12" fmla="*/ 1893805 h 2834207"/>
                <a:gd name="connsiteX13" fmla="*/ 13001 w 255685"/>
                <a:gd name="connsiteY13" fmla="*/ 1989145 h 2834207"/>
                <a:gd name="connsiteX14" fmla="*/ 17335 w 255685"/>
                <a:gd name="connsiteY14" fmla="*/ 2127822 h 2834207"/>
                <a:gd name="connsiteX15" fmla="*/ 13001 w 255685"/>
                <a:gd name="connsiteY15" fmla="*/ 2309835 h 2834207"/>
                <a:gd name="connsiteX16" fmla="*/ 56337 w 255685"/>
                <a:gd name="connsiteY16" fmla="*/ 2431177 h 2834207"/>
                <a:gd name="connsiteX17" fmla="*/ 91007 w 255685"/>
                <a:gd name="connsiteY17" fmla="*/ 2556853 h 2834207"/>
                <a:gd name="connsiteX18" fmla="*/ 160345 w 255685"/>
                <a:gd name="connsiteY18" fmla="*/ 2704197 h 2834207"/>
                <a:gd name="connsiteX19" fmla="*/ 182013 w 255685"/>
                <a:gd name="connsiteY19" fmla="*/ 2834207 h 2834207"/>
                <a:gd name="connsiteX20" fmla="*/ 182013 w 255685"/>
                <a:gd name="connsiteY20" fmla="*/ 2834207 h 28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5685" h="2834207">
                  <a:moveTo>
                    <a:pt x="0" y="0"/>
                  </a:moveTo>
                  <a:lnTo>
                    <a:pt x="138677" y="117009"/>
                  </a:lnTo>
                  <a:lnTo>
                    <a:pt x="151678" y="229684"/>
                  </a:lnTo>
                  <a:lnTo>
                    <a:pt x="164679" y="398696"/>
                  </a:lnTo>
                  <a:lnTo>
                    <a:pt x="229683" y="541706"/>
                  </a:lnTo>
                  <a:lnTo>
                    <a:pt x="255685" y="741054"/>
                  </a:lnTo>
                  <a:lnTo>
                    <a:pt x="225350" y="918734"/>
                  </a:lnTo>
                  <a:lnTo>
                    <a:pt x="138677" y="1053077"/>
                  </a:lnTo>
                  <a:lnTo>
                    <a:pt x="138677" y="1434438"/>
                  </a:lnTo>
                  <a:lnTo>
                    <a:pt x="108341" y="1516777"/>
                  </a:lnTo>
                  <a:lnTo>
                    <a:pt x="30336" y="1629452"/>
                  </a:lnTo>
                  <a:lnTo>
                    <a:pt x="8667" y="1746461"/>
                  </a:lnTo>
                  <a:lnTo>
                    <a:pt x="0" y="1893805"/>
                  </a:lnTo>
                  <a:lnTo>
                    <a:pt x="13001" y="1989145"/>
                  </a:lnTo>
                  <a:lnTo>
                    <a:pt x="17335" y="2127822"/>
                  </a:lnTo>
                  <a:lnTo>
                    <a:pt x="13001" y="2309835"/>
                  </a:lnTo>
                  <a:lnTo>
                    <a:pt x="56337" y="2431177"/>
                  </a:lnTo>
                  <a:lnTo>
                    <a:pt x="91007" y="2556853"/>
                  </a:lnTo>
                  <a:lnTo>
                    <a:pt x="160345" y="2704197"/>
                  </a:lnTo>
                  <a:lnTo>
                    <a:pt x="182013" y="2834207"/>
                  </a:lnTo>
                  <a:lnTo>
                    <a:pt x="182013" y="2834207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801E0920-93EC-DC43-AAFE-B37FFE082BB2}"/>
                </a:ext>
              </a:extLst>
            </p:cNvPr>
            <p:cNvSpPr/>
            <p:nvPr/>
          </p:nvSpPr>
          <p:spPr>
            <a:xfrm>
              <a:off x="5261050" y="3783276"/>
              <a:ext cx="138677" cy="537372"/>
            </a:xfrm>
            <a:custGeom>
              <a:avLst/>
              <a:gdLst>
                <a:gd name="connsiteX0" fmla="*/ 0 w 138677"/>
                <a:gd name="connsiteY0" fmla="*/ 0 h 537372"/>
                <a:gd name="connsiteX1" fmla="*/ 82340 w 138677"/>
                <a:gd name="connsiteY1" fmla="*/ 156011 h 537372"/>
                <a:gd name="connsiteX2" fmla="*/ 130010 w 138677"/>
                <a:gd name="connsiteY2" fmla="*/ 234017 h 537372"/>
                <a:gd name="connsiteX3" fmla="*/ 130010 w 138677"/>
                <a:gd name="connsiteY3" fmla="*/ 390028 h 537372"/>
                <a:gd name="connsiteX4" fmla="*/ 138677 w 138677"/>
                <a:gd name="connsiteY4" fmla="*/ 537372 h 53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677" h="537372">
                  <a:moveTo>
                    <a:pt x="0" y="0"/>
                  </a:moveTo>
                  <a:lnTo>
                    <a:pt x="82340" y="156011"/>
                  </a:lnTo>
                  <a:lnTo>
                    <a:pt x="130010" y="234017"/>
                  </a:lnTo>
                  <a:lnTo>
                    <a:pt x="130010" y="390028"/>
                  </a:lnTo>
                  <a:lnTo>
                    <a:pt x="138677" y="537372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E4A994E-4871-E742-BA60-16C451BD66EB}"/>
              </a:ext>
            </a:extLst>
          </p:cNvPr>
          <p:cNvCxnSpPr>
            <a:cxnSpLocks/>
          </p:cNvCxnSpPr>
          <p:nvPr/>
        </p:nvCxnSpPr>
        <p:spPr>
          <a:xfrm>
            <a:off x="2900412" y="1463041"/>
            <a:ext cx="0" cy="7443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1536D63-5E18-C44E-B19C-F1D44F70EAC2}"/>
              </a:ext>
            </a:extLst>
          </p:cNvPr>
          <p:cNvCxnSpPr>
            <a:cxnSpLocks/>
          </p:cNvCxnSpPr>
          <p:nvPr/>
        </p:nvCxnSpPr>
        <p:spPr>
          <a:xfrm>
            <a:off x="2900412" y="4168809"/>
            <a:ext cx="0" cy="7336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F3E25C2-3B2B-A542-951F-E6A1DF1045F4}"/>
              </a:ext>
            </a:extLst>
          </p:cNvPr>
          <p:cNvSpPr txBox="1"/>
          <p:nvPr/>
        </p:nvSpPr>
        <p:spPr>
          <a:xfrm>
            <a:off x="8288041" y="1357741"/>
            <a:ext cx="3599163" cy="230793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dirty="0">
              <a:solidFill>
                <a:srgbClr val="002060"/>
              </a:solidFill>
              <a:latin typeface="Times"/>
              <a:cs typeface="Times"/>
            </a:endParaRPr>
          </a:p>
          <a:p>
            <a:pPr algn="ctr"/>
            <a:r>
              <a:rPr lang="en-US" sz="2133" b="1" dirty="0">
                <a:solidFill>
                  <a:srgbClr val="002060"/>
                </a:solidFill>
                <a:latin typeface="Times"/>
                <a:cs typeface="Times"/>
              </a:rPr>
              <a:t>Part 1:</a:t>
            </a:r>
          </a:p>
          <a:p>
            <a:pPr algn="ctr"/>
            <a:r>
              <a:rPr lang="en-US" sz="2133" dirty="0">
                <a:solidFill>
                  <a:srgbClr val="002060"/>
                </a:solidFill>
                <a:latin typeface="Times"/>
                <a:cs typeface="Times"/>
              </a:rPr>
              <a:t>What controls lateral variations in NVT?</a:t>
            </a:r>
          </a:p>
          <a:p>
            <a:pPr algn="ctr"/>
            <a:endParaRPr lang="en-US" sz="2133" dirty="0">
              <a:solidFill>
                <a:srgbClr val="002060"/>
              </a:solidFill>
              <a:latin typeface="Times"/>
              <a:cs typeface="Times"/>
            </a:endParaRPr>
          </a:p>
          <a:p>
            <a:pPr algn="ctr"/>
            <a:r>
              <a:rPr lang="en-US" sz="2133" dirty="0">
                <a:solidFill>
                  <a:srgbClr val="002060"/>
                </a:solidFill>
                <a:latin typeface="Times"/>
                <a:cs typeface="Times"/>
              </a:rPr>
              <a:t>Underthrust sediments (expressed as LVZ)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Times"/>
              <a:cs typeface="Time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19FFA4-381B-4047-9CD1-EC01CDB2BBE3}"/>
              </a:ext>
            </a:extLst>
          </p:cNvPr>
          <p:cNvSpPr/>
          <p:nvPr/>
        </p:nvSpPr>
        <p:spPr>
          <a:xfrm>
            <a:off x="8063609" y="1187767"/>
            <a:ext cx="3994073" cy="2655813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5678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DDE9B2-541A-9B42-A783-9F64EC272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459" y="126521"/>
            <a:ext cx="5236245" cy="67056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69AA58B-BD35-C941-A50C-F10B01384C1B}"/>
              </a:ext>
            </a:extLst>
          </p:cNvPr>
          <p:cNvSpPr txBox="1">
            <a:spLocks/>
          </p:cNvSpPr>
          <p:nvPr/>
        </p:nvSpPr>
        <p:spPr>
          <a:xfrm>
            <a:off x="319309" y="211184"/>
            <a:ext cx="108863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NVT and the </a:t>
            </a:r>
          </a:p>
          <a:p>
            <a:pPr algn="l"/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forearc mantle corner</a:t>
            </a:r>
            <a:endParaRPr lang="en-US" sz="3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B718B8-1052-2F4B-8B6B-2CCA0C16F3EE}"/>
              </a:ext>
            </a:extLst>
          </p:cNvPr>
          <p:cNvSpPr/>
          <p:nvPr/>
        </p:nvSpPr>
        <p:spPr>
          <a:xfrm>
            <a:off x="10241281" y="3567763"/>
            <a:ext cx="359343" cy="872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Screen Shot 2017-12-06 at 12.08.52 PM.png">
            <a:extLst>
              <a:ext uri="{FF2B5EF4-FFF2-40B4-BE49-F238E27FC236}">
                <a16:creationId xmlns:a16="http://schemas.microsoft.com/office/drawing/2014/main" id="{A0F0738C-D641-7F42-98B0-25C243869A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7"/>
          <a:stretch/>
        </p:blipFill>
        <p:spPr>
          <a:xfrm>
            <a:off x="86499" y="1790369"/>
            <a:ext cx="6201169" cy="235351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2371F7D-B94F-3B4A-9B51-F8326106D4BB}"/>
              </a:ext>
            </a:extLst>
          </p:cNvPr>
          <p:cNvSpPr txBox="1"/>
          <p:nvPr/>
        </p:nvSpPr>
        <p:spPr>
          <a:xfrm>
            <a:off x="3060465" y="1194530"/>
            <a:ext cx="1385785" cy="41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FMC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6CAEC06-40E0-684D-BCDD-1FF99FE93E2C}"/>
              </a:ext>
            </a:extLst>
          </p:cNvPr>
          <p:cNvCxnSpPr>
            <a:cxnSpLocks/>
          </p:cNvCxnSpPr>
          <p:nvPr/>
        </p:nvCxnSpPr>
        <p:spPr>
          <a:xfrm>
            <a:off x="3753358" y="1610105"/>
            <a:ext cx="0" cy="1207214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41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DDE9B2-541A-9B42-A783-9F64EC272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459" y="126521"/>
            <a:ext cx="5236245" cy="67056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69AA58B-BD35-C941-A50C-F10B01384C1B}"/>
              </a:ext>
            </a:extLst>
          </p:cNvPr>
          <p:cNvSpPr txBox="1">
            <a:spLocks/>
          </p:cNvSpPr>
          <p:nvPr/>
        </p:nvSpPr>
        <p:spPr>
          <a:xfrm>
            <a:off x="319309" y="211184"/>
            <a:ext cx="108863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NVT and the </a:t>
            </a:r>
          </a:p>
          <a:p>
            <a:pPr algn="l"/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forearc mantle corner</a:t>
            </a:r>
            <a:endParaRPr lang="en-US" sz="3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B718B8-1052-2F4B-8B6B-2CCA0C16F3EE}"/>
              </a:ext>
            </a:extLst>
          </p:cNvPr>
          <p:cNvSpPr/>
          <p:nvPr/>
        </p:nvSpPr>
        <p:spPr>
          <a:xfrm>
            <a:off x="10241281" y="3567763"/>
            <a:ext cx="359343" cy="872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Screen Shot 2017-12-06 at 12.08.52 PM.png">
            <a:extLst>
              <a:ext uri="{FF2B5EF4-FFF2-40B4-BE49-F238E27FC236}">
                <a16:creationId xmlns:a16="http://schemas.microsoft.com/office/drawing/2014/main" id="{A0F0738C-D641-7F42-98B0-25C243869A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7"/>
          <a:stretch/>
        </p:blipFill>
        <p:spPr>
          <a:xfrm>
            <a:off x="86499" y="1790369"/>
            <a:ext cx="6201169" cy="23535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1761DD4-CC85-7B43-9027-484E2451A536}"/>
              </a:ext>
            </a:extLst>
          </p:cNvPr>
          <p:cNvSpPr txBox="1"/>
          <p:nvPr/>
        </p:nvSpPr>
        <p:spPr>
          <a:xfrm>
            <a:off x="3060465" y="1194530"/>
            <a:ext cx="1385785" cy="41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FMC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34B4A6-D930-B143-A357-610E63264F3A}"/>
              </a:ext>
            </a:extLst>
          </p:cNvPr>
          <p:cNvCxnSpPr>
            <a:cxnSpLocks/>
          </p:cNvCxnSpPr>
          <p:nvPr/>
        </p:nvCxnSpPr>
        <p:spPr>
          <a:xfrm>
            <a:off x="3753358" y="1610105"/>
            <a:ext cx="0" cy="1207214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A054EAB-5CF3-8D46-9F2E-869224F52124}"/>
              </a:ext>
            </a:extLst>
          </p:cNvPr>
          <p:cNvSpPr/>
          <p:nvPr/>
        </p:nvSpPr>
        <p:spPr>
          <a:xfrm>
            <a:off x="86499" y="1194530"/>
            <a:ext cx="6289587" cy="3068551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66E065-C541-C04A-9D44-FCF2E4D8F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201" y="2989216"/>
            <a:ext cx="2167467" cy="3657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10F613-9EBC-D543-BB97-3AA1D024D58B}"/>
              </a:ext>
            </a:extLst>
          </p:cNvPr>
          <p:cNvCxnSpPr>
            <a:cxnSpLocks/>
          </p:cNvCxnSpPr>
          <p:nvPr/>
        </p:nvCxnSpPr>
        <p:spPr>
          <a:xfrm>
            <a:off x="4915056" y="4891129"/>
            <a:ext cx="1251857" cy="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7A1FA4E-E1A9-7347-ABC7-CE053A8C91FD}"/>
              </a:ext>
            </a:extLst>
          </p:cNvPr>
          <p:cNvSpPr/>
          <p:nvPr/>
        </p:nvSpPr>
        <p:spPr>
          <a:xfrm>
            <a:off x="548924" y="4215445"/>
            <a:ext cx="3273403" cy="1446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800" b="1" dirty="0">
              <a:solidFill>
                <a:srgbClr val="002060"/>
              </a:solidFill>
              <a:latin typeface="Times"/>
              <a:cs typeface="Times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"/>
                <a:cs typeface="Times"/>
              </a:rPr>
              <a:t>The vast majority of NVT occurs </a:t>
            </a:r>
            <a:r>
              <a:rPr lang="en-US" sz="2400" b="1" i="1" dirty="0" err="1">
                <a:solidFill>
                  <a:srgbClr val="002060"/>
                </a:solidFill>
                <a:latin typeface="Times"/>
                <a:cs typeface="Times"/>
              </a:rPr>
              <a:t>updip</a:t>
            </a:r>
            <a:r>
              <a:rPr lang="en-US" sz="2400" b="1" i="1" dirty="0">
                <a:solidFill>
                  <a:srgbClr val="002060"/>
                </a:solidFill>
                <a:latin typeface="Times"/>
                <a:cs typeface="Times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"/>
                <a:cs typeface="Times"/>
              </a:rPr>
              <a:t>of FMC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Times"/>
              <a:cs typeface="Time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A789EF-EEB6-3540-BECC-C47D2E1A6CC7}"/>
              </a:ext>
            </a:extLst>
          </p:cNvPr>
          <p:cNvSpPr txBox="1"/>
          <p:nvPr/>
        </p:nvSpPr>
        <p:spPr>
          <a:xfrm>
            <a:off x="275764" y="5789833"/>
            <a:ext cx="381972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>
                <a:solidFill>
                  <a:srgbClr val="002060"/>
                </a:solidFill>
                <a:latin typeface="Times"/>
                <a:cs typeface="Times"/>
              </a:rPr>
              <a:t>% Tremor </a:t>
            </a:r>
            <a:r>
              <a:rPr lang="en-US" sz="2133" dirty="0" err="1">
                <a:solidFill>
                  <a:srgbClr val="002060"/>
                </a:solidFill>
                <a:latin typeface="Times"/>
                <a:cs typeface="Times"/>
              </a:rPr>
              <a:t>updip</a:t>
            </a:r>
            <a:r>
              <a:rPr lang="en-US" sz="2133" dirty="0">
                <a:solidFill>
                  <a:srgbClr val="002060"/>
                </a:solidFill>
                <a:latin typeface="Times"/>
                <a:cs typeface="Times"/>
              </a:rPr>
              <a:t> of FMC: 83.5%</a:t>
            </a:r>
          </a:p>
        </p:txBody>
      </p:sp>
    </p:spTree>
    <p:extLst>
      <p:ext uri="{BB962C8B-B14F-4D97-AF65-F5344CB8AC3E}">
        <p14:creationId xmlns:p14="http://schemas.microsoft.com/office/powerpoint/2010/main" val="26789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DDE9B2-541A-9B42-A783-9F64EC272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459" y="126521"/>
            <a:ext cx="5236245" cy="67056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69AA58B-BD35-C941-A50C-F10B01384C1B}"/>
              </a:ext>
            </a:extLst>
          </p:cNvPr>
          <p:cNvSpPr txBox="1">
            <a:spLocks/>
          </p:cNvSpPr>
          <p:nvPr/>
        </p:nvSpPr>
        <p:spPr>
          <a:xfrm>
            <a:off x="319309" y="211184"/>
            <a:ext cx="108863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NVT and the </a:t>
            </a:r>
          </a:p>
          <a:p>
            <a:pPr algn="l"/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forearc mantle corner</a:t>
            </a:r>
            <a:endParaRPr lang="en-US" sz="3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B718B8-1052-2F4B-8B6B-2CCA0C16F3EE}"/>
              </a:ext>
            </a:extLst>
          </p:cNvPr>
          <p:cNvSpPr/>
          <p:nvPr/>
        </p:nvSpPr>
        <p:spPr>
          <a:xfrm>
            <a:off x="10241281" y="3567763"/>
            <a:ext cx="359343" cy="872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Screen Shot 2017-12-06 at 12.08.52 PM.png">
            <a:extLst>
              <a:ext uri="{FF2B5EF4-FFF2-40B4-BE49-F238E27FC236}">
                <a16:creationId xmlns:a16="http://schemas.microsoft.com/office/drawing/2014/main" id="{A0F0738C-D641-7F42-98B0-25C243869A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7"/>
          <a:stretch/>
        </p:blipFill>
        <p:spPr>
          <a:xfrm>
            <a:off x="86499" y="1790368"/>
            <a:ext cx="6201169" cy="235351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7A1FA4E-E1A9-7347-ABC7-CE053A8C91FD}"/>
              </a:ext>
            </a:extLst>
          </p:cNvPr>
          <p:cNvSpPr/>
          <p:nvPr/>
        </p:nvSpPr>
        <p:spPr>
          <a:xfrm>
            <a:off x="548924" y="4215445"/>
            <a:ext cx="3273403" cy="1446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800" b="1" dirty="0">
              <a:solidFill>
                <a:srgbClr val="002060"/>
              </a:solidFill>
              <a:latin typeface="Times"/>
              <a:cs typeface="Times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"/>
                <a:cs typeface="Times"/>
              </a:rPr>
              <a:t>The vast majority of NVT occurs </a:t>
            </a:r>
            <a:r>
              <a:rPr lang="en-US" sz="2400" b="1" i="1" dirty="0" err="1">
                <a:solidFill>
                  <a:srgbClr val="002060"/>
                </a:solidFill>
                <a:latin typeface="Times"/>
                <a:cs typeface="Times"/>
              </a:rPr>
              <a:t>updip</a:t>
            </a:r>
            <a:r>
              <a:rPr lang="en-US" sz="2400" b="1" i="1" dirty="0">
                <a:solidFill>
                  <a:srgbClr val="002060"/>
                </a:solidFill>
                <a:latin typeface="Times"/>
                <a:cs typeface="Times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"/>
                <a:cs typeface="Times"/>
              </a:rPr>
              <a:t>of FMC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Times"/>
              <a:cs typeface="Time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A789EF-EEB6-3540-BECC-C47D2E1A6CC7}"/>
              </a:ext>
            </a:extLst>
          </p:cNvPr>
          <p:cNvSpPr txBox="1"/>
          <p:nvPr/>
        </p:nvSpPr>
        <p:spPr>
          <a:xfrm>
            <a:off x="275764" y="5789833"/>
            <a:ext cx="381972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>
                <a:solidFill>
                  <a:srgbClr val="002060"/>
                </a:solidFill>
                <a:latin typeface="Times"/>
                <a:cs typeface="Times"/>
              </a:rPr>
              <a:t>% Tremor </a:t>
            </a:r>
            <a:r>
              <a:rPr lang="en-US" sz="2133" dirty="0" err="1">
                <a:solidFill>
                  <a:srgbClr val="002060"/>
                </a:solidFill>
                <a:latin typeface="Times"/>
                <a:cs typeface="Times"/>
              </a:rPr>
              <a:t>updip</a:t>
            </a:r>
            <a:r>
              <a:rPr lang="en-US" sz="2133" dirty="0">
                <a:solidFill>
                  <a:srgbClr val="002060"/>
                </a:solidFill>
                <a:latin typeface="Times"/>
                <a:cs typeface="Times"/>
              </a:rPr>
              <a:t> of FMC: 83.5%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847EF35-10E3-7542-A605-F2F08C7C5788}"/>
              </a:ext>
            </a:extLst>
          </p:cNvPr>
          <p:cNvSpPr/>
          <p:nvPr/>
        </p:nvSpPr>
        <p:spPr>
          <a:xfrm>
            <a:off x="337872" y="1194530"/>
            <a:ext cx="6469327" cy="5316555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942C9E-9609-F64B-9ABD-40BEF8167D77}"/>
              </a:ext>
            </a:extLst>
          </p:cNvPr>
          <p:cNvGrpSpPr/>
          <p:nvPr/>
        </p:nvGrpSpPr>
        <p:grpSpPr>
          <a:xfrm>
            <a:off x="1015135" y="1511152"/>
            <a:ext cx="4842954" cy="650153"/>
            <a:chOff x="5488785" y="2517947"/>
            <a:chExt cx="2184224" cy="29322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022836C-7527-D648-A24A-36CC68646DDF}"/>
                </a:ext>
              </a:extLst>
            </p:cNvPr>
            <p:cNvGrpSpPr/>
            <p:nvPr/>
          </p:nvGrpSpPr>
          <p:grpSpPr>
            <a:xfrm>
              <a:off x="5488785" y="2517947"/>
              <a:ext cx="2184224" cy="293220"/>
              <a:chOff x="5488785" y="2517947"/>
              <a:chExt cx="2184224" cy="293220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979B022-72F3-DD44-B173-8BD9B9266FC3}"/>
                  </a:ext>
                </a:extLst>
              </p:cNvPr>
              <p:cNvSpPr txBox="1"/>
              <p:nvPr/>
            </p:nvSpPr>
            <p:spPr>
              <a:xfrm>
                <a:off x="5488785" y="2517947"/>
                <a:ext cx="974034" cy="124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Megathrust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9F011CE-695B-F948-81FE-DF77BD81CB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11837" y="2622849"/>
                <a:ext cx="727935" cy="0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4337E9E6-31E6-6949-B2A7-B3B07E1076AD}"/>
                  </a:ext>
                </a:extLst>
              </p:cNvPr>
              <p:cNvCxnSpPr/>
              <p:nvPr/>
            </p:nvCxnSpPr>
            <p:spPr>
              <a:xfrm>
                <a:off x="6728791" y="2650202"/>
                <a:ext cx="944218" cy="0"/>
              </a:xfrm>
              <a:prstGeom prst="straightConnector1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AE7948F-6583-A642-B8CC-C28BE0F6F6B3}"/>
                  </a:ext>
                </a:extLst>
              </p:cNvPr>
              <p:cNvSpPr txBox="1"/>
              <p:nvPr/>
            </p:nvSpPr>
            <p:spPr>
              <a:xfrm>
                <a:off x="6193272" y="2534168"/>
                <a:ext cx="6731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NVT</a:t>
                </a:r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A63F74A-6B1A-1442-A8A2-1C1EE17350E4}"/>
                </a:ext>
              </a:extLst>
            </p:cNvPr>
            <p:cNvCxnSpPr>
              <a:cxnSpLocks/>
            </p:cNvCxnSpPr>
            <p:nvPr/>
          </p:nvCxnSpPr>
          <p:spPr>
            <a:xfrm>
              <a:off x="6341844" y="2637700"/>
              <a:ext cx="375957" cy="0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B0C1393-6F44-EE48-9D98-D7B8D2BE3757}"/>
              </a:ext>
            </a:extLst>
          </p:cNvPr>
          <p:cNvCxnSpPr>
            <a:cxnSpLocks/>
          </p:cNvCxnSpPr>
          <p:nvPr/>
        </p:nvCxnSpPr>
        <p:spPr>
          <a:xfrm>
            <a:off x="3753358" y="1610105"/>
            <a:ext cx="0" cy="1207214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D7DB3E7-CA40-9842-81D5-8035E76F2E61}"/>
              </a:ext>
            </a:extLst>
          </p:cNvPr>
          <p:cNvSpPr txBox="1"/>
          <p:nvPr/>
        </p:nvSpPr>
        <p:spPr>
          <a:xfrm>
            <a:off x="3060465" y="1194530"/>
            <a:ext cx="1385785" cy="41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FMC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157BB6-856D-2347-A5A6-9D9A4ED6F0BD}"/>
              </a:ext>
            </a:extLst>
          </p:cNvPr>
          <p:cNvSpPr txBox="1"/>
          <p:nvPr/>
        </p:nvSpPr>
        <p:spPr>
          <a:xfrm>
            <a:off x="4054611" y="1552850"/>
            <a:ext cx="1492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Aseismic</a:t>
            </a:r>
          </a:p>
        </p:txBody>
      </p:sp>
    </p:spTree>
    <p:extLst>
      <p:ext uri="{BB962C8B-B14F-4D97-AF65-F5344CB8AC3E}">
        <p14:creationId xmlns:p14="http://schemas.microsoft.com/office/powerpoint/2010/main" val="238425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253</Words>
  <Application>Microsoft Macintosh PowerPoint</Application>
  <PresentationFormat>Widescreen</PresentationFormat>
  <Paragraphs>69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Delph</dc:creator>
  <cp:lastModifiedBy>Jonathan Delph</cp:lastModifiedBy>
  <cp:revision>8</cp:revision>
  <dcterms:created xsi:type="dcterms:W3CDTF">2019-10-31T18:24:51Z</dcterms:created>
  <dcterms:modified xsi:type="dcterms:W3CDTF">2019-10-31T19:59:39Z</dcterms:modified>
</cp:coreProperties>
</file>