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"/>
  </p:notesMasterIdLst>
  <p:sldIdLst>
    <p:sldId id="376" r:id="rId3"/>
    <p:sldId id="256" r:id="rId4"/>
    <p:sldId id="384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06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09" autoAdjust="0"/>
    <p:restoredTop sz="86199" autoAdjust="0"/>
  </p:normalViewPr>
  <p:slideViewPr>
    <p:cSldViewPr snapToGrid="0">
      <p:cViewPr varScale="1">
        <p:scale>
          <a:sx n="86" d="100"/>
          <a:sy n="86" d="100"/>
        </p:scale>
        <p:origin x="68" y="3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D91B6E-4122-424A-9784-A9D70C49674B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CF6085-F927-4E66-A720-D4D1D366E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709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Overall objective – Better understand spatial and temporal variability in upper plate morphology, structure, and Quaternary deformation history</a:t>
            </a:r>
          </a:p>
          <a:p>
            <a:endParaRPr lang="en-US" dirty="0"/>
          </a:p>
          <a:p>
            <a:r>
              <a:rPr lang="en-US" dirty="0"/>
              <a:t>A project of this scope relies heavily on collaborative science and leveraging resources across programs w/in the USGS and with other government agencies and with academic partners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CF6085-F927-4E66-A720-D4D1D366ECC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56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a result – we have had an incredibly successful first 2 field seasons in Cascadia with more to come in the near future. Here I just want to run through our field accomplishments in 2018 and 2019…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CF6085-F927-4E66-A720-D4D1D366ECC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583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852FB-5198-4FF0-A540-3BD7B0B0D6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BD0605-DBB0-493E-AE1F-E24CF12EB4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D1D876-D327-4192-AE6E-6F73DE9F6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061F-CA66-447E-9ED8-E001743B47FD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FD777-1EEE-4E1D-A735-BDCFF3951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DE3B88-B97B-4224-AFF2-5E51FFA1E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43EBA-BD68-40C7-ABAB-62AABF45B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808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83EB0-824E-4A94-B8A7-2E9F52418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9ACF37-ADB0-4BB7-8B02-BF65BB8E7B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E50F7-7248-4393-A4F7-C738118B7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061F-CA66-447E-9ED8-E001743B47FD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D68CC-345F-45BB-A9D6-626701D03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23289B-0CCD-4727-AC15-B546A6012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43EBA-BD68-40C7-ABAB-62AABF45B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800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DB2A95-C8D1-4892-ADE9-E4F38448F2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BF15D2-0F73-443F-A8B3-6DB2DB6F81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C5B968-8457-42D8-82D7-6BAA6C5D3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061F-CA66-447E-9ED8-E001743B47FD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59A62-DDD0-4ABE-A5C6-C44EC640D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DF4EC-5DC0-4927-BB57-74868F7A1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43EBA-BD68-40C7-ABAB-62AABF45B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128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A6C50-F46F-114E-90B4-FC6AE36E5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61B6D8-2D66-BA49-B82F-D6E2A2C4A0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A14A9B-72E2-C14A-8421-A722C0D34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7AF79-2B26-E045-8278-5D3832A24F4C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AE96C9-155B-AE41-A437-F504E58E1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1E4F19-00CE-7D48-9935-B94434883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8471-3BD6-7945-90D0-EBE02914D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1435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3504E-8423-B343-9BBF-02F927CA9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5E410D-EB2D-2548-908D-764A191660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033861-7ED9-BE48-B2E6-3CAC90E58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7AF79-2B26-E045-8278-5D3832A24F4C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4298D-78C8-6944-BEF0-A8F92A6A5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960C99-A643-7E4E-82FE-17F29969C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8471-3BD6-7945-90D0-EBE02914D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0086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681E6-DC08-6D49-A4EF-76358FA2D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5C1553-0ED3-6A45-A9D3-2BEDFB3B2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E6A969-966A-D942-9A17-7183F524C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7AF79-2B26-E045-8278-5D3832A24F4C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8B4CEA-F21B-A748-8CFB-03EF089EC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430879-3634-C741-89DA-0019F2CAA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8471-3BD6-7945-90D0-EBE02914D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4562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7DB5B-68A9-7449-A792-C58BA9AEC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4C57C-EB37-7246-80A3-976BE84783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233401-1E03-DB4A-8238-7DEBF6E493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D29E6E-4F4F-0643-B864-93111C0A9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7AF79-2B26-E045-8278-5D3832A24F4C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B93848-5789-AF4F-BEBA-334AB1595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E6793D-5195-5D4A-AFC2-D64A1B10C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8471-3BD6-7945-90D0-EBE02914D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0766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5D962-6F21-2441-AE8B-CF0B3F63F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E914AE-F4FB-E446-9DA2-FA01D331D0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1BF62D-A191-BA48-86A7-39673A4C08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C4F764-C04B-034F-9E91-9B8075472A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F10F4C-DD24-9447-9AA8-F87CF143D4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420962-5FDE-1346-A525-30D14421F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7AF79-2B26-E045-8278-5D3832A24F4C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B0A32B-AE24-1449-9AA0-F25379421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EF375E-966A-4F4C-AA6D-2F2FC27C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8471-3BD6-7945-90D0-EBE02914D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6696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5B6DF-C937-2B44-8CFA-3D18A56C7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65F206-0CCF-D14B-9358-47E3E32C0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7AF79-2B26-E045-8278-5D3832A24F4C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EAEF39-8F13-3943-A162-F9861BDAB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74333C-B2F5-0847-B9A0-86FC46A07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8471-3BD6-7945-90D0-EBE02914D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2538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8ED1CA-D05A-F54C-8E0C-6B2AC89F4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7AF79-2B26-E045-8278-5D3832A24F4C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8BAD3-676A-7244-8831-0D0E2948A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F90F6D-5122-4C48-8077-020319F91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8471-3BD6-7945-90D0-EBE02914D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1062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8C2FE-9036-A94D-9ED6-73935EEC8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9ED43-57FD-DB43-97FE-ED514ACFD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93920F-2CD1-9942-BF9A-36AC07F410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C91A62-ED2D-0D43-8FE9-1553B53A1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7AF79-2B26-E045-8278-5D3832A24F4C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1AF7E5-3AE0-3448-9924-B678A01D7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A2FB5E-F81F-A447-B32B-F5353EA87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8471-3BD6-7945-90D0-EBE02914D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04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4CB32-F23C-4E5C-898D-35BE0420D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DAFED-8FA6-48DD-8719-BD88250E45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AC0CF5-FF8F-4A01-BB01-9F5FFC05B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061F-CA66-447E-9ED8-E001743B47FD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4F8C0-CD50-47E9-BF65-794F1D712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ED162-3A6B-44C7-A51C-031202856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43EBA-BD68-40C7-ABAB-62AABF45B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0348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6371A-9ADE-4D48-A798-9EE45FC3D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17914F-9836-B94A-9A72-4730E41C65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B38386-AD96-6345-A16F-24B8634A94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11A45F-FDFD-0B4A-AF57-C16698E9B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7AF79-2B26-E045-8278-5D3832A24F4C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1447E5-94F4-5443-A4BC-18E671D02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FEAE04-C19C-2F4D-9989-3AA06BFE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8471-3BD6-7945-90D0-EBE02914D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316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D4A4D-42BD-6342-B01A-B8FC4C18B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9EB847-A99E-254D-B56D-F951CB8EB0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A583E5-3014-C142-9CC4-6DE32A3CA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7AF79-2B26-E045-8278-5D3832A24F4C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307185-F383-2E45-ADE7-F3293CF4A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71A2E-8A08-9447-B7BE-506D64AA2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8471-3BD6-7945-90D0-EBE02914D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1218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917C29-CB02-ED4D-81F8-E92B855AEB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584B9E-FEFF-424E-8A79-7139459F69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80A8B4-B06A-8744-A8A8-E50C0EFEF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7AF79-2B26-E045-8278-5D3832A24F4C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BBEDB-4AD2-E74D-87A8-E16916228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6E4EFD-ABB9-5641-90AD-8B9B87F5F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88471-3BD6-7945-90D0-EBE02914D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553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7C9A0-6AFE-4E28-A3DB-68F50EE2A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36C748-E228-48A5-B3B5-8889591A05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5654B1-A78D-4E06-9FCB-D855A4E95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061F-CA66-447E-9ED8-E001743B47FD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A0CB1-E4E0-4F23-839A-96FF0D1A3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DEF6B-560C-4A95-8BC1-BBF0FB0DE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43EBA-BD68-40C7-ABAB-62AABF45B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29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338D8-120A-4EB4-A006-0D3AE9106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4A53C-967D-4B29-8BE0-81244BFFFB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B21261-738B-4EC6-BC28-608CBCE302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6387E4-C049-4342-9B15-43F4ED82C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061F-CA66-447E-9ED8-E001743B47FD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22702E-D3E9-48EE-A7AD-331F0580D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6425BF-BE77-48A5-B33D-E3F74E214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43EBA-BD68-40C7-ABAB-62AABF45B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081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1C2F6-2DB4-4F33-9427-1CCAF1284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A6D6-D5E9-4BA8-81A4-746B92B94D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888DB3-E2E0-4503-B732-759F829F17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3D507E-E877-43BF-A4AA-BB7ED09FFC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7CEA37-29AF-40C9-9B89-56A13E5B24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947261-4841-4100-84BD-53D2E1F6E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061F-CA66-447E-9ED8-E001743B47FD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42AB2E-4ED1-463F-BC85-C6266BD2F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7B44CE-1E16-4EDF-8657-0A64592A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43EBA-BD68-40C7-ABAB-62AABF45B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998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6EE14-118C-4747-AEC1-62EDAF854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9BC7AD-8250-481A-BBC0-C9F15F875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061F-CA66-447E-9ED8-E001743B47FD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7C8E22-C1B5-4638-B21F-2C12DFB1B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D7DB55-647D-4D7B-83E1-E7AD2BCC7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43EBA-BD68-40C7-ABAB-62AABF45B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97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3B2EB-F8AA-4AD6-A4D0-428A257A3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061F-CA66-447E-9ED8-E001743B47FD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DFF1D3-76C2-4A31-9C6E-4AADDB10B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CB285D-C825-45B8-A3DB-775C5D343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43EBA-BD68-40C7-ABAB-62AABF45B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80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96957-837E-49E4-9FA3-E32046508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F18A1-F712-4554-BA17-073E468AC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E5DBC2-0B1E-48F1-A76D-6AC9420CB2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4C07ED-BE41-436D-B8BF-ABB9E1449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061F-CA66-447E-9ED8-E001743B47FD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FE1A82-9F14-4F3B-BCB2-C5D3A5059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63C387-DE66-4C1C-9385-4C3661601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43EBA-BD68-40C7-ABAB-62AABF45B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284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6CE3F-24B7-4DBD-B052-C12A50941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70B59E-7F5A-4223-9E1E-C30042B26F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71A1E7-E6E7-4D68-B779-FE792C5C7F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A12CEE-8365-4F06-93DC-0C6AD2AA3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061F-CA66-447E-9ED8-E001743B47FD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393949-B1D7-4BFF-9C45-44DB943DD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3FF9D1-38BC-4C81-B39B-1F99ADC9B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D43EBA-BD68-40C7-ABAB-62AABF45B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366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AE5D37-CB80-41E7-8DA3-352018086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6C5390-ADC9-4116-90DC-8AF1C0A387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EDA8F-6EF2-4E5F-B13C-7149CB3ED6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D061F-CA66-447E-9ED8-E001743B47FD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94ABED-B217-411D-832B-2A6AD284B3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147223-217F-4769-B090-2B3260E94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43EBA-BD68-40C7-ABAB-62AABF45B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50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D4DF74-63F7-CE45-870D-E8363B8A5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EF5A08-AA7C-7747-BE04-E8BFE20110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482C07-F1CF-DF47-ADDB-D9BF99BA16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97AF79-2B26-E045-8278-5D3832A24F4C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AA27A7-2C02-CD44-B805-7C65C35DD5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7D5EB-108A-5D49-9247-EB4C08A618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88471-3BD6-7945-90D0-EBE02914D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176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33C78F-75F9-AE46-9B5A-FEC3D340F6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7320892-F6EA-5942-B6E4-A35B9580DCFF}"/>
              </a:ext>
            </a:extLst>
          </p:cNvPr>
          <p:cNvSpPr/>
          <p:nvPr/>
        </p:nvSpPr>
        <p:spPr>
          <a:xfrm>
            <a:off x="1" y="3752706"/>
            <a:ext cx="12191999" cy="1138773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 5-year CMHRP project focused on subduction zone marine geohazards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Pacific and Woods Hole Coastal and Marine Science Centers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Project leaders: Janet Watt and Nathan Miller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755DD0-447F-1B4A-BCD9-DF1D33EB464F}"/>
              </a:ext>
            </a:extLst>
          </p:cNvPr>
          <p:cNvSpPr txBox="1"/>
          <p:nvPr/>
        </p:nvSpPr>
        <p:spPr>
          <a:xfrm>
            <a:off x="1" y="6519446"/>
            <a:ext cx="6604000" cy="338554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[USGS Subduction Zone Hazards Science Plan,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Gomberg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et al., 2017]</a:t>
            </a:r>
          </a:p>
        </p:txBody>
      </p:sp>
    </p:spTree>
    <p:extLst>
      <p:ext uri="{BB962C8B-B14F-4D97-AF65-F5344CB8AC3E}">
        <p14:creationId xmlns:p14="http://schemas.microsoft.com/office/powerpoint/2010/main" val="1350714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B0CC43-7A74-4770-9EC1-5AB720E63B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40" t="2615" r="3668" b="2748"/>
          <a:stretch/>
        </p:blipFill>
        <p:spPr>
          <a:xfrm rot="16200000">
            <a:off x="4413291" y="-937885"/>
            <a:ext cx="3362560" cy="121891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575614-489B-46AF-98A0-F4507C23B2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t="2615" r="56553" b="2647"/>
          <a:stretch/>
        </p:blipFill>
        <p:spPr>
          <a:xfrm rot="16200000">
            <a:off x="4424287" y="-929749"/>
            <a:ext cx="3343428" cy="12192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556DB1-73A4-464E-AC61-C29E172F6F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9" t="9144" r="51755" b="10784"/>
          <a:stretch/>
        </p:blipFill>
        <p:spPr>
          <a:xfrm rot="16200000">
            <a:off x="4419518" y="-942662"/>
            <a:ext cx="3352966" cy="12192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A20467-9432-4EA9-B6AA-3D5A99885D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3" t="9136" r="51900" b="10804"/>
          <a:stretch/>
        </p:blipFill>
        <p:spPr>
          <a:xfrm rot="16200000">
            <a:off x="4410430" y="-920204"/>
            <a:ext cx="3362562" cy="12189143"/>
          </a:xfrm>
          <a:prstGeom prst="rect">
            <a:avLst/>
          </a:prstGeom>
        </p:spPr>
      </p:pic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0074ECD7-7362-444A-BDD5-60202117F604}"/>
              </a:ext>
            </a:extLst>
          </p:cNvPr>
          <p:cNvSpPr/>
          <p:nvPr/>
        </p:nvSpPr>
        <p:spPr>
          <a:xfrm>
            <a:off x="409617" y="4447874"/>
            <a:ext cx="268942" cy="264803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A68E1B-0E8A-444A-A85B-435CD90534A9}"/>
              </a:ext>
            </a:extLst>
          </p:cNvPr>
          <p:cNvSpPr txBox="1"/>
          <p:nvPr/>
        </p:nvSpPr>
        <p:spPr>
          <a:xfrm>
            <a:off x="120355" y="4114690"/>
            <a:ext cx="923907" cy="276999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Lake </a:t>
            </a:r>
            <a:r>
              <a:rPr lang="en-US" sz="1200" b="1" dirty="0" err="1"/>
              <a:t>Ozette</a:t>
            </a:r>
            <a:endParaRPr lang="en-US" sz="12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E5F1CE-180A-43F3-A242-4E87B6F904EF}"/>
              </a:ext>
            </a:extLst>
          </p:cNvPr>
          <p:cNvSpPr txBox="1"/>
          <p:nvPr/>
        </p:nvSpPr>
        <p:spPr>
          <a:xfrm>
            <a:off x="1897954" y="3634154"/>
            <a:ext cx="633508" cy="461665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Grays </a:t>
            </a:r>
          </a:p>
          <a:p>
            <a:pPr algn="ctr"/>
            <a:r>
              <a:rPr lang="en-US" sz="1200" b="1" dirty="0"/>
              <a:t>Harbor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1B1236-0EF2-4EBB-B62A-655B32DD7BE1}"/>
              </a:ext>
            </a:extLst>
          </p:cNvPr>
          <p:cNvSpPr txBox="1"/>
          <p:nvPr/>
        </p:nvSpPr>
        <p:spPr>
          <a:xfrm>
            <a:off x="2961616" y="6167224"/>
            <a:ext cx="1131527" cy="461665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Astoria canyon</a:t>
            </a:r>
          </a:p>
          <a:p>
            <a:pPr algn="ctr"/>
            <a:r>
              <a:rPr lang="en-US" sz="1200" b="1" dirty="0"/>
              <a:t>&amp; fan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0E8BE53-0F29-4FDC-8409-AD4BCBA6FAEA}"/>
              </a:ext>
            </a:extLst>
          </p:cNvPr>
          <p:cNvCxnSpPr>
            <a:cxnSpLocks/>
          </p:cNvCxnSpPr>
          <p:nvPr/>
        </p:nvCxnSpPr>
        <p:spPr>
          <a:xfrm flipV="1">
            <a:off x="3669352" y="5621154"/>
            <a:ext cx="142252" cy="59676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EB445C5-4E4D-42CC-95BE-DC93E30BCD01}"/>
              </a:ext>
            </a:extLst>
          </p:cNvPr>
          <p:cNvSpPr txBox="1"/>
          <p:nvPr/>
        </p:nvSpPr>
        <p:spPr>
          <a:xfrm>
            <a:off x="8043947" y="3930024"/>
            <a:ext cx="615105" cy="461665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Cape </a:t>
            </a:r>
          </a:p>
          <a:p>
            <a:pPr algn="ctr"/>
            <a:r>
              <a:rPr lang="en-US" sz="1200" b="1" dirty="0"/>
              <a:t>Blanco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AC1ED2-91F1-4A1A-97EA-00396BD1EFC4}"/>
              </a:ext>
            </a:extLst>
          </p:cNvPr>
          <p:cNvSpPr txBox="1"/>
          <p:nvPr/>
        </p:nvSpPr>
        <p:spPr>
          <a:xfrm>
            <a:off x="4961823" y="6074890"/>
            <a:ext cx="1389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Juan de Fuca</a:t>
            </a:r>
          </a:p>
          <a:p>
            <a:pPr algn="ctr"/>
            <a:r>
              <a:rPr lang="en-US" i="1" dirty="0"/>
              <a:t>Plate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96A947-613E-4DBC-89CB-B59D44B69DD4}"/>
              </a:ext>
            </a:extLst>
          </p:cNvPr>
          <p:cNvSpPr txBox="1"/>
          <p:nvPr/>
        </p:nvSpPr>
        <p:spPr>
          <a:xfrm>
            <a:off x="10306656" y="6059895"/>
            <a:ext cx="7649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err="1"/>
              <a:t>Gorda</a:t>
            </a:r>
            <a:endParaRPr lang="en-US" i="1" dirty="0"/>
          </a:p>
          <a:p>
            <a:pPr algn="ctr"/>
            <a:r>
              <a:rPr lang="en-US" i="1" dirty="0"/>
              <a:t>Plate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A626F57-0291-4F41-8763-275D54FD6E39}"/>
              </a:ext>
            </a:extLst>
          </p:cNvPr>
          <p:cNvSpPr txBox="1"/>
          <p:nvPr/>
        </p:nvSpPr>
        <p:spPr>
          <a:xfrm>
            <a:off x="3349392" y="3587988"/>
            <a:ext cx="639919" cy="276999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Astoria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F29C7DD-6EEA-4D93-8836-622E8EC17965}"/>
              </a:ext>
            </a:extLst>
          </p:cNvPr>
          <p:cNvSpPr/>
          <p:nvPr/>
        </p:nvSpPr>
        <p:spPr>
          <a:xfrm>
            <a:off x="3368842" y="3773103"/>
            <a:ext cx="52939" cy="4571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2F4618-D770-45E9-AAE3-A715FA2A4B0E}"/>
              </a:ext>
            </a:extLst>
          </p:cNvPr>
          <p:cNvSpPr txBox="1"/>
          <p:nvPr/>
        </p:nvSpPr>
        <p:spPr>
          <a:xfrm>
            <a:off x="5656725" y="3864987"/>
            <a:ext cx="751361" cy="276999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Newport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33F223B-B781-451F-9C3A-AAACD4C3D1F2}"/>
              </a:ext>
            </a:extLst>
          </p:cNvPr>
          <p:cNvSpPr/>
          <p:nvPr/>
        </p:nvSpPr>
        <p:spPr>
          <a:xfrm>
            <a:off x="5682114" y="4050102"/>
            <a:ext cx="52939" cy="4571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10CF0CB-E27E-4887-9988-F99515999E27}"/>
              </a:ext>
            </a:extLst>
          </p:cNvPr>
          <p:cNvSpPr txBox="1"/>
          <p:nvPr/>
        </p:nvSpPr>
        <p:spPr>
          <a:xfrm>
            <a:off x="11451347" y="4145594"/>
            <a:ext cx="620298" cy="276999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Eureka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79C3F60-E41A-4AEA-A69B-3EEC0028ACA2}"/>
              </a:ext>
            </a:extLst>
          </p:cNvPr>
          <p:cNvSpPr/>
          <p:nvPr/>
        </p:nvSpPr>
        <p:spPr>
          <a:xfrm>
            <a:off x="11466897" y="4339980"/>
            <a:ext cx="52939" cy="4571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249D01C-273C-40C2-B576-4794E6381DCA}"/>
              </a:ext>
            </a:extLst>
          </p:cNvPr>
          <p:cNvCxnSpPr/>
          <p:nvPr/>
        </p:nvCxnSpPr>
        <p:spPr>
          <a:xfrm flipH="1">
            <a:off x="283923" y="3647974"/>
            <a:ext cx="394636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9F59141-6411-4AC4-B4A1-A8BE6D2F9FD3}"/>
              </a:ext>
            </a:extLst>
          </p:cNvPr>
          <p:cNvSpPr txBox="1"/>
          <p:nvPr/>
        </p:nvSpPr>
        <p:spPr>
          <a:xfrm>
            <a:off x="20294" y="3475405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N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2D94FC4-1D4E-4309-A6FA-0A83CCA885CB}"/>
              </a:ext>
            </a:extLst>
          </p:cNvPr>
          <p:cNvSpPr txBox="1">
            <a:spLocks/>
          </p:cNvSpPr>
          <p:nvPr/>
        </p:nvSpPr>
        <p:spPr>
          <a:xfrm>
            <a:off x="241580" y="-25463"/>
            <a:ext cx="11794553" cy="3655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A busy 2018-2019 field season!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="1" dirty="0">
                <a:solidFill>
                  <a:srgbClr val="FFFF00"/>
                </a:solidFill>
                <a:latin typeface="Calibri Light"/>
              </a:rPr>
              <a:t>Multibeam bathymetry, backscatter, water column, + magnetics</a:t>
            </a:r>
          </a:p>
          <a:p>
            <a:pPr lvl="1" defTabSz="457200">
              <a:spcBef>
                <a:spcPct val="0"/>
              </a:spcBef>
              <a:defRPr/>
            </a:pPr>
            <a:r>
              <a:rPr lang="en-US" sz="1400" b="1" dirty="0">
                <a:solidFill>
                  <a:schemeClr val="bg1"/>
                </a:solidFill>
                <a:latin typeface="Calibri Light"/>
              </a:rPr>
              <a:t>- near complete modern multibeam coverage of the upper slope (200 – 1600 m depth) – </a:t>
            </a:r>
            <a:r>
              <a:rPr lang="en-US" sz="1400" b="1" dirty="0">
                <a:solidFill>
                  <a:srgbClr val="FF0000"/>
                </a:solidFill>
                <a:latin typeface="Calibri Light"/>
              </a:rPr>
              <a:t>STILL NEED CONSISTENT MAP ALONG THE TRENCH!!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High</a:t>
            </a:r>
            <a:r>
              <a:rPr lang="en-US" sz="2800" b="1" dirty="0">
                <a:solidFill>
                  <a:srgbClr val="FFFF00"/>
                </a:solidFill>
                <a:latin typeface="Calibri Light"/>
              </a:rPr>
              <a:t>-resolution sparker MCS &amp; chirp sub-bottom imagery</a:t>
            </a:r>
          </a:p>
          <a:p>
            <a:pPr lvl="1" defTabSz="457200">
              <a:spcBef>
                <a:spcPct val="0"/>
              </a:spcBef>
              <a:defRPr/>
            </a:pPr>
            <a:r>
              <a:rPr lang="en-US" sz="1400" b="1" dirty="0">
                <a:solidFill>
                  <a:prstClr val="white"/>
                </a:solidFill>
                <a:latin typeface="Calibri Light"/>
              </a:rPr>
              <a:t>- systematic high-resolution (</a:t>
            </a:r>
            <a:r>
              <a:rPr lang="en-US" sz="1400" b="1" i="1" dirty="0">
                <a:solidFill>
                  <a:prstClr val="white"/>
                </a:solidFill>
                <a:latin typeface="Calibri Light"/>
              </a:rPr>
              <a:t>vertical resolution = cm’s to m’s</a:t>
            </a:r>
            <a:r>
              <a:rPr lang="en-US" sz="1400" b="1" dirty="0">
                <a:solidFill>
                  <a:prstClr val="white"/>
                </a:solidFill>
                <a:latin typeface="Calibri Light"/>
              </a:rPr>
              <a:t>) imaging of entire US margin, plus detailed imagery at the head of Astoria canyon and throughout the southern Eel basin and adjacent shelf</a:t>
            </a:r>
            <a:endParaRPr lang="en-US" sz="3200" b="1" dirty="0">
              <a:solidFill>
                <a:srgbClr val="FFFF00"/>
              </a:solidFill>
              <a:latin typeface="Calibri Light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Target</a:t>
            </a:r>
            <a:r>
              <a:rPr lang="en-US" sz="2800" b="1" dirty="0">
                <a:solidFill>
                  <a:srgbClr val="FFFF00"/>
                </a:solidFill>
                <a:latin typeface="Calibri Light"/>
              </a:rPr>
              <a:t>ed geologic sampling (piston coring)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b="1" dirty="0">
                <a:solidFill>
                  <a:srgbClr val="FFFF00"/>
                </a:solidFill>
                <a:latin typeface="Calibri Light"/>
              </a:rPr>
              <a:t>	</a:t>
            </a:r>
            <a:r>
              <a:rPr lang="en-US" sz="1400" b="1" dirty="0">
                <a:solidFill>
                  <a:schemeClr val="bg1"/>
                </a:solidFill>
                <a:latin typeface="Calibri Light"/>
              </a:rPr>
              <a:t>- stratigraphic / on-fault event chronologies, sediment properties, sediment pathways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/>
              </a:rPr>
              <a:t>2 new GPS-A seafloor geodetic s</a:t>
            </a:r>
            <a:r>
              <a:rPr lang="en-US" sz="2800" b="1" dirty="0" err="1">
                <a:solidFill>
                  <a:srgbClr val="FFFF00"/>
                </a:solidFill>
                <a:latin typeface="Calibri Light"/>
              </a:rPr>
              <a:t>ites</a:t>
            </a:r>
            <a:r>
              <a:rPr lang="en-US" sz="2800" b="1" dirty="0">
                <a:solidFill>
                  <a:srgbClr val="FFFF00"/>
                </a:solidFill>
                <a:latin typeface="Calibri Light"/>
              </a:rPr>
              <a:t> to be deployed in Spring 2020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/>
              </a:rPr>
              <a:t>Lake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/>
              </a:rPr>
              <a:t>Ozette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/>
              </a:rPr>
              <a:t> / Lake Crescent marine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/>
              </a:rPr>
              <a:t>paleoseismology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/>
            </a:endParaRP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D2ACD399-E728-42E5-A2AA-7C56B5FC9443}"/>
              </a:ext>
            </a:extLst>
          </p:cNvPr>
          <p:cNvSpPr/>
          <p:nvPr/>
        </p:nvSpPr>
        <p:spPr>
          <a:xfrm>
            <a:off x="6774509" y="2034099"/>
            <a:ext cx="364274" cy="327103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2EF947-E88E-48E7-A553-386159FBEB4E}"/>
              </a:ext>
            </a:extLst>
          </p:cNvPr>
          <p:cNvSpPr txBox="1"/>
          <p:nvPr/>
        </p:nvSpPr>
        <p:spPr>
          <a:xfrm>
            <a:off x="9655676" y="4665532"/>
            <a:ext cx="526106" cy="461665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Eel</a:t>
            </a:r>
          </a:p>
          <a:p>
            <a:pPr algn="ctr"/>
            <a:r>
              <a:rPr lang="en-US" sz="1200" b="1" dirty="0"/>
              <a:t>basin</a:t>
            </a:r>
          </a:p>
        </p:txBody>
      </p:sp>
    </p:spTree>
    <p:extLst>
      <p:ext uri="{BB962C8B-B14F-4D97-AF65-F5344CB8AC3E}">
        <p14:creationId xmlns:p14="http://schemas.microsoft.com/office/powerpoint/2010/main" val="426745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D4A020-BA93-4455-BBD4-2E3A3549A1F5}"/>
              </a:ext>
            </a:extLst>
          </p:cNvPr>
          <p:cNvSpPr/>
          <p:nvPr/>
        </p:nvSpPr>
        <p:spPr>
          <a:xfrm>
            <a:off x="0" y="1390865"/>
            <a:ext cx="12192000" cy="530104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CE89BB3-7243-384B-941A-DB7B73F2EAAF}"/>
              </a:ext>
            </a:extLst>
          </p:cNvPr>
          <p:cNvSpPr txBox="1">
            <a:spLocks/>
          </p:cNvSpPr>
          <p:nvPr/>
        </p:nvSpPr>
        <p:spPr>
          <a:xfrm>
            <a:off x="277092" y="156850"/>
            <a:ext cx="9005454" cy="101026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How does Cascadia’s upper plate respond to large megathrust earthquakes in space and time?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C539056-02A8-48FA-A0CB-2283D92517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586" y="1469639"/>
            <a:ext cx="3102759" cy="5143500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3474109D-B13E-4E13-A17D-E35FB37220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4" t="13654" r="49655" b="9118"/>
          <a:stretch/>
        </p:blipFill>
        <p:spPr bwMode="auto">
          <a:xfrm>
            <a:off x="6102331" y="1513157"/>
            <a:ext cx="2133600" cy="5099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EACE5CE-90A7-43DD-AA8F-62BC2EC23B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85"/>
          <a:stretch/>
        </p:blipFill>
        <p:spPr>
          <a:xfrm>
            <a:off x="3393774" y="1465349"/>
            <a:ext cx="1795079" cy="51435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BD2FEB9-D31C-4531-A99D-04A090ECF5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96"/>
          <a:stretch/>
        </p:blipFill>
        <p:spPr>
          <a:xfrm>
            <a:off x="292312" y="1513157"/>
            <a:ext cx="2354239" cy="5143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16E41D-D3EF-4F2D-A15B-D84A6476CBC5}"/>
              </a:ext>
            </a:extLst>
          </p:cNvPr>
          <p:cNvSpPr txBox="1"/>
          <p:nvPr/>
        </p:nvSpPr>
        <p:spPr>
          <a:xfrm>
            <a:off x="8812148" y="200319"/>
            <a:ext cx="29531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See our poster!! 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(Watt &amp; Brothers, </a:t>
            </a:r>
            <a:r>
              <a:rPr lang="en-US" i="1" dirty="0">
                <a:solidFill>
                  <a:srgbClr val="FFFF00"/>
                </a:solidFill>
              </a:rPr>
              <a:t>in revision @ Geosphere</a:t>
            </a:r>
            <a:r>
              <a:rPr lang="en-US" dirty="0">
                <a:solidFill>
                  <a:srgbClr val="FFFF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598783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274</Words>
  <Application>Microsoft Office PowerPoint</Application>
  <PresentationFormat>Widescreen</PresentationFormat>
  <Paragraphs>39</Paragraphs>
  <Slides>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Watt, Janet Tilden</dc:creator>
  <cp:lastModifiedBy>Watt, Janet Tilden</cp:lastModifiedBy>
  <cp:revision>17</cp:revision>
  <dcterms:created xsi:type="dcterms:W3CDTF">2019-10-28T20:38:20Z</dcterms:created>
  <dcterms:modified xsi:type="dcterms:W3CDTF">2019-10-30T18:12:12Z</dcterms:modified>
</cp:coreProperties>
</file>