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Default Extension="png" ContentType="image/pn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</p:sldIdLst>
  <p:sldSz cx="20104100" cy="11309350"/>
  <p:notesSz cx="20104100" cy="1130935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05205" y="452374"/>
            <a:ext cx="18093690" cy="18094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2601150"/>
            <a:ext cx="18093690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jpg"/><Relationship Id="rId7" Type="http://schemas.openxmlformats.org/officeDocument/2006/relationships/image" Target="../media/image6.pn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jpg"/><Relationship Id="rId3" Type="http://schemas.openxmlformats.org/officeDocument/2006/relationships/image" Target="../media/image8.png"/><Relationship Id="rId4" Type="http://schemas.openxmlformats.org/officeDocument/2006/relationships/image" Target="../media/image3.png"/><Relationship Id="rId5" Type="http://schemas.openxmlformats.org/officeDocument/2006/relationships/image" Target="../media/image9.pn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image" Target="../media/image7.jpg"/><Relationship Id="rId5" Type="http://schemas.openxmlformats.org/officeDocument/2006/relationships/image" Target="../media/image8.png"/><Relationship Id="rId6" Type="http://schemas.openxmlformats.org/officeDocument/2006/relationships/image" Target="../media/image3.png"/><Relationship Id="rId7" Type="http://schemas.openxmlformats.org/officeDocument/2006/relationships/image" Target="../media/image12.jp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0104099" cy="113085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0"/>
            <a:ext cx="5880909" cy="8937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22723" y="126806"/>
            <a:ext cx="1694663" cy="6296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234519" y="148446"/>
            <a:ext cx="1969135" cy="252095"/>
          </a:xfrm>
          <a:custGeom>
            <a:avLst/>
            <a:gdLst/>
            <a:ahLst/>
            <a:cxnLst/>
            <a:rect l="l" t="t" r="r" b="b"/>
            <a:pathLst>
              <a:path w="1969135" h="252095">
                <a:moveTo>
                  <a:pt x="54469" y="952"/>
                </a:moveTo>
                <a:lnTo>
                  <a:pt x="0" y="952"/>
                </a:lnTo>
                <a:lnTo>
                  <a:pt x="16250" y="17193"/>
                </a:lnTo>
                <a:lnTo>
                  <a:pt x="16250" y="138550"/>
                </a:lnTo>
                <a:lnTo>
                  <a:pt x="20835" y="160091"/>
                </a:lnTo>
                <a:lnTo>
                  <a:pt x="33334" y="177363"/>
                </a:lnTo>
                <a:lnTo>
                  <a:pt x="51863" y="188844"/>
                </a:lnTo>
                <a:lnTo>
                  <a:pt x="74542" y="193009"/>
                </a:lnTo>
                <a:lnTo>
                  <a:pt x="96946" y="188981"/>
                </a:lnTo>
                <a:lnTo>
                  <a:pt x="116425" y="177728"/>
                </a:lnTo>
                <a:lnTo>
                  <a:pt x="116681" y="177408"/>
                </a:lnTo>
                <a:lnTo>
                  <a:pt x="79631" y="177408"/>
                </a:lnTo>
                <a:lnTo>
                  <a:pt x="63895" y="174427"/>
                </a:lnTo>
                <a:lnTo>
                  <a:pt x="50697" y="166221"/>
                </a:lnTo>
                <a:lnTo>
                  <a:pt x="41617" y="153894"/>
                </a:lnTo>
                <a:lnTo>
                  <a:pt x="38239" y="138550"/>
                </a:lnTo>
                <a:lnTo>
                  <a:pt x="38239" y="17193"/>
                </a:lnTo>
                <a:lnTo>
                  <a:pt x="54469" y="952"/>
                </a:lnTo>
                <a:close/>
              </a:path>
              <a:path w="1969135" h="252095">
                <a:moveTo>
                  <a:pt x="151304" y="952"/>
                </a:moveTo>
                <a:lnTo>
                  <a:pt x="102258" y="952"/>
                </a:lnTo>
                <a:lnTo>
                  <a:pt x="118488" y="17193"/>
                </a:lnTo>
                <a:lnTo>
                  <a:pt x="118488" y="138550"/>
                </a:lnTo>
                <a:lnTo>
                  <a:pt x="115462" y="153761"/>
                </a:lnTo>
                <a:lnTo>
                  <a:pt x="107179" y="166103"/>
                </a:lnTo>
                <a:lnTo>
                  <a:pt x="94837" y="174383"/>
                </a:lnTo>
                <a:lnTo>
                  <a:pt x="79631" y="177408"/>
                </a:lnTo>
                <a:lnTo>
                  <a:pt x="116681" y="177408"/>
                </a:lnTo>
                <a:lnTo>
                  <a:pt x="130172" y="160502"/>
                </a:lnTo>
                <a:lnTo>
                  <a:pt x="135378" y="138550"/>
                </a:lnTo>
                <a:lnTo>
                  <a:pt x="135378" y="17193"/>
                </a:lnTo>
                <a:lnTo>
                  <a:pt x="151304" y="952"/>
                </a:lnTo>
                <a:close/>
              </a:path>
              <a:path w="1969135" h="252095">
                <a:moveTo>
                  <a:pt x="261044" y="31852"/>
                </a:moveTo>
                <a:lnTo>
                  <a:pt x="235710" y="31852"/>
                </a:lnTo>
                <a:lnTo>
                  <a:pt x="336984" y="189208"/>
                </a:lnTo>
                <a:lnTo>
                  <a:pt x="343036" y="189208"/>
                </a:lnTo>
                <a:lnTo>
                  <a:pt x="343036" y="136645"/>
                </a:lnTo>
                <a:lnTo>
                  <a:pt x="326471" y="136645"/>
                </a:lnTo>
                <a:lnTo>
                  <a:pt x="261044" y="31852"/>
                </a:lnTo>
                <a:close/>
              </a:path>
              <a:path w="1969135" h="252095">
                <a:moveTo>
                  <a:pt x="241751" y="952"/>
                </a:moveTo>
                <a:lnTo>
                  <a:pt x="202904" y="952"/>
                </a:lnTo>
                <a:lnTo>
                  <a:pt x="218820" y="17193"/>
                </a:lnTo>
                <a:lnTo>
                  <a:pt x="218820" y="172633"/>
                </a:lnTo>
                <a:lnTo>
                  <a:pt x="202904" y="188863"/>
                </a:lnTo>
                <a:lnTo>
                  <a:pt x="251960" y="188863"/>
                </a:lnTo>
                <a:lnTo>
                  <a:pt x="235710" y="172633"/>
                </a:lnTo>
                <a:lnTo>
                  <a:pt x="235710" y="31852"/>
                </a:lnTo>
                <a:lnTo>
                  <a:pt x="261044" y="31852"/>
                </a:lnTo>
                <a:lnTo>
                  <a:pt x="241751" y="952"/>
                </a:lnTo>
                <a:close/>
              </a:path>
              <a:path w="1969135" h="252095">
                <a:moveTo>
                  <a:pt x="359277" y="952"/>
                </a:moveTo>
                <a:lnTo>
                  <a:pt x="310241" y="952"/>
                </a:lnTo>
                <a:lnTo>
                  <a:pt x="326471" y="17193"/>
                </a:lnTo>
                <a:lnTo>
                  <a:pt x="326471" y="136645"/>
                </a:lnTo>
                <a:lnTo>
                  <a:pt x="343036" y="136645"/>
                </a:lnTo>
                <a:lnTo>
                  <a:pt x="343036" y="17193"/>
                </a:lnTo>
                <a:lnTo>
                  <a:pt x="359277" y="952"/>
                </a:lnTo>
                <a:close/>
              </a:path>
              <a:path w="1969135" h="252095">
                <a:moveTo>
                  <a:pt x="469148" y="952"/>
                </a:moveTo>
                <a:lnTo>
                  <a:pt x="418521" y="952"/>
                </a:lnTo>
                <a:lnTo>
                  <a:pt x="433484" y="15915"/>
                </a:lnTo>
                <a:lnTo>
                  <a:pt x="433484" y="173900"/>
                </a:lnTo>
                <a:lnTo>
                  <a:pt x="418521" y="188863"/>
                </a:lnTo>
                <a:lnTo>
                  <a:pt x="469148" y="188863"/>
                </a:lnTo>
                <a:lnTo>
                  <a:pt x="454185" y="173900"/>
                </a:lnTo>
                <a:lnTo>
                  <a:pt x="454185" y="15915"/>
                </a:lnTo>
                <a:lnTo>
                  <a:pt x="469148" y="952"/>
                </a:lnTo>
                <a:close/>
              </a:path>
              <a:path w="1969135" h="252095">
                <a:moveTo>
                  <a:pt x="572349" y="952"/>
                </a:moveTo>
                <a:lnTo>
                  <a:pt x="519156" y="952"/>
                </a:lnTo>
                <a:lnTo>
                  <a:pt x="534444" y="15915"/>
                </a:lnTo>
                <a:lnTo>
                  <a:pt x="587332" y="188863"/>
                </a:lnTo>
                <a:lnTo>
                  <a:pt x="596871" y="188863"/>
                </a:lnTo>
                <a:lnTo>
                  <a:pt x="610514" y="145555"/>
                </a:lnTo>
                <a:lnTo>
                  <a:pt x="596243" y="145555"/>
                </a:lnTo>
                <a:lnTo>
                  <a:pt x="557700" y="15601"/>
                </a:lnTo>
                <a:lnTo>
                  <a:pt x="572349" y="952"/>
                </a:lnTo>
                <a:close/>
              </a:path>
              <a:path w="1969135" h="252095">
                <a:moveTo>
                  <a:pt x="666628" y="952"/>
                </a:moveTo>
                <a:lnTo>
                  <a:pt x="621415" y="952"/>
                </a:lnTo>
                <a:lnTo>
                  <a:pt x="636064" y="15601"/>
                </a:lnTo>
                <a:lnTo>
                  <a:pt x="596243" y="145555"/>
                </a:lnTo>
                <a:lnTo>
                  <a:pt x="610514" y="145555"/>
                </a:lnTo>
                <a:lnTo>
                  <a:pt x="651351" y="15915"/>
                </a:lnTo>
                <a:lnTo>
                  <a:pt x="666628" y="952"/>
                </a:lnTo>
                <a:close/>
              </a:path>
              <a:path w="1969135" h="252095">
                <a:moveTo>
                  <a:pt x="823964" y="952"/>
                </a:moveTo>
                <a:lnTo>
                  <a:pt x="711538" y="952"/>
                </a:lnTo>
                <a:lnTo>
                  <a:pt x="726187" y="15915"/>
                </a:lnTo>
                <a:lnTo>
                  <a:pt x="726187" y="173900"/>
                </a:lnTo>
                <a:lnTo>
                  <a:pt x="711538" y="188863"/>
                </a:lnTo>
                <a:lnTo>
                  <a:pt x="823964" y="188863"/>
                </a:lnTo>
                <a:lnTo>
                  <a:pt x="823964" y="174842"/>
                </a:lnTo>
                <a:lnTo>
                  <a:pt x="746888" y="174842"/>
                </a:lnTo>
                <a:lnTo>
                  <a:pt x="746888" y="95860"/>
                </a:lnTo>
                <a:lnTo>
                  <a:pt x="804216" y="95860"/>
                </a:lnTo>
                <a:lnTo>
                  <a:pt x="804216" y="81861"/>
                </a:lnTo>
                <a:lnTo>
                  <a:pt x="746888" y="81861"/>
                </a:lnTo>
                <a:lnTo>
                  <a:pt x="746888" y="14973"/>
                </a:lnTo>
                <a:lnTo>
                  <a:pt x="823964" y="14973"/>
                </a:lnTo>
                <a:lnTo>
                  <a:pt x="823964" y="952"/>
                </a:lnTo>
                <a:close/>
              </a:path>
              <a:path w="1969135" h="252095">
                <a:moveTo>
                  <a:pt x="823964" y="154456"/>
                </a:moveTo>
                <a:lnTo>
                  <a:pt x="803902" y="174842"/>
                </a:lnTo>
                <a:lnTo>
                  <a:pt x="823964" y="174842"/>
                </a:lnTo>
                <a:lnTo>
                  <a:pt x="823964" y="154456"/>
                </a:lnTo>
                <a:close/>
              </a:path>
              <a:path w="1969135" h="252095">
                <a:moveTo>
                  <a:pt x="804216" y="95860"/>
                </a:moveTo>
                <a:lnTo>
                  <a:pt x="789242" y="95860"/>
                </a:lnTo>
                <a:lnTo>
                  <a:pt x="804216" y="110844"/>
                </a:lnTo>
                <a:lnTo>
                  <a:pt x="804216" y="95860"/>
                </a:lnTo>
                <a:close/>
              </a:path>
              <a:path w="1969135" h="252095">
                <a:moveTo>
                  <a:pt x="804216" y="66888"/>
                </a:moveTo>
                <a:lnTo>
                  <a:pt x="789242" y="81861"/>
                </a:lnTo>
                <a:lnTo>
                  <a:pt x="804216" y="81861"/>
                </a:lnTo>
                <a:lnTo>
                  <a:pt x="804216" y="66888"/>
                </a:lnTo>
                <a:close/>
              </a:path>
              <a:path w="1969135" h="252095">
                <a:moveTo>
                  <a:pt x="823964" y="14973"/>
                </a:moveTo>
                <a:lnTo>
                  <a:pt x="803902" y="14973"/>
                </a:lnTo>
                <a:lnTo>
                  <a:pt x="823964" y="35035"/>
                </a:lnTo>
                <a:lnTo>
                  <a:pt x="823964" y="14973"/>
                </a:lnTo>
                <a:close/>
              </a:path>
              <a:path w="1969135" h="252095">
                <a:moveTo>
                  <a:pt x="939248" y="952"/>
                </a:moveTo>
                <a:lnTo>
                  <a:pt x="880967" y="952"/>
                </a:lnTo>
                <a:lnTo>
                  <a:pt x="895616" y="15915"/>
                </a:lnTo>
                <a:lnTo>
                  <a:pt x="895616" y="173900"/>
                </a:lnTo>
                <a:lnTo>
                  <a:pt x="880967" y="188863"/>
                </a:lnTo>
                <a:lnTo>
                  <a:pt x="931301" y="188863"/>
                </a:lnTo>
                <a:lnTo>
                  <a:pt x="916338" y="173900"/>
                </a:lnTo>
                <a:lnTo>
                  <a:pt x="916338" y="101274"/>
                </a:lnTo>
                <a:lnTo>
                  <a:pt x="967182" y="101274"/>
                </a:lnTo>
                <a:lnTo>
                  <a:pt x="964755" y="96824"/>
                </a:lnTo>
                <a:lnTo>
                  <a:pt x="979142" y="89777"/>
                </a:lnTo>
                <a:lnTo>
                  <a:pt x="981794" y="87253"/>
                </a:lnTo>
                <a:lnTo>
                  <a:pt x="916338" y="87253"/>
                </a:lnTo>
                <a:lnTo>
                  <a:pt x="916338" y="14973"/>
                </a:lnTo>
                <a:lnTo>
                  <a:pt x="981402" y="14973"/>
                </a:lnTo>
                <a:lnTo>
                  <a:pt x="961936" y="4585"/>
                </a:lnTo>
                <a:lnTo>
                  <a:pt x="939248" y="952"/>
                </a:lnTo>
                <a:close/>
              </a:path>
              <a:path w="1969135" h="252095">
                <a:moveTo>
                  <a:pt x="967182" y="101274"/>
                </a:moveTo>
                <a:lnTo>
                  <a:pt x="944672" y="101274"/>
                </a:lnTo>
                <a:lnTo>
                  <a:pt x="990221" y="188863"/>
                </a:lnTo>
                <a:lnTo>
                  <a:pt x="1021445" y="188863"/>
                </a:lnTo>
                <a:lnTo>
                  <a:pt x="1006775" y="173900"/>
                </a:lnTo>
                <a:lnTo>
                  <a:pt x="967182" y="101274"/>
                </a:lnTo>
                <a:close/>
              </a:path>
              <a:path w="1969135" h="252095">
                <a:moveTo>
                  <a:pt x="981402" y="14973"/>
                </a:moveTo>
                <a:lnTo>
                  <a:pt x="939248" y="14973"/>
                </a:lnTo>
                <a:lnTo>
                  <a:pt x="953352" y="17979"/>
                </a:lnTo>
                <a:lnTo>
                  <a:pt x="964788" y="26120"/>
                </a:lnTo>
                <a:lnTo>
                  <a:pt x="972457" y="38080"/>
                </a:lnTo>
                <a:lnTo>
                  <a:pt x="975258" y="52542"/>
                </a:lnTo>
                <a:lnTo>
                  <a:pt x="972410" y="66165"/>
                </a:lnTo>
                <a:lnTo>
                  <a:pt x="964663" y="77186"/>
                </a:lnTo>
                <a:lnTo>
                  <a:pt x="953210" y="84563"/>
                </a:lnTo>
                <a:lnTo>
                  <a:pt x="939248" y="87253"/>
                </a:lnTo>
                <a:lnTo>
                  <a:pt x="981794" y="87253"/>
                </a:lnTo>
                <a:lnTo>
                  <a:pt x="990312" y="79145"/>
                </a:lnTo>
                <a:lnTo>
                  <a:pt x="997544" y="66363"/>
                </a:lnTo>
                <a:lnTo>
                  <a:pt x="1000116" y="52867"/>
                </a:lnTo>
                <a:lnTo>
                  <a:pt x="994998" y="31318"/>
                </a:lnTo>
                <a:lnTo>
                  <a:pt x="981402" y="14973"/>
                </a:lnTo>
                <a:close/>
              </a:path>
              <a:path w="1969135" h="252095">
                <a:moveTo>
                  <a:pt x="1082574" y="153838"/>
                </a:moveTo>
                <a:lnTo>
                  <a:pt x="1066323" y="183135"/>
                </a:lnTo>
                <a:lnTo>
                  <a:pt x="1102343" y="190140"/>
                </a:lnTo>
                <a:lnTo>
                  <a:pt x="1108385" y="191428"/>
                </a:lnTo>
                <a:lnTo>
                  <a:pt x="1113473" y="191428"/>
                </a:lnTo>
                <a:lnTo>
                  <a:pt x="1131177" y="187884"/>
                </a:lnTo>
                <a:lnTo>
                  <a:pt x="1148076" y="177408"/>
                </a:lnTo>
                <a:lnTo>
                  <a:pt x="1108385" y="177408"/>
                </a:lnTo>
                <a:lnTo>
                  <a:pt x="1103924" y="176434"/>
                </a:lnTo>
                <a:lnTo>
                  <a:pt x="1100416" y="174842"/>
                </a:lnTo>
                <a:lnTo>
                  <a:pt x="1082574" y="153838"/>
                </a:lnTo>
                <a:close/>
              </a:path>
              <a:path w="1969135" h="252095">
                <a:moveTo>
                  <a:pt x="1121128" y="0"/>
                </a:moveTo>
                <a:lnTo>
                  <a:pt x="1116342" y="0"/>
                </a:lnTo>
                <a:lnTo>
                  <a:pt x="1095033" y="4663"/>
                </a:lnTo>
                <a:lnTo>
                  <a:pt x="1080147" y="16284"/>
                </a:lnTo>
                <a:lnTo>
                  <a:pt x="1071415" y="31310"/>
                </a:lnTo>
                <a:lnTo>
                  <a:pt x="1068564" y="46187"/>
                </a:lnTo>
                <a:lnTo>
                  <a:pt x="1069974" y="57197"/>
                </a:lnTo>
                <a:lnTo>
                  <a:pt x="1074342" y="68394"/>
                </a:lnTo>
                <a:lnTo>
                  <a:pt x="1081873" y="79236"/>
                </a:lnTo>
                <a:lnTo>
                  <a:pt x="1092773" y="89180"/>
                </a:lnTo>
                <a:lnTo>
                  <a:pt x="1131316" y="116886"/>
                </a:lnTo>
                <a:lnTo>
                  <a:pt x="1137837" y="122965"/>
                </a:lnTo>
                <a:lnTo>
                  <a:pt x="1141945" y="129875"/>
                </a:lnTo>
                <a:lnTo>
                  <a:pt x="1144084" y="137138"/>
                </a:lnTo>
                <a:lnTo>
                  <a:pt x="1144698" y="144278"/>
                </a:lnTo>
                <a:lnTo>
                  <a:pt x="1142820" y="156178"/>
                </a:lnTo>
                <a:lnTo>
                  <a:pt x="1137088" y="166819"/>
                </a:lnTo>
                <a:lnTo>
                  <a:pt x="1127355" y="174472"/>
                </a:lnTo>
                <a:lnTo>
                  <a:pt x="1113473" y="177408"/>
                </a:lnTo>
                <a:lnTo>
                  <a:pt x="1148076" y="177408"/>
                </a:lnTo>
                <a:lnTo>
                  <a:pt x="1160731" y="160250"/>
                </a:lnTo>
                <a:lnTo>
                  <a:pt x="1165713" y="136645"/>
                </a:lnTo>
                <a:lnTo>
                  <a:pt x="1164230" y="124073"/>
                </a:lnTo>
                <a:lnTo>
                  <a:pt x="1160299" y="113982"/>
                </a:lnTo>
                <a:lnTo>
                  <a:pt x="1154696" y="106225"/>
                </a:lnTo>
                <a:lnTo>
                  <a:pt x="1148195" y="100656"/>
                </a:lnTo>
                <a:lnTo>
                  <a:pt x="1109976" y="72929"/>
                </a:lnTo>
                <a:lnTo>
                  <a:pt x="1100964" y="65085"/>
                </a:lnTo>
                <a:lnTo>
                  <a:pt x="1094490" y="56728"/>
                </a:lnTo>
                <a:lnTo>
                  <a:pt x="1090584" y="48430"/>
                </a:lnTo>
                <a:lnTo>
                  <a:pt x="1089275" y="40763"/>
                </a:lnTo>
                <a:lnTo>
                  <a:pt x="1092072" y="28253"/>
                </a:lnTo>
                <a:lnTo>
                  <a:pt x="1098988" y="19986"/>
                </a:lnTo>
                <a:lnTo>
                  <a:pt x="1107815" y="15421"/>
                </a:lnTo>
                <a:lnTo>
                  <a:pt x="1116342" y="14020"/>
                </a:lnTo>
                <a:lnTo>
                  <a:pt x="1158462" y="14020"/>
                </a:lnTo>
                <a:lnTo>
                  <a:pt x="1162530" y="7957"/>
                </a:lnTo>
                <a:lnTo>
                  <a:pt x="1125274" y="952"/>
                </a:lnTo>
                <a:lnTo>
                  <a:pt x="1122719" y="314"/>
                </a:lnTo>
                <a:lnTo>
                  <a:pt x="1121128" y="0"/>
                </a:lnTo>
                <a:close/>
              </a:path>
              <a:path w="1969135" h="252095">
                <a:moveTo>
                  <a:pt x="1158462" y="14020"/>
                </a:moveTo>
                <a:lnTo>
                  <a:pt x="1121756" y="14020"/>
                </a:lnTo>
                <a:lnTo>
                  <a:pt x="1125588" y="16250"/>
                </a:lnTo>
                <a:lnTo>
                  <a:pt x="1128436" y="16250"/>
                </a:lnTo>
                <a:lnTo>
                  <a:pt x="1145001" y="34082"/>
                </a:lnTo>
                <a:lnTo>
                  <a:pt x="1158462" y="14020"/>
                </a:lnTo>
                <a:close/>
              </a:path>
              <a:path w="1969135" h="252095">
                <a:moveTo>
                  <a:pt x="1278767" y="952"/>
                </a:moveTo>
                <a:lnTo>
                  <a:pt x="1228130" y="952"/>
                </a:lnTo>
                <a:lnTo>
                  <a:pt x="1243093" y="15915"/>
                </a:lnTo>
                <a:lnTo>
                  <a:pt x="1243093" y="173900"/>
                </a:lnTo>
                <a:lnTo>
                  <a:pt x="1228130" y="188863"/>
                </a:lnTo>
                <a:lnTo>
                  <a:pt x="1278767" y="188863"/>
                </a:lnTo>
                <a:lnTo>
                  <a:pt x="1263814" y="173900"/>
                </a:lnTo>
                <a:lnTo>
                  <a:pt x="1263814" y="15915"/>
                </a:lnTo>
                <a:lnTo>
                  <a:pt x="1278767" y="952"/>
                </a:lnTo>
                <a:close/>
              </a:path>
              <a:path w="1969135" h="252095">
                <a:moveTo>
                  <a:pt x="1406480" y="14973"/>
                </a:moveTo>
                <a:lnTo>
                  <a:pt x="1385790" y="14973"/>
                </a:lnTo>
                <a:lnTo>
                  <a:pt x="1385790" y="173900"/>
                </a:lnTo>
                <a:lnTo>
                  <a:pt x="1371131" y="188863"/>
                </a:lnTo>
                <a:lnTo>
                  <a:pt x="1421454" y="188863"/>
                </a:lnTo>
                <a:lnTo>
                  <a:pt x="1406480" y="173900"/>
                </a:lnTo>
                <a:lnTo>
                  <a:pt x="1406480" y="14973"/>
                </a:lnTo>
                <a:close/>
              </a:path>
              <a:path w="1969135" h="252095">
                <a:moveTo>
                  <a:pt x="1462238" y="952"/>
                </a:moveTo>
                <a:lnTo>
                  <a:pt x="1330064" y="952"/>
                </a:lnTo>
                <a:lnTo>
                  <a:pt x="1330064" y="35035"/>
                </a:lnTo>
                <a:lnTo>
                  <a:pt x="1350461" y="14973"/>
                </a:lnTo>
                <a:lnTo>
                  <a:pt x="1462238" y="14973"/>
                </a:lnTo>
                <a:lnTo>
                  <a:pt x="1462238" y="952"/>
                </a:lnTo>
                <a:close/>
              </a:path>
              <a:path w="1969135" h="252095">
                <a:moveTo>
                  <a:pt x="1462238" y="14973"/>
                </a:moveTo>
                <a:lnTo>
                  <a:pt x="1442165" y="14973"/>
                </a:lnTo>
                <a:lnTo>
                  <a:pt x="1462238" y="35035"/>
                </a:lnTo>
                <a:lnTo>
                  <a:pt x="1462238" y="14973"/>
                </a:lnTo>
                <a:close/>
              </a:path>
              <a:path w="1969135" h="252095">
                <a:moveTo>
                  <a:pt x="1551429" y="952"/>
                </a:moveTo>
                <a:lnTo>
                  <a:pt x="1498226" y="952"/>
                </a:lnTo>
                <a:lnTo>
                  <a:pt x="1513503" y="15915"/>
                </a:lnTo>
                <a:lnTo>
                  <a:pt x="1560968" y="101609"/>
                </a:lnTo>
                <a:lnTo>
                  <a:pt x="1560968" y="173900"/>
                </a:lnTo>
                <a:lnTo>
                  <a:pt x="1546015" y="188863"/>
                </a:lnTo>
                <a:lnTo>
                  <a:pt x="1596632" y="188863"/>
                </a:lnTo>
                <a:lnTo>
                  <a:pt x="1581669" y="173900"/>
                </a:lnTo>
                <a:lnTo>
                  <a:pt x="1581669" y="101609"/>
                </a:lnTo>
                <a:lnTo>
                  <a:pt x="1590514" y="86007"/>
                </a:lnTo>
                <a:lnTo>
                  <a:pt x="1574339" y="86007"/>
                </a:lnTo>
                <a:lnTo>
                  <a:pt x="1536759" y="15601"/>
                </a:lnTo>
                <a:lnTo>
                  <a:pt x="1551429" y="952"/>
                </a:lnTo>
                <a:close/>
              </a:path>
              <a:path w="1969135" h="252095">
                <a:moveTo>
                  <a:pt x="1645688" y="952"/>
                </a:moveTo>
                <a:lnTo>
                  <a:pt x="1599186" y="952"/>
                </a:lnTo>
                <a:lnTo>
                  <a:pt x="1613835" y="15601"/>
                </a:lnTo>
                <a:lnTo>
                  <a:pt x="1574339" y="86007"/>
                </a:lnTo>
                <a:lnTo>
                  <a:pt x="1590514" y="86007"/>
                </a:lnTo>
                <a:lnTo>
                  <a:pt x="1630065" y="16250"/>
                </a:lnTo>
                <a:lnTo>
                  <a:pt x="1645688" y="952"/>
                </a:lnTo>
                <a:close/>
              </a:path>
              <a:path w="1969135" h="252095">
                <a:moveTo>
                  <a:pt x="1836561" y="231553"/>
                </a:moveTo>
                <a:lnTo>
                  <a:pt x="1833912" y="233385"/>
                </a:lnTo>
                <a:lnTo>
                  <a:pt x="1832342" y="234966"/>
                </a:lnTo>
                <a:lnTo>
                  <a:pt x="1830237" y="237354"/>
                </a:lnTo>
                <a:lnTo>
                  <a:pt x="1827839" y="241039"/>
                </a:lnTo>
                <a:lnTo>
                  <a:pt x="1827839" y="249228"/>
                </a:lnTo>
                <a:lnTo>
                  <a:pt x="1834719" y="251877"/>
                </a:lnTo>
                <a:lnTo>
                  <a:pt x="1839200" y="251877"/>
                </a:lnTo>
                <a:lnTo>
                  <a:pt x="1844255" y="250997"/>
                </a:lnTo>
                <a:lnTo>
                  <a:pt x="1851338" y="248014"/>
                </a:lnTo>
                <a:lnTo>
                  <a:pt x="1859611" y="242410"/>
                </a:lnTo>
                <a:lnTo>
                  <a:pt x="1864868" y="237081"/>
                </a:lnTo>
                <a:lnTo>
                  <a:pt x="1848174" y="237081"/>
                </a:lnTo>
                <a:lnTo>
                  <a:pt x="1843179" y="234715"/>
                </a:lnTo>
                <a:lnTo>
                  <a:pt x="1839734" y="233123"/>
                </a:lnTo>
                <a:lnTo>
                  <a:pt x="1836561" y="231553"/>
                </a:lnTo>
                <a:close/>
              </a:path>
              <a:path w="1969135" h="252095">
                <a:moveTo>
                  <a:pt x="1940830" y="76584"/>
                </a:moveTo>
                <a:lnTo>
                  <a:pt x="1872204" y="76584"/>
                </a:lnTo>
                <a:lnTo>
                  <a:pt x="1865063" y="83452"/>
                </a:lnTo>
                <a:lnTo>
                  <a:pt x="1865869" y="86091"/>
                </a:lnTo>
                <a:lnTo>
                  <a:pt x="1887785" y="86091"/>
                </a:lnTo>
                <a:lnTo>
                  <a:pt x="1884712" y="106949"/>
                </a:lnTo>
                <a:lnTo>
                  <a:pt x="1876152" y="163691"/>
                </a:lnTo>
                <a:lnTo>
                  <a:pt x="1866258" y="216134"/>
                </a:lnTo>
                <a:lnTo>
                  <a:pt x="1853723" y="237081"/>
                </a:lnTo>
                <a:lnTo>
                  <a:pt x="1864868" y="237081"/>
                </a:lnTo>
                <a:lnTo>
                  <a:pt x="1883455" y="203692"/>
                </a:lnTo>
                <a:lnTo>
                  <a:pt x="1899648" y="137294"/>
                </a:lnTo>
                <a:lnTo>
                  <a:pt x="1908109" y="86091"/>
                </a:lnTo>
                <a:lnTo>
                  <a:pt x="1935030" y="83452"/>
                </a:lnTo>
                <a:lnTo>
                  <a:pt x="1940830" y="76584"/>
                </a:lnTo>
                <a:close/>
              </a:path>
              <a:path w="1969135" h="252095">
                <a:moveTo>
                  <a:pt x="1798730" y="70249"/>
                </a:moveTo>
                <a:lnTo>
                  <a:pt x="1756593" y="90430"/>
                </a:lnTo>
                <a:lnTo>
                  <a:pt x="1735585" y="126721"/>
                </a:lnTo>
                <a:lnTo>
                  <a:pt x="1732209" y="152089"/>
                </a:lnTo>
                <a:lnTo>
                  <a:pt x="1733953" y="165981"/>
                </a:lnTo>
                <a:lnTo>
                  <a:pt x="1739632" y="178545"/>
                </a:lnTo>
                <a:lnTo>
                  <a:pt x="1749913" y="187648"/>
                </a:lnTo>
                <a:lnTo>
                  <a:pt x="1765464" y="191156"/>
                </a:lnTo>
                <a:lnTo>
                  <a:pt x="1774952" y="189803"/>
                </a:lnTo>
                <a:lnTo>
                  <a:pt x="1785334" y="186076"/>
                </a:lnTo>
                <a:lnTo>
                  <a:pt x="1793935" y="181387"/>
                </a:lnTo>
                <a:lnTo>
                  <a:pt x="1774438" y="181387"/>
                </a:lnTo>
                <a:lnTo>
                  <a:pt x="1764948" y="178605"/>
                </a:lnTo>
                <a:lnTo>
                  <a:pt x="1758467" y="170998"/>
                </a:lnTo>
                <a:lnTo>
                  <a:pt x="1754754" y="159675"/>
                </a:lnTo>
                <a:lnTo>
                  <a:pt x="1753569" y="145744"/>
                </a:lnTo>
                <a:lnTo>
                  <a:pt x="1756792" y="119810"/>
                </a:lnTo>
                <a:lnTo>
                  <a:pt x="1781547" y="82123"/>
                </a:lnTo>
                <a:lnTo>
                  <a:pt x="1787652" y="80018"/>
                </a:lnTo>
                <a:lnTo>
                  <a:pt x="1823424" y="80018"/>
                </a:lnTo>
                <a:lnTo>
                  <a:pt x="1813364" y="72901"/>
                </a:lnTo>
                <a:lnTo>
                  <a:pt x="1798730" y="70249"/>
                </a:lnTo>
                <a:close/>
              </a:path>
              <a:path w="1969135" h="252095">
                <a:moveTo>
                  <a:pt x="1823424" y="80018"/>
                </a:moveTo>
                <a:lnTo>
                  <a:pt x="1790280" y="80018"/>
                </a:lnTo>
                <a:lnTo>
                  <a:pt x="1799103" y="81901"/>
                </a:lnTo>
                <a:lnTo>
                  <a:pt x="1805651" y="87570"/>
                </a:lnTo>
                <a:lnTo>
                  <a:pt x="1809725" y="97052"/>
                </a:lnTo>
                <a:lnTo>
                  <a:pt x="1811128" y="110373"/>
                </a:lnTo>
                <a:lnTo>
                  <a:pt x="1808460" y="135137"/>
                </a:lnTo>
                <a:lnTo>
                  <a:pt x="1791832" y="172002"/>
                </a:lnTo>
                <a:lnTo>
                  <a:pt x="1777076" y="181387"/>
                </a:lnTo>
                <a:lnTo>
                  <a:pt x="1793935" y="181387"/>
                </a:lnTo>
                <a:lnTo>
                  <a:pt x="1825194" y="143074"/>
                </a:lnTo>
                <a:lnTo>
                  <a:pt x="1832509" y="106949"/>
                </a:lnTo>
                <a:lnTo>
                  <a:pt x="1830350" y="91969"/>
                </a:lnTo>
                <a:lnTo>
                  <a:pt x="1823936" y="80381"/>
                </a:lnTo>
                <a:lnTo>
                  <a:pt x="1823424" y="80018"/>
                </a:lnTo>
                <a:close/>
              </a:path>
              <a:path w="1969135" h="252095">
                <a:moveTo>
                  <a:pt x="1961699" y="554"/>
                </a:moveTo>
                <a:lnTo>
                  <a:pt x="1952715" y="554"/>
                </a:lnTo>
                <a:lnTo>
                  <a:pt x="1941175" y="2165"/>
                </a:lnTo>
                <a:lnTo>
                  <a:pt x="1903123" y="33378"/>
                </a:lnTo>
                <a:lnTo>
                  <a:pt x="1889377" y="76584"/>
                </a:lnTo>
                <a:lnTo>
                  <a:pt x="1909680" y="76584"/>
                </a:lnTo>
                <a:lnTo>
                  <a:pt x="1915466" y="46042"/>
                </a:lnTo>
                <a:lnTo>
                  <a:pt x="1921330" y="26465"/>
                </a:lnTo>
                <a:lnTo>
                  <a:pt x="1927840" y="16044"/>
                </a:lnTo>
                <a:lnTo>
                  <a:pt x="1935564" y="12973"/>
                </a:lnTo>
                <a:lnTo>
                  <a:pt x="1968557" y="12973"/>
                </a:lnTo>
                <a:lnTo>
                  <a:pt x="1968557" y="11643"/>
                </a:lnTo>
                <a:lnTo>
                  <a:pt x="1968809" y="6366"/>
                </a:lnTo>
                <a:lnTo>
                  <a:pt x="1961699" y="554"/>
                </a:lnTo>
                <a:close/>
              </a:path>
              <a:path w="1969135" h="252095">
                <a:moveTo>
                  <a:pt x="1968557" y="12973"/>
                </a:moveTo>
                <a:lnTo>
                  <a:pt x="1943480" y="12973"/>
                </a:lnTo>
                <a:lnTo>
                  <a:pt x="1950066" y="16135"/>
                </a:lnTo>
                <a:lnTo>
                  <a:pt x="1955877" y="21685"/>
                </a:lnTo>
                <a:lnTo>
                  <a:pt x="1957720" y="23517"/>
                </a:lnTo>
                <a:lnTo>
                  <a:pt x="1960641" y="23517"/>
                </a:lnTo>
                <a:lnTo>
                  <a:pt x="1963270" y="21402"/>
                </a:lnTo>
                <a:lnTo>
                  <a:pt x="1965385" y="19559"/>
                </a:lnTo>
                <a:lnTo>
                  <a:pt x="1968557" y="15329"/>
                </a:lnTo>
                <a:lnTo>
                  <a:pt x="1968557" y="12973"/>
                </a:lnTo>
                <a:close/>
              </a:path>
            </a:pathLst>
          </a:custGeom>
          <a:solidFill>
            <a:srgbClr val="332A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026112" y="471106"/>
            <a:ext cx="2308225" cy="264160"/>
          </a:xfrm>
          <a:custGeom>
            <a:avLst/>
            <a:gdLst/>
            <a:ahLst/>
            <a:cxnLst/>
            <a:rect l="l" t="t" r="r" b="b"/>
            <a:pathLst>
              <a:path w="2308225" h="264159">
                <a:moveTo>
                  <a:pt x="71495" y="5570"/>
                </a:moveTo>
                <a:lnTo>
                  <a:pt x="0" y="5570"/>
                </a:lnTo>
                <a:lnTo>
                  <a:pt x="20554" y="25706"/>
                </a:lnTo>
                <a:lnTo>
                  <a:pt x="91609" y="258149"/>
                </a:lnTo>
                <a:lnTo>
                  <a:pt x="104468" y="258149"/>
                </a:lnTo>
                <a:lnTo>
                  <a:pt x="122870" y="199931"/>
                </a:lnTo>
                <a:lnTo>
                  <a:pt x="103598" y="199931"/>
                </a:lnTo>
                <a:lnTo>
                  <a:pt x="51809" y="25266"/>
                </a:lnTo>
                <a:lnTo>
                  <a:pt x="71495" y="5570"/>
                </a:lnTo>
                <a:close/>
              </a:path>
              <a:path w="2308225" h="264159">
                <a:moveTo>
                  <a:pt x="193366" y="75358"/>
                </a:moveTo>
                <a:lnTo>
                  <a:pt x="162246" y="75358"/>
                </a:lnTo>
                <a:lnTo>
                  <a:pt x="218328" y="258149"/>
                </a:lnTo>
                <a:lnTo>
                  <a:pt x="231165" y="258149"/>
                </a:lnTo>
                <a:lnTo>
                  <a:pt x="249502" y="199931"/>
                </a:lnTo>
                <a:lnTo>
                  <a:pt x="230317" y="199931"/>
                </a:lnTo>
                <a:lnTo>
                  <a:pt x="193366" y="75358"/>
                </a:lnTo>
                <a:close/>
              </a:path>
              <a:path w="2308225" h="264159">
                <a:moveTo>
                  <a:pt x="427903" y="5570"/>
                </a:moveTo>
                <a:lnTo>
                  <a:pt x="415044" y="5570"/>
                </a:lnTo>
                <a:lnTo>
                  <a:pt x="335005" y="237594"/>
                </a:lnTo>
                <a:lnTo>
                  <a:pt x="314451" y="258149"/>
                </a:lnTo>
                <a:lnTo>
                  <a:pt x="375245" y="258149"/>
                </a:lnTo>
                <a:lnTo>
                  <a:pt x="355559" y="238453"/>
                </a:lnTo>
                <a:lnTo>
                  <a:pt x="373957" y="184947"/>
                </a:lnTo>
                <a:lnTo>
                  <a:pt x="488785" y="184947"/>
                </a:lnTo>
                <a:lnTo>
                  <a:pt x="482384" y="166089"/>
                </a:lnTo>
                <a:lnTo>
                  <a:pt x="380375" y="166089"/>
                </a:lnTo>
                <a:lnTo>
                  <a:pt x="416343" y="61652"/>
                </a:lnTo>
                <a:lnTo>
                  <a:pt x="446938" y="61652"/>
                </a:lnTo>
                <a:lnTo>
                  <a:pt x="427903" y="5570"/>
                </a:lnTo>
                <a:close/>
              </a:path>
              <a:path w="2308225" h="264159">
                <a:moveTo>
                  <a:pt x="488785" y="184947"/>
                </a:moveTo>
                <a:lnTo>
                  <a:pt x="457431" y="184947"/>
                </a:lnTo>
                <a:lnTo>
                  <a:pt x="474980" y="238453"/>
                </a:lnTo>
                <a:lnTo>
                  <a:pt x="455284" y="258149"/>
                </a:lnTo>
                <a:lnTo>
                  <a:pt x="526790" y="258149"/>
                </a:lnTo>
                <a:lnTo>
                  <a:pt x="506654" y="237594"/>
                </a:lnTo>
                <a:lnTo>
                  <a:pt x="488785" y="184947"/>
                </a:lnTo>
                <a:close/>
              </a:path>
              <a:path w="2308225" h="264159">
                <a:moveTo>
                  <a:pt x="198203" y="5570"/>
                </a:moveTo>
                <a:lnTo>
                  <a:pt x="126708" y="5570"/>
                </a:lnTo>
                <a:lnTo>
                  <a:pt x="146833" y="25706"/>
                </a:lnTo>
                <a:lnTo>
                  <a:pt x="151984" y="42386"/>
                </a:lnTo>
                <a:lnTo>
                  <a:pt x="103598" y="199931"/>
                </a:lnTo>
                <a:lnTo>
                  <a:pt x="122870" y="199931"/>
                </a:lnTo>
                <a:lnTo>
                  <a:pt x="162246" y="75358"/>
                </a:lnTo>
                <a:lnTo>
                  <a:pt x="193366" y="75358"/>
                </a:lnTo>
                <a:lnTo>
                  <a:pt x="178507" y="25266"/>
                </a:lnTo>
                <a:lnTo>
                  <a:pt x="198203" y="5570"/>
                </a:lnTo>
                <a:close/>
              </a:path>
              <a:path w="2308225" h="264159">
                <a:moveTo>
                  <a:pt x="324932" y="5570"/>
                </a:moveTo>
                <a:lnTo>
                  <a:pt x="264138" y="5570"/>
                </a:lnTo>
                <a:lnTo>
                  <a:pt x="283823" y="25266"/>
                </a:lnTo>
                <a:lnTo>
                  <a:pt x="230317" y="199931"/>
                </a:lnTo>
                <a:lnTo>
                  <a:pt x="249502" y="199931"/>
                </a:lnTo>
                <a:lnTo>
                  <a:pt x="304378" y="25706"/>
                </a:lnTo>
                <a:lnTo>
                  <a:pt x="324932" y="5570"/>
                </a:lnTo>
                <a:close/>
              </a:path>
              <a:path w="2308225" h="264159">
                <a:moveTo>
                  <a:pt x="446938" y="61652"/>
                </a:moveTo>
                <a:lnTo>
                  <a:pt x="416343" y="61652"/>
                </a:lnTo>
                <a:lnTo>
                  <a:pt x="451022" y="166089"/>
                </a:lnTo>
                <a:lnTo>
                  <a:pt x="482384" y="166089"/>
                </a:lnTo>
                <a:lnTo>
                  <a:pt x="446938" y="61652"/>
                </a:lnTo>
                <a:close/>
              </a:path>
              <a:path w="2308225" h="264159">
                <a:moveTo>
                  <a:pt x="580757" y="211072"/>
                </a:moveTo>
                <a:lnTo>
                  <a:pt x="558935" y="250432"/>
                </a:lnTo>
                <a:lnTo>
                  <a:pt x="607311" y="259855"/>
                </a:lnTo>
                <a:lnTo>
                  <a:pt x="615436" y="261573"/>
                </a:lnTo>
                <a:lnTo>
                  <a:pt x="622284" y="261573"/>
                </a:lnTo>
                <a:lnTo>
                  <a:pt x="646073" y="256810"/>
                </a:lnTo>
                <a:lnTo>
                  <a:pt x="668770" y="242746"/>
                </a:lnTo>
                <a:lnTo>
                  <a:pt x="615400" y="242738"/>
                </a:lnTo>
                <a:lnTo>
                  <a:pt x="609457" y="241448"/>
                </a:lnTo>
                <a:lnTo>
                  <a:pt x="604735" y="239301"/>
                </a:lnTo>
                <a:lnTo>
                  <a:pt x="580757" y="211072"/>
                </a:lnTo>
                <a:close/>
              </a:path>
              <a:path w="2308225" h="264159">
                <a:moveTo>
                  <a:pt x="632577" y="4293"/>
                </a:moveTo>
                <a:lnTo>
                  <a:pt x="626138" y="4293"/>
                </a:lnTo>
                <a:lnTo>
                  <a:pt x="597505" y="10559"/>
                </a:lnTo>
                <a:lnTo>
                  <a:pt x="577504" y="26174"/>
                </a:lnTo>
                <a:lnTo>
                  <a:pt x="565771" y="46364"/>
                </a:lnTo>
                <a:lnTo>
                  <a:pt x="561941" y="66354"/>
                </a:lnTo>
                <a:lnTo>
                  <a:pt x="563830" y="81164"/>
                </a:lnTo>
                <a:lnTo>
                  <a:pt x="569689" y="96215"/>
                </a:lnTo>
                <a:lnTo>
                  <a:pt x="579804" y="110785"/>
                </a:lnTo>
                <a:lnTo>
                  <a:pt x="594463" y="124153"/>
                </a:lnTo>
                <a:lnTo>
                  <a:pt x="646263" y="161398"/>
                </a:lnTo>
                <a:lnTo>
                  <a:pt x="655031" y="169558"/>
                </a:lnTo>
                <a:lnTo>
                  <a:pt x="660549" y="178845"/>
                </a:lnTo>
                <a:lnTo>
                  <a:pt x="663418" y="188615"/>
                </a:lnTo>
                <a:lnTo>
                  <a:pt x="664241" y="198224"/>
                </a:lnTo>
                <a:lnTo>
                  <a:pt x="661720" y="214205"/>
                </a:lnTo>
                <a:lnTo>
                  <a:pt x="654021" y="228507"/>
                </a:lnTo>
                <a:lnTo>
                  <a:pt x="640944" y="238798"/>
                </a:lnTo>
                <a:lnTo>
                  <a:pt x="622284" y="242746"/>
                </a:lnTo>
                <a:lnTo>
                  <a:pt x="668783" y="242738"/>
                </a:lnTo>
                <a:lnTo>
                  <a:pt x="685795" y="219678"/>
                </a:lnTo>
                <a:lnTo>
                  <a:pt x="692492" y="187952"/>
                </a:lnTo>
                <a:lnTo>
                  <a:pt x="690497" y="171057"/>
                </a:lnTo>
                <a:lnTo>
                  <a:pt x="685210" y="157495"/>
                </a:lnTo>
                <a:lnTo>
                  <a:pt x="677680" y="147061"/>
                </a:lnTo>
                <a:lnTo>
                  <a:pt x="668953" y="139555"/>
                </a:lnTo>
                <a:lnTo>
                  <a:pt x="617583" y="102321"/>
                </a:lnTo>
                <a:lnTo>
                  <a:pt x="605468" y="91778"/>
                </a:lnTo>
                <a:lnTo>
                  <a:pt x="596764" y="80547"/>
                </a:lnTo>
                <a:lnTo>
                  <a:pt x="591511" y="69394"/>
                </a:lnTo>
                <a:lnTo>
                  <a:pt x="589751" y="59087"/>
                </a:lnTo>
                <a:lnTo>
                  <a:pt x="593511" y="42267"/>
                </a:lnTo>
                <a:lnTo>
                  <a:pt x="602808" y="31144"/>
                </a:lnTo>
                <a:lnTo>
                  <a:pt x="614674" y="24998"/>
                </a:lnTo>
                <a:lnTo>
                  <a:pt x="626138" y="23109"/>
                </a:lnTo>
                <a:lnTo>
                  <a:pt x="682754" y="23109"/>
                </a:lnTo>
                <a:lnTo>
                  <a:pt x="688198" y="14994"/>
                </a:lnTo>
                <a:lnTo>
                  <a:pt x="638116" y="5570"/>
                </a:lnTo>
                <a:lnTo>
                  <a:pt x="634703" y="4722"/>
                </a:lnTo>
                <a:lnTo>
                  <a:pt x="632577" y="4293"/>
                </a:lnTo>
                <a:close/>
              </a:path>
              <a:path w="2308225" h="264159">
                <a:moveTo>
                  <a:pt x="682754" y="23109"/>
                </a:moveTo>
                <a:lnTo>
                  <a:pt x="633415" y="23109"/>
                </a:lnTo>
                <a:lnTo>
                  <a:pt x="638556" y="26124"/>
                </a:lnTo>
                <a:lnTo>
                  <a:pt x="642409" y="26124"/>
                </a:lnTo>
                <a:lnTo>
                  <a:pt x="664649" y="50092"/>
                </a:lnTo>
                <a:lnTo>
                  <a:pt x="682754" y="23109"/>
                </a:lnTo>
                <a:close/>
              </a:path>
              <a:path w="2308225" h="264159">
                <a:moveTo>
                  <a:pt x="820058" y="5570"/>
                </a:moveTo>
                <a:lnTo>
                  <a:pt x="752427" y="5570"/>
                </a:lnTo>
                <a:lnTo>
                  <a:pt x="772112" y="25706"/>
                </a:lnTo>
                <a:lnTo>
                  <a:pt x="772112" y="238013"/>
                </a:lnTo>
                <a:lnTo>
                  <a:pt x="752427" y="258149"/>
                </a:lnTo>
                <a:lnTo>
                  <a:pt x="820058" y="258149"/>
                </a:lnTo>
                <a:lnTo>
                  <a:pt x="799944" y="238013"/>
                </a:lnTo>
                <a:lnTo>
                  <a:pt x="799944" y="131430"/>
                </a:lnTo>
                <a:lnTo>
                  <a:pt x="933919" y="131430"/>
                </a:lnTo>
                <a:lnTo>
                  <a:pt x="933919" y="112603"/>
                </a:lnTo>
                <a:lnTo>
                  <a:pt x="799944" y="112603"/>
                </a:lnTo>
                <a:lnTo>
                  <a:pt x="799944" y="25706"/>
                </a:lnTo>
                <a:lnTo>
                  <a:pt x="820058" y="5570"/>
                </a:lnTo>
                <a:close/>
              </a:path>
              <a:path w="2308225" h="264159">
                <a:moveTo>
                  <a:pt x="933919" y="131430"/>
                </a:moveTo>
                <a:lnTo>
                  <a:pt x="906098" y="131430"/>
                </a:lnTo>
                <a:lnTo>
                  <a:pt x="906098" y="238013"/>
                </a:lnTo>
                <a:lnTo>
                  <a:pt x="885983" y="258149"/>
                </a:lnTo>
                <a:lnTo>
                  <a:pt x="954054" y="258149"/>
                </a:lnTo>
                <a:lnTo>
                  <a:pt x="933919" y="238013"/>
                </a:lnTo>
                <a:lnTo>
                  <a:pt x="933919" y="131430"/>
                </a:lnTo>
                <a:close/>
              </a:path>
              <a:path w="2308225" h="264159">
                <a:moveTo>
                  <a:pt x="954054" y="5570"/>
                </a:moveTo>
                <a:lnTo>
                  <a:pt x="885983" y="5570"/>
                </a:lnTo>
                <a:lnTo>
                  <a:pt x="906098" y="25706"/>
                </a:lnTo>
                <a:lnTo>
                  <a:pt x="906098" y="112603"/>
                </a:lnTo>
                <a:lnTo>
                  <a:pt x="933919" y="112603"/>
                </a:lnTo>
                <a:lnTo>
                  <a:pt x="933919" y="25706"/>
                </a:lnTo>
                <a:lnTo>
                  <a:pt x="954054" y="5570"/>
                </a:lnTo>
                <a:close/>
              </a:path>
              <a:path w="2308225" h="264159">
                <a:moveTo>
                  <a:pt x="1211659" y="5570"/>
                </a:moveTo>
                <a:lnTo>
                  <a:pt x="1159430" y="5570"/>
                </a:lnTo>
                <a:lnTo>
                  <a:pt x="1180833" y="27402"/>
                </a:lnTo>
                <a:lnTo>
                  <a:pt x="1180833" y="236317"/>
                </a:lnTo>
                <a:lnTo>
                  <a:pt x="1159430" y="258149"/>
                </a:lnTo>
                <a:lnTo>
                  <a:pt x="1225365" y="258149"/>
                </a:lnTo>
                <a:lnTo>
                  <a:pt x="1203523" y="236317"/>
                </a:lnTo>
                <a:lnTo>
                  <a:pt x="1203523" y="47108"/>
                </a:lnTo>
                <a:lnTo>
                  <a:pt x="1237593" y="47108"/>
                </a:lnTo>
                <a:lnTo>
                  <a:pt x="1211659" y="5570"/>
                </a:lnTo>
                <a:close/>
              </a:path>
              <a:path w="2308225" h="264159">
                <a:moveTo>
                  <a:pt x="1237593" y="47108"/>
                </a:moveTo>
                <a:lnTo>
                  <a:pt x="1203523" y="47108"/>
                </a:lnTo>
                <a:lnTo>
                  <a:pt x="1337854" y="258044"/>
                </a:lnTo>
                <a:lnTo>
                  <a:pt x="1347801" y="258107"/>
                </a:lnTo>
                <a:lnTo>
                  <a:pt x="1347805" y="187952"/>
                </a:lnTo>
                <a:lnTo>
                  <a:pt x="1325530" y="187952"/>
                </a:lnTo>
                <a:lnTo>
                  <a:pt x="1237593" y="47108"/>
                </a:lnTo>
                <a:close/>
              </a:path>
              <a:path w="2308225" h="264159">
                <a:moveTo>
                  <a:pt x="1369633" y="5570"/>
                </a:moveTo>
                <a:lnTo>
                  <a:pt x="1303708" y="5570"/>
                </a:lnTo>
                <a:lnTo>
                  <a:pt x="1325530" y="27402"/>
                </a:lnTo>
                <a:lnTo>
                  <a:pt x="1325530" y="187952"/>
                </a:lnTo>
                <a:lnTo>
                  <a:pt x="1347805" y="187952"/>
                </a:lnTo>
                <a:lnTo>
                  <a:pt x="1347812" y="27402"/>
                </a:lnTo>
                <a:lnTo>
                  <a:pt x="1369633" y="5570"/>
                </a:lnTo>
                <a:close/>
              </a:path>
              <a:path w="2308225" h="264159">
                <a:moveTo>
                  <a:pt x="1522634" y="2146"/>
                </a:moveTo>
                <a:lnTo>
                  <a:pt x="1475228" y="12843"/>
                </a:lnTo>
                <a:lnTo>
                  <a:pt x="1438131" y="41481"/>
                </a:lnTo>
                <a:lnTo>
                  <a:pt x="1413957" y="82883"/>
                </a:lnTo>
                <a:lnTo>
                  <a:pt x="1405318" y="131870"/>
                </a:lnTo>
                <a:lnTo>
                  <a:pt x="1413957" y="180310"/>
                </a:lnTo>
                <a:lnTo>
                  <a:pt x="1438131" y="221765"/>
                </a:lnTo>
                <a:lnTo>
                  <a:pt x="1475228" y="250698"/>
                </a:lnTo>
                <a:lnTo>
                  <a:pt x="1522634" y="261573"/>
                </a:lnTo>
                <a:lnTo>
                  <a:pt x="1547973" y="259960"/>
                </a:lnTo>
                <a:lnTo>
                  <a:pt x="1566769" y="255738"/>
                </a:lnTo>
                <a:lnTo>
                  <a:pt x="1580829" y="249831"/>
                </a:lnTo>
                <a:lnTo>
                  <a:pt x="1591961" y="243165"/>
                </a:lnTo>
                <a:lnTo>
                  <a:pt x="1591961" y="242746"/>
                </a:lnTo>
                <a:lnTo>
                  <a:pt x="1522634" y="242746"/>
                </a:lnTo>
                <a:lnTo>
                  <a:pt x="1485796" y="233067"/>
                </a:lnTo>
                <a:lnTo>
                  <a:pt x="1459432" y="207695"/>
                </a:lnTo>
                <a:lnTo>
                  <a:pt x="1443583" y="172129"/>
                </a:lnTo>
                <a:lnTo>
                  <a:pt x="1438291" y="131870"/>
                </a:lnTo>
                <a:lnTo>
                  <a:pt x="1444605" y="91428"/>
                </a:lnTo>
                <a:lnTo>
                  <a:pt x="1462157" y="55879"/>
                </a:lnTo>
                <a:lnTo>
                  <a:pt x="1488861" y="30604"/>
                </a:lnTo>
                <a:lnTo>
                  <a:pt x="1522634" y="20983"/>
                </a:lnTo>
                <a:lnTo>
                  <a:pt x="1581271" y="20983"/>
                </a:lnTo>
                <a:lnTo>
                  <a:pt x="1581271" y="16701"/>
                </a:lnTo>
                <a:lnTo>
                  <a:pt x="1569819" y="11180"/>
                </a:lnTo>
                <a:lnTo>
                  <a:pt x="1557084" y="6537"/>
                </a:lnTo>
                <a:lnTo>
                  <a:pt x="1541784" y="3338"/>
                </a:lnTo>
                <a:lnTo>
                  <a:pt x="1522634" y="2146"/>
                </a:lnTo>
                <a:close/>
              </a:path>
              <a:path w="2308225" h="264159">
                <a:moveTo>
                  <a:pt x="1611668" y="123294"/>
                </a:moveTo>
                <a:lnTo>
                  <a:pt x="1544036" y="123294"/>
                </a:lnTo>
                <a:lnTo>
                  <a:pt x="1564140" y="143430"/>
                </a:lnTo>
                <a:lnTo>
                  <a:pt x="1564140" y="224757"/>
                </a:lnTo>
                <a:lnTo>
                  <a:pt x="1558447" y="230099"/>
                </a:lnTo>
                <a:lnTo>
                  <a:pt x="1549976" y="236001"/>
                </a:lnTo>
                <a:lnTo>
                  <a:pt x="1538210" y="240779"/>
                </a:lnTo>
                <a:lnTo>
                  <a:pt x="1522634" y="242746"/>
                </a:lnTo>
                <a:lnTo>
                  <a:pt x="1591961" y="242746"/>
                </a:lnTo>
                <a:lnTo>
                  <a:pt x="1591961" y="143430"/>
                </a:lnTo>
                <a:lnTo>
                  <a:pt x="1611668" y="123294"/>
                </a:lnTo>
                <a:close/>
              </a:path>
              <a:path w="2308225" h="264159">
                <a:moveTo>
                  <a:pt x="1581271" y="20983"/>
                </a:moveTo>
                <a:lnTo>
                  <a:pt x="1522634" y="20983"/>
                </a:lnTo>
                <a:lnTo>
                  <a:pt x="1531654" y="21593"/>
                </a:lnTo>
                <a:lnTo>
                  <a:pt x="1539635" y="23609"/>
                </a:lnTo>
                <a:lnTo>
                  <a:pt x="1546816" y="27309"/>
                </a:lnTo>
                <a:lnTo>
                  <a:pt x="1553439" y="32972"/>
                </a:lnTo>
                <a:lnTo>
                  <a:pt x="1581271" y="60364"/>
                </a:lnTo>
                <a:lnTo>
                  <a:pt x="1581271" y="20983"/>
                </a:lnTo>
                <a:close/>
              </a:path>
              <a:path w="2308225" h="264159">
                <a:moveTo>
                  <a:pt x="1748302" y="24407"/>
                </a:moveTo>
                <a:lnTo>
                  <a:pt x="1720481" y="24407"/>
                </a:lnTo>
                <a:lnTo>
                  <a:pt x="1720481" y="238013"/>
                </a:lnTo>
                <a:lnTo>
                  <a:pt x="1700785" y="258149"/>
                </a:lnTo>
                <a:lnTo>
                  <a:pt x="1768438" y="258149"/>
                </a:lnTo>
                <a:lnTo>
                  <a:pt x="1748302" y="238013"/>
                </a:lnTo>
                <a:lnTo>
                  <a:pt x="1748302" y="24407"/>
                </a:lnTo>
                <a:close/>
              </a:path>
              <a:path w="2308225" h="264159">
                <a:moveTo>
                  <a:pt x="1823232" y="5570"/>
                </a:moveTo>
                <a:lnTo>
                  <a:pt x="1645562" y="5570"/>
                </a:lnTo>
                <a:lnTo>
                  <a:pt x="1645562" y="51391"/>
                </a:lnTo>
                <a:lnTo>
                  <a:pt x="1672975" y="24407"/>
                </a:lnTo>
                <a:lnTo>
                  <a:pt x="1823232" y="24407"/>
                </a:lnTo>
                <a:lnTo>
                  <a:pt x="1823232" y="5570"/>
                </a:lnTo>
                <a:close/>
              </a:path>
              <a:path w="2308225" h="264159">
                <a:moveTo>
                  <a:pt x="1823232" y="24407"/>
                </a:moveTo>
                <a:lnTo>
                  <a:pt x="1796259" y="24407"/>
                </a:lnTo>
                <a:lnTo>
                  <a:pt x="1823232" y="51391"/>
                </a:lnTo>
                <a:lnTo>
                  <a:pt x="1823232" y="24407"/>
                </a:lnTo>
                <a:close/>
              </a:path>
              <a:path w="2308225" h="264159">
                <a:moveTo>
                  <a:pt x="1949678" y="0"/>
                </a:moveTo>
                <a:lnTo>
                  <a:pt x="1906619" y="11572"/>
                </a:lnTo>
                <a:lnTo>
                  <a:pt x="1874919" y="41849"/>
                </a:lnTo>
                <a:lnTo>
                  <a:pt x="1855340" y="84169"/>
                </a:lnTo>
                <a:lnTo>
                  <a:pt x="1848645" y="131870"/>
                </a:lnTo>
                <a:lnTo>
                  <a:pt x="1855340" y="179554"/>
                </a:lnTo>
                <a:lnTo>
                  <a:pt x="1874919" y="221868"/>
                </a:lnTo>
                <a:lnTo>
                  <a:pt x="1906619" y="252145"/>
                </a:lnTo>
                <a:lnTo>
                  <a:pt x="1949678" y="263719"/>
                </a:lnTo>
                <a:lnTo>
                  <a:pt x="1992973" y="252145"/>
                </a:lnTo>
                <a:lnTo>
                  <a:pt x="2001060" y="244453"/>
                </a:lnTo>
                <a:lnTo>
                  <a:pt x="1949678" y="244453"/>
                </a:lnTo>
                <a:lnTo>
                  <a:pt x="1917733" y="234203"/>
                </a:lnTo>
                <a:lnTo>
                  <a:pt x="1896701" y="207739"/>
                </a:lnTo>
                <a:lnTo>
                  <a:pt x="1885140" y="171486"/>
                </a:lnTo>
                <a:lnTo>
                  <a:pt x="1881607" y="131870"/>
                </a:lnTo>
                <a:lnTo>
                  <a:pt x="1885140" y="92233"/>
                </a:lnTo>
                <a:lnTo>
                  <a:pt x="1896701" y="55974"/>
                </a:lnTo>
                <a:lnTo>
                  <a:pt x="1917733" y="29513"/>
                </a:lnTo>
                <a:lnTo>
                  <a:pt x="1949678" y="19266"/>
                </a:lnTo>
                <a:lnTo>
                  <a:pt x="2001061" y="19266"/>
                </a:lnTo>
                <a:lnTo>
                  <a:pt x="1992973" y="11572"/>
                </a:lnTo>
                <a:lnTo>
                  <a:pt x="1949678" y="0"/>
                </a:lnTo>
                <a:close/>
              </a:path>
              <a:path w="2308225" h="264159">
                <a:moveTo>
                  <a:pt x="2001061" y="19266"/>
                </a:moveTo>
                <a:lnTo>
                  <a:pt x="1949678" y="19266"/>
                </a:lnTo>
                <a:lnTo>
                  <a:pt x="1981871" y="29513"/>
                </a:lnTo>
                <a:lnTo>
                  <a:pt x="2003026" y="55974"/>
                </a:lnTo>
                <a:lnTo>
                  <a:pt x="2014630" y="92233"/>
                </a:lnTo>
                <a:lnTo>
                  <a:pt x="2018168" y="131870"/>
                </a:lnTo>
                <a:lnTo>
                  <a:pt x="2014630" y="171486"/>
                </a:lnTo>
                <a:lnTo>
                  <a:pt x="2003026" y="207739"/>
                </a:lnTo>
                <a:lnTo>
                  <a:pt x="1981871" y="234203"/>
                </a:lnTo>
                <a:lnTo>
                  <a:pt x="1949678" y="244453"/>
                </a:lnTo>
                <a:lnTo>
                  <a:pt x="2001060" y="244453"/>
                </a:lnTo>
                <a:lnTo>
                  <a:pt x="2024802" y="221868"/>
                </a:lnTo>
                <a:lnTo>
                  <a:pt x="2044435" y="179554"/>
                </a:lnTo>
                <a:lnTo>
                  <a:pt x="2051141" y="131870"/>
                </a:lnTo>
                <a:lnTo>
                  <a:pt x="2044435" y="84169"/>
                </a:lnTo>
                <a:lnTo>
                  <a:pt x="2024802" y="41849"/>
                </a:lnTo>
                <a:lnTo>
                  <a:pt x="2001061" y="19266"/>
                </a:lnTo>
                <a:close/>
              </a:path>
              <a:path w="2308225" h="264159">
                <a:moveTo>
                  <a:pt x="2176036" y="47108"/>
                </a:moveTo>
                <a:lnTo>
                  <a:pt x="2141966" y="47108"/>
                </a:lnTo>
                <a:lnTo>
                  <a:pt x="2275606" y="258285"/>
                </a:lnTo>
                <a:lnTo>
                  <a:pt x="2286223" y="258285"/>
                </a:lnTo>
                <a:lnTo>
                  <a:pt x="2286223" y="187952"/>
                </a:lnTo>
                <a:lnTo>
                  <a:pt x="2263972" y="187952"/>
                </a:lnTo>
                <a:lnTo>
                  <a:pt x="2176036" y="47108"/>
                </a:lnTo>
                <a:close/>
              </a:path>
              <a:path w="2308225" h="264159">
                <a:moveTo>
                  <a:pt x="2150102" y="5570"/>
                </a:moveTo>
                <a:lnTo>
                  <a:pt x="2097862" y="5570"/>
                </a:lnTo>
                <a:lnTo>
                  <a:pt x="2119286" y="27402"/>
                </a:lnTo>
                <a:lnTo>
                  <a:pt x="2119286" y="236317"/>
                </a:lnTo>
                <a:lnTo>
                  <a:pt x="2097862" y="258149"/>
                </a:lnTo>
                <a:lnTo>
                  <a:pt x="2163808" y="258149"/>
                </a:lnTo>
                <a:lnTo>
                  <a:pt x="2141966" y="236317"/>
                </a:lnTo>
                <a:lnTo>
                  <a:pt x="2141966" y="47108"/>
                </a:lnTo>
                <a:lnTo>
                  <a:pt x="2176036" y="47108"/>
                </a:lnTo>
                <a:lnTo>
                  <a:pt x="2150102" y="5570"/>
                </a:lnTo>
                <a:close/>
              </a:path>
              <a:path w="2308225" h="264159">
                <a:moveTo>
                  <a:pt x="2308055" y="5570"/>
                </a:moveTo>
                <a:lnTo>
                  <a:pt x="2242120" y="5570"/>
                </a:lnTo>
                <a:lnTo>
                  <a:pt x="2263972" y="27402"/>
                </a:lnTo>
                <a:lnTo>
                  <a:pt x="2263972" y="187952"/>
                </a:lnTo>
                <a:lnTo>
                  <a:pt x="2286223" y="187952"/>
                </a:lnTo>
                <a:lnTo>
                  <a:pt x="2286223" y="27402"/>
                </a:lnTo>
                <a:lnTo>
                  <a:pt x="2308055" y="5570"/>
                </a:lnTo>
                <a:close/>
              </a:path>
            </a:pathLst>
          </a:custGeom>
          <a:solidFill>
            <a:srgbClr val="332A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048292" y="476676"/>
            <a:ext cx="68060" cy="25257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322368" y="982034"/>
            <a:ext cx="4974590" cy="1081405"/>
          </a:xfrm>
          <a:prstGeom prst="rect">
            <a:avLst/>
          </a:prstGeom>
        </p:spPr>
        <p:txBody>
          <a:bodyPr wrap="square" lIns="0" tIns="71120" rIns="0" bIns="0" rtlCol="0" vert="horz">
            <a:spAutoFit/>
          </a:bodyPr>
          <a:lstStyle/>
          <a:p>
            <a:pPr marL="556895" marR="5080" indent="-544830">
              <a:lnSpc>
                <a:spcPts val="3960"/>
              </a:lnSpc>
              <a:spcBef>
                <a:spcPts val="560"/>
              </a:spcBef>
            </a:pPr>
            <a:r>
              <a:rPr dirty="0" sz="3600" spc="10" b="1">
                <a:solidFill>
                  <a:srgbClr val="FFFFFF"/>
                </a:solidFill>
                <a:latin typeface="Avenir-Heavy"/>
                <a:cs typeface="Avenir-Heavy"/>
              </a:rPr>
              <a:t>Sedimentary</a:t>
            </a:r>
            <a:r>
              <a:rPr dirty="0" sz="3600" spc="-30" b="1">
                <a:solidFill>
                  <a:srgbClr val="FFFFFF"/>
                </a:solidFill>
                <a:latin typeface="Avenir-Heavy"/>
                <a:cs typeface="Avenir-Heavy"/>
              </a:rPr>
              <a:t> </a:t>
            </a:r>
            <a:r>
              <a:rPr dirty="0" sz="3600" spc="5" b="1">
                <a:solidFill>
                  <a:srgbClr val="FFFFFF"/>
                </a:solidFill>
                <a:latin typeface="Avenir-Heavy"/>
                <a:cs typeface="Avenir-Heavy"/>
              </a:rPr>
              <a:t>Processes  </a:t>
            </a:r>
            <a:r>
              <a:rPr dirty="0" sz="3600" spc="10" b="1">
                <a:solidFill>
                  <a:srgbClr val="FFFFFF"/>
                </a:solidFill>
                <a:latin typeface="Avenir-Heavy"/>
                <a:cs typeface="Avenir-Heavy"/>
              </a:rPr>
              <a:t>of Astoria</a:t>
            </a:r>
            <a:r>
              <a:rPr dirty="0" sz="3600" spc="-25" b="1">
                <a:solidFill>
                  <a:srgbClr val="FFFFFF"/>
                </a:solidFill>
                <a:latin typeface="Avenir-Heavy"/>
                <a:cs typeface="Avenir-Heavy"/>
              </a:rPr>
              <a:t> </a:t>
            </a:r>
            <a:r>
              <a:rPr dirty="0" sz="3600" spc="15" b="1">
                <a:solidFill>
                  <a:srgbClr val="FFFFFF"/>
                </a:solidFill>
                <a:latin typeface="Avenir-Heavy"/>
                <a:cs typeface="Avenir-Heavy"/>
              </a:rPr>
              <a:t>Canyon</a:t>
            </a:r>
            <a:endParaRPr sz="3600">
              <a:latin typeface="Avenir-Heavy"/>
              <a:cs typeface="Avenir-Heavy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703550" y="1529839"/>
            <a:ext cx="6085205" cy="1591945"/>
          </a:xfrm>
          <a:prstGeom prst="rect">
            <a:avLst/>
          </a:prstGeom>
          <a:solidFill>
            <a:srgbClr val="FFFFFF">
              <a:alpha val="50000"/>
            </a:srgbClr>
          </a:solidFill>
        </p:spPr>
        <p:txBody>
          <a:bodyPr wrap="square" lIns="0" tIns="50165" rIns="0" bIns="0" rtlCol="0" vert="horz">
            <a:spAutoFit/>
          </a:bodyPr>
          <a:lstStyle/>
          <a:p>
            <a:pPr marL="1128395">
              <a:lnSpc>
                <a:spcPct val="100000"/>
              </a:lnSpc>
              <a:spcBef>
                <a:spcPts val="395"/>
              </a:spcBef>
            </a:pPr>
            <a:r>
              <a:rPr dirty="0" sz="2150" spc="-5" b="1">
                <a:solidFill>
                  <a:srgbClr val="005493"/>
                </a:solidFill>
                <a:latin typeface="Avenir-Heavy"/>
                <a:cs typeface="Avenir-Heavy"/>
              </a:rPr>
              <a:t>In-situ instrument</a:t>
            </a:r>
            <a:r>
              <a:rPr dirty="0" sz="2150" spc="-15" b="1">
                <a:solidFill>
                  <a:srgbClr val="005493"/>
                </a:solidFill>
                <a:latin typeface="Avenir-Heavy"/>
                <a:cs typeface="Avenir-Heavy"/>
              </a:rPr>
              <a:t> </a:t>
            </a:r>
            <a:r>
              <a:rPr dirty="0" sz="2150" spc="-5" b="1">
                <a:solidFill>
                  <a:srgbClr val="005493"/>
                </a:solidFill>
                <a:latin typeface="Avenir-Heavy"/>
                <a:cs typeface="Avenir-Heavy"/>
              </a:rPr>
              <a:t>deployment</a:t>
            </a:r>
            <a:endParaRPr sz="2150">
              <a:latin typeface="Avenir-Heavy"/>
              <a:cs typeface="Avenir-Heavy"/>
            </a:endParaRPr>
          </a:p>
          <a:p>
            <a:pPr marL="981710">
              <a:lnSpc>
                <a:spcPct val="100000"/>
              </a:lnSpc>
              <a:spcBef>
                <a:spcPts val="390"/>
              </a:spcBef>
            </a:pPr>
            <a:r>
              <a:rPr dirty="0" sz="2150" spc="-10">
                <a:solidFill>
                  <a:srgbClr val="005493"/>
                </a:solidFill>
                <a:latin typeface="Avenir-Book"/>
                <a:cs typeface="Avenir-Book"/>
              </a:rPr>
              <a:t>@ </a:t>
            </a:r>
            <a:r>
              <a:rPr dirty="0" sz="2150" spc="-5">
                <a:solidFill>
                  <a:srgbClr val="005493"/>
                </a:solidFill>
                <a:latin typeface="Avenir-Book"/>
                <a:cs typeface="Avenir-Book"/>
              </a:rPr>
              <a:t>the canyon head to</a:t>
            </a:r>
            <a:r>
              <a:rPr dirty="0" sz="2150" spc="-15">
                <a:solidFill>
                  <a:srgbClr val="005493"/>
                </a:solidFill>
                <a:latin typeface="Avenir-Book"/>
                <a:cs typeface="Avenir-Book"/>
              </a:rPr>
              <a:t> </a:t>
            </a:r>
            <a:r>
              <a:rPr dirty="0" sz="2150" spc="-5">
                <a:solidFill>
                  <a:srgbClr val="005493"/>
                </a:solidFill>
                <a:latin typeface="Avenir-Book"/>
                <a:cs typeface="Avenir-Book"/>
              </a:rPr>
              <a:t>investigate:</a:t>
            </a:r>
            <a:endParaRPr sz="2150">
              <a:latin typeface="Avenir-Book"/>
              <a:cs typeface="Avenir-Book"/>
            </a:endParaRPr>
          </a:p>
          <a:p>
            <a:pPr marL="1128395" marR="90170" indent="-1036955">
              <a:lnSpc>
                <a:spcPct val="115100"/>
              </a:lnSpc>
            </a:pPr>
            <a:r>
              <a:rPr dirty="0" sz="2150" spc="-5">
                <a:latin typeface="Avenir-Book"/>
                <a:cs typeface="Avenir-Book"/>
              </a:rPr>
              <a:t>Mechanisms and fluxes, as well as </a:t>
            </a:r>
            <a:r>
              <a:rPr dirty="0" sz="2150" spc="-10">
                <a:latin typeface="Avenir-Book"/>
                <a:cs typeface="Avenir-Book"/>
              </a:rPr>
              <a:t>remobilization  </a:t>
            </a:r>
            <a:r>
              <a:rPr dirty="0" sz="2150" spc="-5">
                <a:latin typeface="Avenir-Book"/>
                <a:cs typeface="Avenir-Book"/>
              </a:rPr>
              <a:t>of sediment on the upper</a:t>
            </a:r>
            <a:r>
              <a:rPr dirty="0" sz="2150" spc="-20">
                <a:latin typeface="Avenir-Book"/>
                <a:cs typeface="Avenir-Book"/>
              </a:rPr>
              <a:t> </a:t>
            </a:r>
            <a:r>
              <a:rPr dirty="0" sz="2150" spc="-5">
                <a:latin typeface="Avenir-Book"/>
                <a:cs typeface="Avenir-Book"/>
              </a:rPr>
              <a:t>slope</a:t>
            </a:r>
            <a:endParaRPr sz="2150">
              <a:latin typeface="Avenir-Book"/>
              <a:cs typeface="Avenir-Book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4537526" y="3370059"/>
            <a:ext cx="5156835" cy="1591945"/>
          </a:xfrm>
          <a:prstGeom prst="rect">
            <a:avLst/>
          </a:prstGeom>
          <a:solidFill>
            <a:srgbClr val="FFFFFF">
              <a:alpha val="50000"/>
            </a:srgbClr>
          </a:solidFill>
        </p:spPr>
        <p:txBody>
          <a:bodyPr wrap="square" lIns="0" tIns="42545" rIns="0" bIns="0" rtlCol="0" vert="horz">
            <a:spAutoFit/>
          </a:bodyPr>
          <a:lstStyle/>
          <a:p>
            <a:pPr algn="ctr" marL="3810">
              <a:lnSpc>
                <a:spcPct val="100000"/>
              </a:lnSpc>
              <a:spcBef>
                <a:spcPts val="335"/>
              </a:spcBef>
            </a:pPr>
            <a:r>
              <a:rPr dirty="0" sz="2150" spc="-5" b="1">
                <a:solidFill>
                  <a:srgbClr val="005493"/>
                </a:solidFill>
                <a:latin typeface="Avenir-Heavy"/>
                <a:cs typeface="Avenir-Heavy"/>
              </a:rPr>
              <a:t>Geophysical</a:t>
            </a:r>
            <a:r>
              <a:rPr dirty="0" sz="2150" spc="-10" b="1">
                <a:solidFill>
                  <a:srgbClr val="005493"/>
                </a:solidFill>
                <a:latin typeface="Avenir-Heavy"/>
                <a:cs typeface="Avenir-Heavy"/>
              </a:rPr>
              <a:t> </a:t>
            </a:r>
            <a:r>
              <a:rPr dirty="0" sz="2150" spc="-5" b="1">
                <a:solidFill>
                  <a:srgbClr val="005493"/>
                </a:solidFill>
                <a:latin typeface="Avenir-Heavy"/>
                <a:cs typeface="Avenir-Heavy"/>
              </a:rPr>
              <a:t>survey</a:t>
            </a:r>
            <a:endParaRPr sz="2150">
              <a:latin typeface="Avenir-Heavy"/>
              <a:cs typeface="Avenir-Heavy"/>
            </a:endParaRPr>
          </a:p>
          <a:p>
            <a:pPr algn="ctr" marL="215900" marR="203200">
              <a:lnSpc>
                <a:spcPct val="115100"/>
              </a:lnSpc>
            </a:pPr>
            <a:r>
              <a:rPr dirty="0" sz="2150" spc="-10">
                <a:solidFill>
                  <a:srgbClr val="005493"/>
                </a:solidFill>
                <a:latin typeface="Avenir-Book"/>
                <a:cs typeface="Avenir-Book"/>
              </a:rPr>
              <a:t>across </a:t>
            </a:r>
            <a:r>
              <a:rPr dirty="0" sz="2150" spc="-5">
                <a:solidFill>
                  <a:srgbClr val="005493"/>
                </a:solidFill>
                <a:latin typeface="Avenir-Book"/>
                <a:cs typeface="Avenir-Book"/>
              </a:rPr>
              <a:t>the outer shelf and upper</a:t>
            </a:r>
            <a:r>
              <a:rPr dirty="0" sz="2150" spc="-45">
                <a:solidFill>
                  <a:srgbClr val="005493"/>
                </a:solidFill>
                <a:latin typeface="Avenir-Book"/>
                <a:cs typeface="Avenir-Book"/>
              </a:rPr>
              <a:t> </a:t>
            </a:r>
            <a:r>
              <a:rPr dirty="0" sz="2150" spc="-5">
                <a:solidFill>
                  <a:srgbClr val="005493"/>
                </a:solidFill>
                <a:latin typeface="Avenir-Book"/>
                <a:cs typeface="Avenir-Book"/>
              </a:rPr>
              <a:t>slope:  </a:t>
            </a:r>
            <a:r>
              <a:rPr dirty="0" sz="2150" spc="-5">
                <a:latin typeface="Avenir-Book"/>
                <a:cs typeface="Avenir-Book"/>
              </a:rPr>
              <a:t>Examine sediment thickness, storage  locations, and transport</a:t>
            </a:r>
            <a:r>
              <a:rPr dirty="0" sz="2150" spc="-25">
                <a:latin typeface="Avenir-Book"/>
                <a:cs typeface="Avenir-Book"/>
              </a:rPr>
              <a:t> </a:t>
            </a:r>
            <a:r>
              <a:rPr dirty="0" sz="2150" spc="-5">
                <a:latin typeface="Avenir-Book"/>
                <a:cs typeface="Avenir-Book"/>
              </a:rPr>
              <a:t>pathways</a:t>
            </a:r>
            <a:endParaRPr sz="2150">
              <a:latin typeface="Avenir-Book"/>
              <a:cs typeface="Avenir-Book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0723800" y="0"/>
            <a:ext cx="6937375" cy="1274445"/>
          </a:xfrm>
          <a:custGeom>
            <a:avLst/>
            <a:gdLst/>
            <a:ahLst/>
            <a:cxnLst/>
            <a:rect l="l" t="t" r="r" b="b"/>
            <a:pathLst>
              <a:path w="6937375" h="1274445">
                <a:moveTo>
                  <a:pt x="0" y="0"/>
                </a:moveTo>
                <a:lnTo>
                  <a:pt x="6936804" y="0"/>
                </a:lnTo>
                <a:lnTo>
                  <a:pt x="6936804" y="1273825"/>
                </a:lnTo>
                <a:lnTo>
                  <a:pt x="0" y="127382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0824624" y="0"/>
            <a:ext cx="6736715" cy="12192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12700" marR="5080" indent="7620">
              <a:lnSpc>
                <a:spcPct val="113500"/>
              </a:lnSpc>
              <a:spcBef>
                <a:spcPts val="95"/>
              </a:spcBef>
            </a:pPr>
            <a:r>
              <a:rPr dirty="0" sz="2300" spc="5" b="1">
                <a:solidFill>
                  <a:srgbClr val="00627D"/>
                </a:solidFill>
                <a:latin typeface="Avenir-Heavy"/>
                <a:cs typeface="Avenir-Heavy"/>
              </a:rPr>
              <a:t>GOAL: </a:t>
            </a:r>
            <a:r>
              <a:rPr dirty="0" sz="2300" b="1">
                <a:solidFill>
                  <a:srgbClr val="00627D"/>
                </a:solidFill>
                <a:latin typeface="Avenir-Heavy"/>
                <a:cs typeface="Avenir-Heavy"/>
              </a:rPr>
              <a:t>better constrain the </a:t>
            </a:r>
            <a:r>
              <a:rPr dirty="0" sz="2300" spc="-5" b="1">
                <a:solidFill>
                  <a:srgbClr val="00627D"/>
                </a:solidFill>
                <a:latin typeface="Avenir-Heavy"/>
                <a:cs typeface="Avenir-Heavy"/>
              </a:rPr>
              <a:t>processes </a:t>
            </a:r>
            <a:r>
              <a:rPr dirty="0" sz="2300" b="1">
                <a:solidFill>
                  <a:srgbClr val="00627D"/>
                </a:solidFill>
                <a:latin typeface="Avenir-Heavy"/>
                <a:cs typeface="Avenir-Heavy"/>
              </a:rPr>
              <a:t>that lead  to sediment gravity </a:t>
            </a:r>
            <a:r>
              <a:rPr dirty="0" sz="2300" spc="-5" b="1">
                <a:solidFill>
                  <a:srgbClr val="00627D"/>
                </a:solidFill>
                <a:latin typeface="Avenir-Heavy"/>
                <a:cs typeface="Avenir-Heavy"/>
              </a:rPr>
              <a:t>flows </a:t>
            </a:r>
            <a:r>
              <a:rPr dirty="0" sz="2300" spc="5" b="1">
                <a:solidFill>
                  <a:srgbClr val="00627D"/>
                </a:solidFill>
                <a:latin typeface="Avenir-Heavy"/>
                <a:cs typeface="Avenir-Heavy"/>
              </a:rPr>
              <a:t>and </a:t>
            </a:r>
            <a:r>
              <a:rPr dirty="0" sz="2300" b="1">
                <a:solidFill>
                  <a:srgbClr val="00627D"/>
                </a:solidFill>
                <a:latin typeface="Avenir-Heavy"/>
                <a:cs typeface="Avenir-Heavy"/>
              </a:rPr>
              <a:t>turbidite deposits,  in the context of earthquake </a:t>
            </a:r>
            <a:r>
              <a:rPr dirty="0" sz="2300" spc="-5" b="1">
                <a:solidFill>
                  <a:srgbClr val="00627D"/>
                </a:solidFill>
                <a:latin typeface="Avenir-Heavy"/>
                <a:cs typeface="Avenir-Heavy"/>
              </a:rPr>
              <a:t>recurrence</a:t>
            </a:r>
            <a:endParaRPr sz="2300">
              <a:latin typeface="Avenir-Heavy"/>
              <a:cs typeface="Avenir-Heavy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10772" y="2517261"/>
            <a:ext cx="3603625" cy="838200"/>
          </a:xfrm>
          <a:prstGeom prst="rect">
            <a:avLst/>
          </a:prstGeom>
          <a:solidFill>
            <a:srgbClr val="918EC5">
              <a:alpha val="66018"/>
            </a:srgbClr>
          </a:solidFill>
        </p:spPr>
        <p:txBody>
          <a:bodyPr wrap="square" lIns="0" tIns="18415" rIns="0" bIns="0" rtlCol="0" vert="horz">
            <a:spAutoFit/>
          </a:bodyPr>
          <a:lstStyle/>
          <a:p>
            <a:pPr marL="402590" marR="153670" indent="-241300">
              <a:lnSpc>
                <a:spcPts val="2970"/>
              </a:lnSpc>
              <a:spcBef>
                <a:spcPts val="145"/>
              </a:spcBef>
            </a:pPr>
            <a:r>
              <a:rPr dirty="0" sz="2150" spc="-5" i="1">
                <a:solidFill>
                  <a:srgbClr val="FFFFFF"/>
                </a:solidFill>
                <a:latin typeface="Avenir-BookOblique"/>
                <a:cs typeface="Avenir-BookOblique"/>
              </a:rPr>
              <a:t>Lead PIs: Jenna Hill</a:t>
            </a:r>
            <a:r>
              <a:rPr dirty="0" sz="2150" spc="-60" i="1">
                <a:solidFill>
                  <a:srgbClr val="FFFFFF"/>
                </a:solidFill>
                <a:latin typeface="Avenir-BookOblique"/>
                <a:cs typeface="Avenir-BookOblique"/>
              </a:rPr>
              <a:t> </a:t>
            </a:r>
            <a:r>
              <a:rPr dirty="0" sz="2150" spc="-5" i="1">
                <a:solidFill>
                  <a:srgbClr val="FFFFFF"/>
                </a:solidFill>
                <a:latin typeface="Avenir-BookOblique"/>
                <a:cs typeface="Avenir-BookOblique"/>
              </a:rPr>
              <a:t>(USGS)  &amp; </a:t>
            </a:r>
            <a:r>
              <a:rPr dirty="0" sz="2150" spc="-15" i="1">
                <a:solidFill>
                  <a:srgbClr val="FFFFFF"/>
                </a:solidFill>
                <a:latin typeface="Avenir-BookOblique"/>
                <a:cs typeface="Avenir-BookOblique"/>
              </a:rPr>
              <a:t>Andrea </a:t>
            </a:r>
            <a:r>
              <a:rPr dirty="0" sz="2150" spc="-5" i="1">
                <a:solidFill>
                  <a:srgbClr val="FFFFFF"/>
                </a:solidFill>
                <a:latin typeface="Avenir-BookOblique"/>
                <a:cs typeface="Avenir-BookOblique"/>
              </a:rPr>
              <a:t>Ogston</a:t>
            </a:r>
            <a:r>
              <a:rPr dirty="0" sz="2150" spc="-25" i="1">
                <a:solidFill>
                  <a:srgbClr val="FFFFFF"/>
                </a:solidFill>
                <a:latin typeface="Avenir-BookOblique"/>
                <a:cs typeface="Avenir-BookOblique"/>
              </a:rPr>
              <a:t> </a:t>
            </a:r>
            <a:r>
              <a:rPr dirty="0" sz="2150" spc="-5" i="1">
                <a:solidFill>
                  <a:srgbClr val="FFFFFF"/>
                </a:solidFill>
                <a:latin typeface="Avenir-BookOblique"/>
                <a:cs typeface="Avenir-BookOblique"/>
              </a:rPr>
              <a:t>(UW)</a:t>
            </a:r>
            <a:endParaRPr sz="2150">
              <a:latin typeface="Avenir-BookOblique"/>
              <a:cs typeface="Avenir-BookOblique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0666900" y="7480578"/>
            <a:ext cx="6296499" cy="361783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9615102" y="6688735"/>
            <a:ext cx="874394" cy="733425"/>
          </a:xfrm>
          <a:custGeom>
            <a:avLst/>
            <a:gdLst/>
            <a:ahLst/>
            <a:cxnLst/>
            <a:rect l="l" t="t" r="r" b="b"/>
            <a:pathLst>
              <a:path w="874395" h="733425">
                <a:moveTo>
                  <a:pt x="0" y="733287"/>
                </a:moveTo>
                <a:lnTo>
                  <a:pt x="873897" y="0"/>
                </a:lnTo>
              </a:path>
            </a:pathLst>
          </a:custGeom>
          <a:ln w="52354">
            <a:solidFill>
              <a:srgbClr val="D70A4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0482801" y="6686839"/>
            <a:ext cx="6487160" cy="748030"/>
          </a:xfrm>
          <a:custGeom>
            <a:avLst/>
            <a:gdLst/>
            <a:ahLst/>
            <a:cxnLst/>
            <a:rect l="l" t="t" r="r" b="b"/>
            <a:pathLst>
              <a:path w="6487159" h="748029">
                <a:moveTo>
                  <a:pt x="0" y="0"/>
                </a:moveTo>
                <a:lnTo>
                  <a:pt x="6486795" y="747551"/>
                </a:lnTo>
              </a:path>
            </a:pathLst>
          </a:custGeom>
          <a:ln w="20941">
            <a:solidFill>
              <a:srgbClr val="D70A4F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9630817" y="7400797"/>
            <a:ext cx="1031240" cy="3683635"/>
          </a:xfrm>
          <a:custGeom>
            <a:avLst/>
            <a:gdLst/>
            <a:ahLst/>
            <a:cxnLst/>
            <a:rect l="l" t="t" r="r" b="b"/>
            <a:pathLst>
              <a:path w="1031240" h="3683634">
                <a:moveTo>
                  <a:pt x="0" y="0"/>
                </a:moveTo>
                <a:lnTo>
                  <a:pt x="1030938" y="3683006"/>
                </a:lnTo>
              </a:path>
            </a:pathLst>
          </a:custGeom>
          <a:ln w="20941">
            <a:solidFill>
              <a:srgbClr val="D70A4F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131274" y="4271597"/>
            <a:ext cx="5156219" cy="207323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1296035" y="4255274"/>
            <a:ext cx="4825365" cy="201485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12065" marR="5080" indent="635">
              <a:lnSpc>
                <a:spcPct val="113500"/>
              </a:lnSpc>
              <a:spcBef>
                <a:spcPts val="95"/>
              </a:spcBef>
            </a:pPr>
            <a:r>
              <a:rPr dirty="0" sz="2300" spc="5" b="1">
                <a:solidFill>
                  <a:srgbClr val="FFFFFF"/>
                </a:solidFill>
                <a:latin typeface="Avenir"/>
                <a:cs typeface="Avenir"/>
              </a:rPr>
              <a:t>AGU 2019 </a:t>
            </a:r>
            <a:r>
              <a:rPr dirty="0" sz="2300" b="1">
                <a:solidFill>
                  <a:srgbClr val="FFFFFF"/>
                </a:solidFill>
                <a:latin typeface="Avenir"/>
                <a:cs typeface="Avenir"/>
              </a:rPr>
              <a:t>Presentation:  </a:t>
            </a:r>
            <a:r>
              <a:rPr dirty="0" sz="2300" i="1">
                <a:solidFill>
                  <a:srgbClr val="FFFFFF"/>
                </a:solidFill>
                <a:latin typeface="Avenir"/>
                <a:cs typeface="Avenir"/>
              </a:rPr>
              <a:t>Submarine Canyons, Sediment  Storage, and Mass </a:t>
            </a:r>
            <a:r>
              <a:rPr dirty="0" sz="2300" spc="-10" i="1">
                <a:solidFill>
                  <a:srgbClr val="FFFFFF"/>
                </a:solidFill>
                <a:latin typeface="Avenir"/>
                <a:cs typeface="Avenir"/>
              </a:rPr>
              <a:t>Wasting </a:t>
            </a:r>
            <a:r>
              <a:rPr dirty="0" sz="2300" i="1">
                <a:solidFill>
                  <a:srgbClr val="FFFFFF"/>
                </a:solidFill>
                <a:latin typeface="Avenir"/>
                <a:cs typeface="Avenir"/>
              </a:rPr>
              <a:t>in the  Northern Cascadia Subduction Zone  </a:t>
            </a:r>
            <a:r>
              <a:rPr dirty="0" sz="2300" b="1" i="1">
                <a:solidFill>
                  <a:srgbClr val="FFFFFF"/>
                </a:solidFill>
                <a:latin typeface="Avenir-HeavyOblique"/>
                <a:cs typeface="Avenir-HeavyOblique"/>
              </a:rPr>
              <a:t>Friday: Marine Geohazards</a:t>
            </a:r>
            <a:r>
              <a:rPr dirty="0" sz="2300" spc="-15" b="1" i="1">
                <a:solidFill>
                  <a:srgbClr val="FFFFFF"/>
                </a:solidFill>
                <a:latin typeface="Avenir-HeavyOblique"/>
                <a:cs typeface="Avenir-HeavyOblique"/>
              </a:rPr>
              <a:t> </a:t>
            </a:r>
            <a:r>
              <a:rPr dirty="0" sz="2300" b="1" i="1">
                <a:solidFill>
                  <a:srgbClr val="FFFFFF"/>
                </a:solidFill>
                <a:latin typeface="Avenir-HeavyOblique"/>
                <a:cs typeface="Avenir-HeavyOblique"/>
              </a:rPr>
              <a:t>Session</a:t>
            </a:r>
            <a:endParaRPr sz="2300">
              <a:latin typeface="Avenir-HeavyOblique"/>
              <a:cs typeface="Avenir-HeavyOblique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3473717" y="6014300"/>
            <a:ext cx="5267960" cy="989330"/>
          </a:xfrm>
          <a:prstGeom prst="rect">
            <a:avLst/>
          </a:prstGeom>
        </p:spPr>
        <p:txBody>
          <a:bodyPr wrap="square" lIns="0" tIns="143510" rIns="0" bIns="0" rtlCol="0" vert="horz">
            <a:spAutoFit/>
          </a:bodyPr>
          <a:lstStyle/>
          <a:p>
            <a:pPr marL="3174365">
              <a:lnSpc>
                <a:spcPct val="100000"/>
              </a:lnSpc>
              <a:spcBef>
                <a:spcPts val="1130"/>
              </a:spcBef>
            </a:pPr>
            <a:r>
              <a:rPr dirty="0" sz="2300" b="1" i="1">
                <a:latin typeface="Avenir-HeavyOblique"/>
                <a:cs typeface="Avenir-HeavyOblique"/>
              </a:rPr>
              <a:t>Columbia</a:t>
            </a:r>
            <a:r>
              <a:rPr dirty="0" sz="2300" spc="-40" b="1" i="1">
                <a:latin typeface="Avenir-HeavyOblique"/>
                <a:cs typeface="Avenir-HeavyOblique"/>
              </a:rPr>
              <a:t> </a:t>
            </a:r>
            <a:r>
              <a:rPr dirty="0" sz="2300" b="1" i="1">
                <a:latin typeface="Avenir-HeavyOblique"/>
                <a:cs typeface="Avenir-HeavyOblique"/>
              </a:rPr>
              <a:t>River</a:t>
            </a:r>
            <a:endParaRPr sz="2300">
              <a:latin typeface="Avenir-HeavyOblique"/>
              <a:cs typeface="Avenir-HeavyOblique"/>
            </a:endParaRPr>
          </a:p>
          <a:p>
            <a:pPr marL="12700">
              <a:lnSpc>
                <a:spcPct val="100000"/>
              </a:lnSpc>
              <a:spcBef>
                <a:spcPts val="1035"/>
              </a:spcBef>
            </a:pPr>
            <a:r>
              <a:rPr dirty="0" sz="2300" b="1" i="1">
                <a:latin typeface="Avenir-HeavyOblique"/>
                <a:cs typeface="Avenir-HeavyOblique"/>
              </a:rPr>
              <a:t>Astoria</a:t>
            </a:r>
            <a:r>
              <a:rPr dirty="0" sz="2300" spc="-5" b="1" i="1">
                <a:latin typeface="Avenir-HeavyOblique"/>
                <a:cs typeface="Avenir-HeavyOblique"/>
              </a:rPr>
              <a:t> </a:t>
            </a:r>
            <a:r>
              <a:rPr dirty="0" sz="2300" spc="5" b="1" i="1">
                <a:latin typeface="Avenir-HeavyOblique"/>
                <a:cs typeface="Avenir-HeavyOblique"/>
              </a:rPr>
              <a:t>Canyon</a:t>
            </a:r>
            <a:endParaRPr sz="2300">
              <a:latin typeface="Avenir-HeavyOblique"/>
              <a:cs typeface="Avenir-HeavyOblique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0070762" y="2362096"/>
            <a:ext cx="904875" cy="71691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 indent="93980">
              <a:lnSpc>
                <a:spcPct val="116300"/>
              </a:lnSpc>
              <a:spcBef>
                <a:spcPts val="90"/>
              </a:spcBef>
            </a:pPr>
            <a:r>
              <a:rPr dirty="0" sz="1950" spc="15" b="1" i="1">
                <a:latin typeface="Avenir-HeavyOblique"/>
                <a:cs typeface="Avenir-HeavyOblique"/>
              </a:rPr>
              <a:t>Guide  </a:t>
            </a:r>
            <a:r>
              <a:rPr dirty="0" sz="1950" spc="15" b="1" i="1">
                <a:latin typeface="Avenir-HeavyOblique"/>
                <a:cs typeface="Avenir-HeavyOblique"/>
              </a:rPr>
              <a:t>Canyon</a:t>
            </a:r>
            <a:endParaRPr sz="1950">
              <a:latin typeface="Avenir-HeavyOblique"/>
              <a:cs typeface="Avenir-HeavyOblique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9337716" y="875147"/>
            <a:ext cx="904875" cy="71691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16300"/>
              </a:lnSpc>
              <a:spcBef>
                <a:spcPts val="90"/>
              </a:spcBef>
            </a:pPr>
            <a:r>
              <a:rPr dirty="0" sz="1950" spc="10" b="1" i="1">
                <a:latin typeface="Avenir-HeavyOblique"/>
                <a:cs typeface="Avenir-HeavyOblique"/>
              </a:rPr>
              <a:t>Willapa  Canyon</a:t>
            </a:r>
            <a:endParaRPr sz="1950">
              <a:latin typeface="Avenir-HeavyOblique"/>
              <a:cs typeface="Avenir-HeavyOblique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1775322" y="6214368"/>
            <a:ext cx="1630045" cy="704850"/>
          </a:xfrm>
          <a:custGeom>
            <a:avLst/>
            <a:gdLst/>
            <a:ahLst/>
            <a:cxnLst/>
            <a:rect l="l" t="t" r="r" b="b"/>
            <a:pathLst>
              <a:path w="1630044" h="704850">
                <a:moveTo>
                  <a:pt x="0" y="0"/>
                </a:moveTo>
                <a:lnTo>
                  <a:pt x="46670" y="40418"/>
                </a:lnTo>
                <a:lnTo>
                  <a:pt x="85835" y="73071"/>
                </a:lnTo>
                <a:lnTo>
                  <a:pt x="125280" y="104952"/>
                </a:lnTo>
                <a:lnTo>
                  <a:pt x="165000" y="136055"/>
                </a:lnTo>
                <a:lnTo>
                  <a:pt x="204990" y="166377"/>
                </a:lnTo>
                <a:lnTo>
                  <a:pt x="245243" y="195915"/>
                </a:lnTo>
                <a:lnTo>
                  <a:pt x="285755" y="224665"/>
                </a:lnTo>
                <a:lnTo>
                  <a:pt x="326521" y="252623"/>
                </a:lnTo>
                <a:lnTo>
                  <a:pt x="367534" y="279786"/>
                </a:lnTo>
                <a:lnTo>
                  <a:pt x="408791" y="306150"/>
                </a:lnTo>
                <a:lnTo>
                  <a:pt x="450285" y="331712"/>
                </a:lnTo>
                <a:lnTo>
                  <a:pt x="492010" y="356467"/>
                </a:lnTo>
                <a:lnTo>
                  <a:pt x="533963" y="380413"/>
                </a:lnTo>
                <a:lnTo>
                  <a:pt x="576138" y="403546"/>
                </a:lnTo>
                <a:lnTo>
                  <a:pt x="618528" y="425861"/>
                </a:lnTo>
                <a:lnTo>
                  <a:pt x="661129" y="447356"/>
                </a:lnTo>
                <a:lnTo>
                  <a:pt x="703936" y="468027"/>
                </a:lnTo>
                <a:lnTo>
                  <a:pt x="751341" y="489844"/>
                </a:lnTo>
                <a:lnTo>
                  <a:pt x="798935" y="510632"/>
                </a:lnTo>
                <a:lnTo>
                  <a:pt x="846711" y="530388"/>
                </a:lnTo>
                <a:lnTo>
                  <a:pt x="894661" y="549110"/>
                </a:lnTo>
                <a:lnTo>
                  <a:pt x="942777" y="566797"/>
                </a:lnTo>
                <a:lnTo>
                  <a:pt x="991051" y="583447"/>
                </a:lnTo>
                <a:lnTo>
                  <a:pt x="1039476" y="599057"/>
                </a:lnTo>
                <a:lnTo>
                  <a:pt x="1088044" y="613626"/>
                </a:lnTo>
                <a:lnTo>
                  <a:pt x="1136746" y="627151"/>
                </a:lnTo>
                <a:lnTo>
                  <a:pt x="1185577" y="639631"/>
                </a:lnTo>
                <a:lnTo>
                  <a:pt x="1234526" y="651064"/>
                </a:lnTo>
                <a:lnTo>
                  <a:pt x="1283588" y="661447"/>
                </a:lnTo>
                <a:lnTo>
                  <a:pt x="1332754" y="670778"/>
                </a:lnTo>
                <a:lnTo>
                  <a:pt x="1382016" y="679056"/>
                </a:lnTo>
                <a:lnTo>
                  <a:pt x="1431367" y="686279"/>
                </a:lnTo>
                <a:lnTo>
                  <a:pt x="1480798" y="692444"/>
                </a:lnTo>
                <a:lnTo>
                  <a:pt x="1530303" y="697550"/>
                </a:lnTo>
                <a:lnTo>
                  <a:pt x="1579872" y="701594"/>
                </a:lnTo>
                <a:lnTo>
                  <a:pt x="1629500" y="704575"/>
                </a:lnTo>
              </a:path>
            </a:pathLst>
          </a:custGeom>
          <a:ln w="2094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11720776" y="6165410"/>
            <a:ext cx="96520" cy="93980"/>
          </a:xfrm>
          <a:custGeom>
            <a:avLst/>
            <a:gdLst/>
            <a:ahLst/>
            <a:cxnLst/>
            <a:rect l="l" t="t" r="r" b="b"/>
            <a:pathLst>
              <a:path w="96520" h="93979">
                <a:moveTo>
                  <a:pt x="95911" y="18548"/>
                </a:moveTo>
                <a:lnTo>
                  <a:pt x="0" y="0"/>
                </a:lnTo>
                <a:lnTo>
                  <a:pt x="28768" y="93356"/>
                </a:lnTo>
              </a:path>
            </a:pathLst>
          </a:custGeom>
          <a:ln w="2094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11720776" y="6165410"/>
            <a:ext cx="62865" cy="56515"/>
          </a:xfrm>
          <a:custGeom>
            <a:avLst/>
            <a:gdLst/>
            <a:ahLst/>
            <a:cxnLst/>
            <a:rect l="l" t="t" r="r" b="b"/>
            <a:pathLst>
              <a:path w="62865" h="56514">
                <a:moveTo>
                  <a:pt x="62340" y="55952"/>
                </a:moveTo>
                <a:lnTo>
                  <a:pt x="0" y="0"/>
                </a:lnTo>
              </a:path>
            </a:pathLst>
          </a:custGeom>
          <a:ln w="2094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/>
          <p:nvPr/>
        </p:nvSpPr>
        <p:spPr>
          <a:xfrm>
            <a:off x="10666900" y="7480575"/>
            <a:ext cx="6296660" cy="3618229"/>
          </a:xfrm>
          <a:prstGeom prst="rect">
            <a:avLst/>
          </a:prstGeom>
          <a:ln w="10470">
            <a:solidFill>
              <a:srgbClr val="D70A4F"/>
            </a:solidFill>
          </a:ln>
        </p:spPr>
        <p:txBody>
          <a:bodyPr wrap="square" lIns="0" tIns="88900" rIns="0" bIns="0" rtlCol="0" vert="horz">
            <a:spAutoFit/>
          </a:bodyPr>
          <a:lstStyle/>
          <a:p>
            <a:pPr marL="212090">
              <a:lnSpc>
                <a:spcPct val="100000"/>
              </a:lnSpc>
              <a:spcBef>
                <a:spcPts val="700"/>
              </a:spcBef>
            </a:pPr>
            <a:r>
              <a:rPr dirty="0" sz="2150" spc="-5">
                <a:latin typeface="Avenir"/>
                <a:cs typeface="Avenir"/>
              </a:rPr>
              <a:t>Sparker</a:t>
            </a:r>
            <a:r>
              <a:rPr dirty="0" sz="2150" spc="-10">
                <a:latin typeface="Avenir"/>
                <a:cs typeface="Avenir"/>
              </a:rPr>
              <a:t> </a:t>
            </a:r>
            <a:r>
              <a:rPr dirty="0" sz="2150" spc="-5">
                <a:latin typeface="Avenir"/>
                <a:cs typeface="Avenir"/>
              </a:rPr>
              <a:t>MCS</a:t>
            </a:r>
            <a:endParaRPr sz="2150">
              <a:latin typeface="Avenir"/>
              <a:cs typeface="Avenir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364896" cy="113085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751345" y="211815"/>
            <a:ext cx="3053331" cy="108849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1191230" y="269611"/>
            <a:ext cx="1694663" cy="6296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2276851" y="6419447"/>
            <a:ext cx="6501765" cy="1960880"/>
          </a:xfrm>
          <a:custGeom>
            <a:avLst/>
            <a:gdLst/>
            <a:ahLst/>
            <a:cxnLst/>
            <a:rect l="l" t="t" r="r" b="b"/>
            <a:pathLst>
              <a:path w="6501765" h="1960879">
                <a:moveTo>
                  <a:pt x="0" y="0"/>
                </a:moveTo>
                <a:lnTo>
                  <a:pt x="6501268" y="0"/>
                </a:lnTo>
                <a:lnTo>
                  <a:pt x="6501268" y="1960673"/>
                </a:lnTo>
                <a:lnTo>
                  <a:pt x="0" y="1960673"/>
                </a:lnTo>
                <a:lnTo>
                  <a:pt x="0" y="0"/>
                </a:lnTo>
                <a:close/>
              </a:path>
            </a:pathLst>
          </a:custGeom>
          <a:solidFill>
            <a:srgbClr val="00549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1348416" y="4345764"/>
            <a:ext cx="8360784" cy="6680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11829955" y="1023813"/>
            <a:ext cx="7405370" cy="9547860"/>
          </a:xfrm>
          <a:prstGeom prst="rect">
            <a:avLst/>
          </a:prstGeom>
        </p:spPr>
        <p:txBody>
          <a:bodyPr wrap="square" lIns="0" tIns="6794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535"/>
              </a:spcBef>
            </a:pPr>
            <a:r>
              <a:rPr dirty="0" sz="2450" spc="15" b="1">
                <a:latin typeface="Avenir-Heavy"/>
                <a:cs typeface="Avenir-Heavy"/>
              </a:rPr>
              <a:t>Southern </a:t>
            </a:r>
            <a:r>
              <a:rPr dirty="0" sz="2450" spc="10" b="1">
                <a:latin typeface="Avenir-Heavy"/>
                <a:cs typeface="Avenir-Heavy"/>
              </a:rPr>
              <a:t>Cascadia 2018 </a:t>
            </a:r>
            <a:r>
              <a:rPr dirty="0" sz="2450" spc="15" b="1">
                <a:latin typeface="Avenir-Heavy"/>
                <a:cs typeface="Avenir-Heavy"/>
              </a:rPr>
              <a:t>&amp; </a:t>
            </a:r>
            <a:r>
              <a:rPr dirty="0" sz="2450" spc="10" b="1">
                <a:latin typeface="Avenir-Heavy"/>
                <a:cs typeface="Avenir-Heavy"/>
              </a:rPr>
              <a:t>2019 Field</a:t>
            </a:r>
            <a:r>
              <a:rPr dirty="0" sz="2450" spc="-40" b="1">
                <a:latin typeface="Avenir-Heavy"/>
                <a:cs typeface="Avenir-Heavy"/>
              </a:rPr>
              <a:t> </a:t>
            </a:r>
            <a:r>
              <a:rPr dirty="0" sz="2450" b="1">
                <a:latin typeface="Avenir-Heavy"/>
                <a:cs typeface="Avenir-Heavy"/>
              </a:rPr>
              <a:t>Work:</a:t>
            </a:r>
            <a:endParaRPr sz="2450">
              <a:latin typeface="Avenir-Heavy"/>
              <a:cs typeface="Avenir-Heavy"/>
            </a:endParaRPr>
          </a:p>
          <a:p>
            <a:pPr algn="ctr">
              <a:lnSpc>
                <a:spcPct val="100000"/>
              </a:lnSpc>
              <a:spcBef>
                <a:spcPts val="440"/>
              </a:spcBef>
            </a:pPr>
            <a:r>
              <a:rPr dirty="0" sz="2450" spc="20">
                <a:solidFill>
                  <a:srgbClr val="005493"/>
                </a:solidFill>
                <a:latin typeface="Hiragino Maru Gothic ProN"/>
                <a:cs typeface="Hiragino Maru Gothic ProN"/>
              </a:rPr>
              <a:t>﹅ </a:t>
            </a:r>
            <a:r>
              <a:rPr dirty="0" sz="2450" spc="10">
                <a:latin typeface="Avenir"/>
                <a:cs typeface="Avenir"/>
              </a:rPr>
              <a:t>&gt;2100 </a:t>
            </a:r>
            <a:r>
              <a:rPr dirty="0" sz="2450" spc="15">
                <a:latin typeface="Avenir"/>
                <a:cs typeface="Avenir"/>
              </a:rPr>
              <a:t>km </a:t>
            </a:r>
            <a:r>
              <a:rPr dirty="0" sz="2450" spc="10">
                <a:latin typeface="Avenir"/>
                <a:cs typeface="Avenir"/>
              </a:rPr>
              <a:t>of Chirp </a:t>
            </a:r>
            <a:r>
              <a:rPr dirty="0" sz="2450" spc="15">
                <a:latin typeface="Avenir"/>
                <a:cs typeface="Avenir"/>
              </a:rPr>
              <a:t>&amp; </a:t>
            </a:r>
            <a:r>
              <a:rPr dirty="0" sz="2450" spc="10">
                <a:latin typeface="Avenir"/>
                <a:cs typeface="Avenir"/>
              </a:rPr>
              <a:t>Sparker </a:t>
            </a:r>
            <a:r>
              <a:rPr dirty="0" sz="2450" spc="15">
                <a:latin typeface="Avenir"/>
                <a:cs typeface="Avenir"/>
              </a:rPr>
              <a:t>MCS</a:t>
            </a:r>
            <a:r>
              <a:rPr dirty="0" sz="2450" spc="-180">
                <a:latin typeface="Avenir"/>
                <a:cs typeface="Avenir"/>
              </a:rPr>
              <a:t> </a:t>
            </a:r>
            <a:r>
              <a:rPr dirty="0" sz="2450" spc="10">
                <a:latin typeface="Avenir"/>
                <a:cs typeface="Avenir"/>
              </a:rPr>
              <a:t>surveys</a:t>
            </a:r>
            <a:endParaRPr sz="2450">
              <a:latin typeface="Avenir"/>
              <a:cs typeface="Avenir"/>
            </a:endParaRPr>
          </a:p>
          <a:p>
            <a:pPr algn="ctr" marR="1905">
              <a:lnSpc>
                <a:spcPct val="100000"/>
              </a:lnSpc>
              <a:spcBef>
                <a:spcPts val="855"/>
              </a:spcBef>
            </a:pPr>
            <a:r>
              <a:rPr dirty="0" sz="2450" spc="20">
                <a:solidFill>
                  <a:srgbClr val="D70A4F"/>
                </a:solidFill>
                <a:latin typeface="PingFangSC-Medium"/>
                <a:cs typeface="PingFangSC-Medium"/>
              </a:rPr>
              <a:t>★ </a:t>
            </a:r>
            <a:r>
              <a:rPr dirty="0" sz="2450" spc="10">
                <a:latin typeface="Avenir"/>
                <a:cs typeface="Avenir"/>
              </a:rPr>
              <a:t>~40 Sediment </a:t>
            </a:r>
            <a:r>
              <a:rPr dirty="0" sz="2450">
                <a:latin typeface="Avenir"/>
                <a:cs typeface="Avenir"/>
              </a:rPr>
              <a:t>cores </a:t>
            </a:r>
            <a:r>
              <a:rPr dirty="0" sz="2450" spc="10">
                <a:latin typeface="Avenir"/>
                <a:cs typeface="Avenir"/>
              </a:rPr>
              <a:t>(3-7m</a:t>
            </a:r>
            <a:r>
              <a:rPr dirty="0" sz="2450" spc="-160">
                <a:latin typeface="Avenir"/>
                <a:cs typeface="Avenir"/>
              </a:rPr>
              <a:t> </a:t>
            </a:r>
            <a:r>
              <a:rPr dirty="0" sz="2450" spc="10">
                <a:latin typeface="Avenir"/>
                <a:cs typeface="Avenir"/>
              </a:rPr>
              <a:t>long)</a:t>
            </a:r>
            <a:endParaRPr sz="2450">
              <a:latin typeface="Avenir"/>
              <a:cs typeface="Avenir"/>
            </a:endParaRPr>
          </a:p>
          <a:p>
            <a:pPr algn="ctr">
              <a:lnSpc>
                <a:spcPct val="100000"/>
              </a:lnSpc>
              <a:spcBef>
                <a:spcPts val="2415"/>
              </a:spcBef>
            </a:pPr>
            <a:r>
              <a:rPr dirty="0" sz="2450" spc="10" b="1">
                <a:solidFill>
                  <a:srgbClr val="D70A4F"/>
                </a:solidFill>
                <a:latin typeface="Avenir-Heavy"/>
                <a:cs typeface="Avenir-Heavy"/>
              </a:rPr>
              <a:t>Forthcoming GSL Special </a:t>
            </a:r>
            <a:r>
              <a:rPr dirty="0" sz="2450" spc="-10" b="1">
                <a:solidFill>
                  <a:srgbClr val="D70A4F"/>
                </a:solidFill>
                <a:latin typeface="Avenir-Heavy"/>
                <a:cs typeface="Avenir-Heavy"/>
              </a:rPr>
              <a:t>Volume</a:t>
            </a:r>
            <a:r>
              <a:rPr dirty="0" sz="2450" spc="-25" b="1">
                <a:solidFill>
                  <a:srgbClr val="D70A4F"/>
                </a:solidFill>
                <a:latin typeface="Avenir-Heavy"/>
                <a:cs typeface="Avenir-Heavy"/>
              </a:rPr>
              <a:t> </a:t>
            </a:r>
            <a:r>
              <a:rPr dirty="0" sz="2450" spc="10" b="1">
                <a:solidFill>
                  <a:srgbClr val="D70A4F"/>
                </a:solidFill>
                <a:latin typeface="Avenir-Heavy"/>
                <a:cs typeface="Avenir-Heavy"/>
              </a:rPr>
              <a:t>Paper:</a:t>
            </a:r>
            <a:endParaRPr sz="2450">
              <a:latin typeface="Avenir-Heavy"/>
              <a:cs typeface="Avenir-Heavy"/>
            </a:endParaRPr>
          </a:p>
          <a:p>
            <a:pPr algn="ctr" marL="64769" marR="19050" indent="-45720">
              <a:lnSpc>
                <a:spcPct val="114999"/>
              </a:lnSpc>
            </a:pPr>
            <a:r>
              <a:rPr dirty="0" sz="2450" spc="5">
                <a:solidFill>
                  <a:srgbClr val="D70A4F"/>
                </a:solidFill>
                <a:latin typeface="Avenir"/>
                <a:cs typeface="Avenir"/>
              </a:rPr>
              <a:t>Hill </a:t>
            </a:r>
            <a:r>
              <a:rPr dirty="0" sz="2450" spc="10">
                <a:solidFill>
                  <a:srgbClr val="D70A4F"/>
                </a:solidFill>
                <a:latin typeface="Avenir"/>
                <a:cs typeface="Avenir"/>
              </a:rPr>
              <a:t>et </a:t>
            </a:r>
            <a:r>
              <a:rPr dirty="0" sz="2450" spc="5">
                <a:solidFill>
                  <a:srgbClr val="D70A4F"/>
                </a:solidFill>
                <a:latin typeface="Avenir"/>
                <a:cs typeface="Avenir"/>
              </a:rPr>
              <a:t>al., </a:t>
            </a:r>
            <a:r>
              <a:rPr dirty="0" sz="2450" spc="10">
                <a:solidFill>
                  <a:srgbClr val="D70A4F"/>
                </a:solidFill>
                <a:latin typeface="Avenir"/>
                <a:cs typeface="Avenir"/>
              </a:rPr>
              <a:t>(2020) </a:t>
            </a:r>
            <a:r>
              <a:rPr dirty="0" sz="2450" spc="10" i="1">
                <a:solidFill>
                  <a:srgbClr val="D70A4F"/>
                </a:solidFill>
                <a:latin typeface="Avenir-MediumOblique"/>
                <a:cs typeface="Avenir-MediumOblique"/>
              </a:rPr>
              <a:t>Submarine canyons, slope </a:t>
            </a:r>
            <a:r>
              <a:rPr dirty="0" sz="2450" i="1">
                <a:solidFill>
                  <a:srgbClr val="D70A4F"/>
                </a:solidFill>
                <a:latin typeface="Avenir-MediumOblique"/>
                <a:cs typeface="Avenir-MediumOblique"/>
              </a:rPr>
              <a:t>failures,  </a:t>
            </a:r>
            <a:r>
              <a:rPr dirty="0" sz="2450" spc="10" i="1">
                <a:solidFill>
                  <a:srgbClr val="D70A4F"/>
                </a:solidFill>
                <a:latin typeface="Avenir-MediumOblique"/>
                <a:cs typeface="Avenir-MediumOblique"/>
              </a:rPr>
              <a:t>and mass transport </a:t>
            </a:r>
            <a:r>
              <a:rPr dirty="0" sz="2450" spc="5" i="1">
                <a:solidFill>
                  <a:srgbClr val="D70A4F"/>
                </a:solidFill>
                <a:latin typeface="Avenir-MediumOblique"/>
                <a:cs typeface="Avenir-MediumOblique"/>
              </a:rPr>
              <a:t>processes in </a:t>
            </a:r>
            <a:r>
              <a:rPr dirty="0" sz="2450" spc="10" i="1">
                <a:solidFill>
                  <a:srgbClr val="D70A4F"/>
                </a:solidFill>
                <a:latin typeface="Avenir-MediumOblique"/>
                <a:cs typeface="Avenir-MediumOblique"/>
              </a:rPr>
              <a:t>southern</a:t>
            </a:r>
            <a:r>
              <a:rPr dirty="0" sz="2450" spc="-30" i="1">
                <a:solidFill>
                  <a:srgbClr val="D70A4F"/>
                </a:solidFill>
                <a:latin typeface="Avenir-MediumOblique"/>
                <a:cs typeface="Avenir-MediumOblique"/>
              </a:rPr>
              <a:t> </a:t>
            </a:r>
            <a:r>
              <a:rPr dirty="0" sz="2450" spc="10" i="1">
                <a:solidFill>
                  <a:srgbClr val="D70A4F"/>
                </a:solidFill>
                <a:latin typeface="Avenir-MediumOblique"/>
                <a:cs typeface="Avenir-MediumOblique"/>
              </a:rPr>
              <a:t>Cascadia</a:t>
            </a:r>
            <a:endParaRPr sz="2450">
              <a:latin typeface="Avenir-MediumOblique"/>
              <a:cs typeface="Avenir-MediumOblique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4250">
              <a:latin typeface="Avenir-MediumOblique"/>
              <a:cs typeface="Avenir-MediumOblique"/>
            </a:endParaRPr>
          </a:p>
          <a:p>
            <a:pPr algn="ctr" marR="6985">
              <a:lnSpc>
                <a:spcPct val="100000"/>
              </a:lnSpc>
            </a:pPr>
            <a:r>
              <a:rPr dirty="0" sz="2600" spc="20">
                <a:latin typeface="Avenir"/>
                <a:cs typeface="Avenir"/>
              </a:rPr>
              <a:t>KEY</a:t>
            </a:r>
            <a:r>
              <a:rPr dirty="0" sz="2600" spc="5">
                <a:latin typeface="Avenir"/>
                <a:cs typeface="Avenir"/>
              </a:rPr>
              <a:t> </a:t>
            </a:r>
            <a:r>
              <a:rPr dirty="0" sz="2600" spc="20">
                <a:latin typeface="Avenir"/>
                <a:cs typeface="Avenir"/>
              </a:rPr>
              <a:t>FINDING:</a:t>
            </a:r>
            <a:endParaRPr sz="2600">
              <a:latin typeface="Avenir"/>
              <a:cs typeface="Avenir"/>
            </a:endParaRPr>
          </a:p>
          <a:p>
            <a:pPr algn="ctr" marL="12700" marR="5080" indent="-17145">
              <a:lnSpc>
                <a:spcPct val="116300"/>
              </a:lnSpc>
              <a:spcBef>
                <a:spcPts val="819"/>
              </a:spcBef>
            </a:pPr>
            <a:r>
              <a:rPr dirty="0" sz="2600" spc="15">
                <a:latin typeface="Avenir"/>
                <a:cs typeface="Avenir"/>
              </a:rPr>
              <a:t>Southern Cascadia </a:t>
            </a:r>
            <a:r>
              <a:rPr dirty="0" sz="2600" spc="20">
                <a:latin typeface="Avenir"/>
                <a:cs typeface="Avenir"/>
              </a:rPr>
              <a:t>canyons </a:t>
            </a:r>
            <a:r>
              <a:rPr dirty="0" sz="2600" spc="15">
                <a:latin typeface="Avenir"/>
                <a:cs typeface="Avenir"/>
              </a:rPr>
              <a:t>(except Eel) </a:t>
            </a:r>
            <a:r>
              <a:rPr dirty="0" sz="2600">
                <a:latin typeface="Avenir"/>
                <a:cs typeface="Avenir"/>
              </a:rPr>
              <a:t>are </a:t>
            </a:r>
            <a:r>
              <a:rPr dirty="0" sz="2600" spc="15">
                <a:latin typeface="Avenir"/>
                <a:cs typeface="Avenir"/>
              </a:rPr>
              <a:t>not  delivering </a:t>
            </a:r>
            <a:r>
              <a:rPr dirty="0" sz="2600" spc="20">
                <a:latin typeface="Avenir"/>
                <a:cs typeface="Avenir"/>
              </a:rPr>
              <a:t>sediment </a:t>
            </a:r>
            <a:r>
              <a:rPr dirty="0" sz="2600" spc="15">
                <a:latin typeface="Avenir"/>
                <a:cs typeface="Avenir"/>
              </a:rPr>
              <a:t>to </a:t>
            </a:r>
            <a:r>
              <a:rPr dirty="0" sz="2600" spc="20">
                <a:latin typeface="Avenir"/>
                <a:cs typeface="Avenir"/>
              </a:rPr>
              <a:t>deep </a:t>
            </a:r>
            <a:r>
              <a:rPr dirty="0" sz="2600" spc="15">
                <a:latin typeface="Avenir"/>
                <a:cs typeface="Avenir"/>
              </a:rPr>
              <a:t>sea in the</a:t>
            </a:r>
            <a:r>
              <a:rPr dirty="0" sz="2600" spc="-65">
                <a:latin typeface="Avenir"/>
                <a:cs typeface="Avenir"/>
              </a:rPr>
              <a:t> </a:t>
            </a:r>
            <a:r>
              <a:rPr dirty="0" sz="2600" spc="20">
                <a:latin typeface="Avenir"/>
                <a:cs typeface="Avenir"/>
              </a:rPr>
              <a:t>Holocene</a:t>
            </a:r>
            <a:endParaRPr sz="2600">
              <a:latin typeface="Avenir"/>
              <a:cs typeface="Avenir"/>
            </a:endParaRPr>
          </a:p>
          <a:p>
            <a:pPr algn="ctr" marL="556260" marR="566420" indent="16510">
              <a:lnSpc>
                <a:spcPct val="116300"/>
              </a:lnSpc>
              <a:spcBef>
                <a:spcPts val="2885"/>
              </a:spcBef>
            </a:pPr>
            <a:r>
              <a:rPr dirty="0" sz="2600" spc="-10" b="1" i="1">
                <a:solidFill>
                  <a:srgbClr val="FFFFFF"/>
                </a:solidFill>
                <a:latin typeface="Avenir-BlackOblique"/>
                <a:cs typeface="Avenir-BlackOblique"/>
              </a:rPr>
              <a:t>Turbidites </a:t>
            </a:r>
            <a:r>
              <a:rPr dirty="0" sz="2600" spc="5" b="1" i="1">
                <a:solidFill>
                  <a:srgbClr val="FFFFFF"/>
                </a:solidFill>
                <a:latin typeface="Avenir-BlackOblique"/>
                <a:cs typeface="Avenir-BlackOblique"/>
              </a:rPr>
              <a:t>here </a:t>
            </a:r>
            <a:r>
              <a:rPr dirty="0" sz="2600" b="1" i="1">
                <a:solidFill>
                  <a:srgbClr val="FFFFFF"/>
                </a:solidFill>
                <a:latin typeface="Avenir-BlackOblique"/>
                <a:cs typeface="Avenir-BlackOblique"/>
              </a:rPr>
              <a:t>are </a:t>
            </a:r>
            <a:r>
              <a:rPr dirty="0" sz="2600" spc="25" b="1" i="1">
                <a:solidFill>
                  <a:srgbClr val="FFFFFF"/>
                </a:solidFill>
                <a:latin typeface="Avenir-BlackOblique"/>
                <a:cs typeface="Avenir-BlackOblique"/>
              </a:rPr>
              <a:t>NOT </a:t>
            </a:r>
            <a:r>
              <a:rPr dirty="0" sz="2600" spc="10" b="1" i="1">
                <a:solidFill>
                  <a:srgbClr val="FFFFFF"/>
                </a:solidFill>
                <a:latin typeface="Avenir-BlackOblique"/>
                <a:cs typeface="Avenir-BlackOblique"/>
              </a:rPr>
              <a:t>sourced </a:t>
            </a:r>
            <a:r>
              <a:rPr dirty="0" sz="2600" spc="5" b="1" i="1">
                <a:solidFill>
                  <a:srgbClr val="FFFFFF"/>
                </a:solidFill>
                <a:latin typeface="Avenir-BlackOblique"/>
                <a:cs typeface="Avenir-BlackOblique"/>
              </a:rPr>
              <a:t>from  </a:t>
            </a:r>
            <a:r>
              <a:rPr dirty="0" sz="2600" spc="15" b="1" i="1">
                <a:solidFill>
                  <a:srgbClr val="FFFFFF"/>
                </a:solidFill>
                <a:latin typeface="Avenir-BlackOblique"/>
                <a:cs typeface="Avenir-BlackOblique"/>
              </a:rPr>
              <a:t>canyon-confined </a:t>
            </a:r>
            <a:r>
              <a:rPr dirty="0" sz="2600" spc="20" b="1" i="1">
                <a:solidFill>
                  <a:srgbClr val="FFFFFF"/>
                </a:solidFill>
                <a:latin typeface="Avenir-BlackOblique"/>
                <a:cs typeface="Avenir-BlackOblique"/>
              </a:rPr>
              <a:t>sediment </a:t>
            </a:r>
            <a:r>
              <a:rPr dirty="0" sz="2600" spc="15" b="1" i="1">
                <a:solidFill>
                  <a:srgbClr val="FFFFFF"/>
                </a:solidFill>
                <a:latin typeface="Avenir-BlackOblique"/>
                <a:cs typeface="Avenir-BlackOblique"/>
              </a:rPr>
              <a:t>flows,  </a:t>
            </a:r>
            <a:r>
              <a:rPr dirty="0" sz="2600" spc="15">
                <a:solidFill>
                  <a:srgbClr val="FFFFFF"/>
                </a:solidFill>
                <a:latin typeface="Avenir"/>
                <a:cs typeface="Avenir"/>
              </a:rPr>
              <a:t>instead </a:t>
            </a:r>
            <a:r>
              <a:rPr dirty="0" sz="2600" spc="10">
                <a:solidFill>
                  <a:srgbClr val="FFFFFF"/>
                </a:solidFill>
                <a:latin typeface="Avenir"/>
                <a:cs typeface="Avenir"/>
              </a:rPr>
              <a:t>more likely </a:t>
            </a:r>
            <a:r>
              <a:rPr dirty="0" sz="2600" spc="15">
                <a:solidFill>
                  <a:srgbClr val="FFFFFF"/>
                </a:solidFill>
                <a:latin typeface="Avenir"/>
                <a:cs typeface="Avenir"/>
              </a:rPr>
              <a:t>derived </a:t>
            </a:r>
            <a:r>
              <a:rPr dirty="0" sz="2600" spc="5">
                <a:solidFill>
                  <a:srgbClr val="FFFFFF"/>
                </a:solidFill>
                <a:latin typeface="Avenir"/>
                <a:cs typeface="Avenir"/>
              </a:rPr>
              <a:t>from  </a:t>
            </a:r>
            <a:r>
              <a:rPr dirty="0" sz="2600" spc="15" b="1" i="1">
                <a:solidFill>
                  <a:srgbClr val="FFFFFF"/>
                </a:solidFill>
                <a:latin typeface="Avenir-HeavyOblique"/>
                <a:cs typeface="Avenir-HeavyOblique"/>
              </a:rPr>
              <a:t>disintegration of outer </a:t>
            </a:r>
            <a:r>
              <a:rPr dirty="0" sz="2600" spc="20" b="1" i="1">
                <a:solidFill>
                  <a:srgbClr val="FFFFFF"/>
                </a:solidFill>
                <a:latin typeface="Avenir-HeavyOblique"/>
                <a:cs typeface="Avenir-HeavyOblique"/>
              </a:rPr>
              <a:t>wedge</a:t>
            </a:r>
            <a:r>
              <a:rPr dirty="0" sz="2600" spc="-10" b="1" i="1">
                <a:solidFill>
                  <a:srgbClr val="FFFFFF"/>
                </a:solidFill>
                <a:latin typeface="Avenir-HeavyOblique"/>
                <a:cs typeface="Avenir-HeavyOblique"/>
              </a:rPr>
              <a:t> </a:t>
            </a:r>
            <a:r>
              <a:rPr dirty="0" sz="2600" spc="20" b="1" i="1">
                <a:solidFill>
                  <a:srgbClr val="FFFFFF"/>
                </a:solidFill>
                <a:latin typeface="Avenir-HeavyOblique"/>
                <a:cs typeface="Avenir-HeavyOblique"/>
              </a:rPr>
              <a:t>sediment</a:t>
            </a:r>
            <a:endParaRPr sz="2600">
              <a:latin typeface="Avenir-HeavyOblique"/>
              <a:cs typeface="Avenir-HeavyOblique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650">
              <a:latin typeface="Avenir-HeavyOblique"/>
              <a:cs typeface="Avenir-HeavyOblique"/>
            </a:endParaRPr>
          </a:p>
          <a:p>
            <a:pPr algn="ctr" marL="127635" marR="126364" indent="3175">
              <a:lnSpc>
                <a:spcPct val="116300"/>
              </a:lnSpc>
            </a:pPr>
            <a:r>
              <a:rPr dirty="0" sz="2600" spc="15">
                <a:latin typeface="Avenir"/>
                <a:cs typeface="Avenir"/>
              </a:rPr>
              <a:t>This </a:t>
            </a:r>
            <a:r>
              <a:rPr dirty="0" sz="2600" spc="20">
                <a:latin typeface="Avenir"/>
                <a:cs typeface="Avenir"/>
              </a:rPr>
              <a:t>may </a:t>
            </a:r>
            <a:r>
              <a:rPr dirty="0" sz="2600" spc="15">
                <a:latin typeface="Avenir"/>
                <a:cs typeface="Avenir"/>
              </a:rPr>
              <a:t>explain </a:t>
            </a:r>
            <a:r>
              <a:rPr dirty="0" sz="2600" spc="10">
                <a:latin typeface="Avenir"/>
                <a:cs typeface="Avenir"/>
              </a:rPr>
              <a:t>source </a:t>
            </a:r>
            <a:r>
              <a:rPr dirty="0" sz="2600" spc="15">
                <a:latin typeface="Avenir"/>
                <a:cs typeface="Avenir"/>
              </a:rPr>
              <a:t>of </a:t>
            </a:r>
            <a:r>
              <a:rPr dirty="0" sz="2600" spc="25">
                <a:latin typeface="Avenir"/>
                <a:cs typeface="Avenir"/>
              </a:rPr>
              <a:t>mud </a:t>
            </a:r>
            <a:r>
              <a:rPr dirty="0" sz="2600" spc="15">
                <a:latin typeface="Avenir"/>
                <a:cs typeface="Avenir"/>
              </a:rPr>
              <a:t>turbidites </a:t>
            </a:r>
            <a:r>
              <a:rPr dirty="0" sz="2600" spc="25">
                <a:latin typeface="Avenir"/>
                <a:cs typeface="Avenir"/>
              </a:rPr>
              <a:t>&amp;  </a:t>
            </a:r>
            <a:r>
              <a:rPr dirty="0" sz="2600" spc="15">
                <a:latin typeface="Avenir"/>
                <a:cs typeface="Avenir"/>
              </a:rPr>
              <a:t>suggests </a:t>
            </a:r>
            <a:r>
              <a:rPr dirty="0" sz="2600" spc="25">
                <a:latin typeface="Avenir"/>
                <a:cs typeface="Avenir"/>
              </a:rPr>
              <a:t>we </a:t>
            </a:r>
            <a:r>
              <a:rPr dirty="0" sz="2600" spc="20">
                <a:latin typeface="Avenir"/>
                <a:cs typeface="Avenir"/>
              </a:rPr>
              <a:t>need </a:t>
            </a:r>
            <a:r>
              <a:rPr dirty="0" sz="2600" spc="15">
                <a:latin typeface="Avenir"/>
                <a:cs typeface="Avenir"/>
              </a:rPr>
              <a:t>to reexamination other  portions of the </a:t>
            </a:r>
            <a:r>
              <a:rPr dirty="0" sz="2600" spc="10">
                <a:latin typeface="Avenir"/>
                <a:cs typeface="Avenir"/>
              </a:rPr>
              <a:t>margin (e.g., Oregon) </a:t>
            </a:r>
            <a:r>
              <a:rPr dirty="0" sz="2600" spc="15">
                <a:latin typeface="Avenir"/>
                <a:cs typeface="Avenir"/>
              </a:rPr>
              <a:t>for  potential </a:t>
            </a:r>
            <a:r>
              <a:rPr dirty="0" sz="2600" spc="25">
                <a:latin typeface="Avenir"/>
                <a:cs typeface="Avenir"/>
              </a:rPr>
              <a:t>mud </a:t>
            </a:r>
            <a:r>
              <a:rPr dirty="0" sz="2600" spc="15">
                <a:latin typeface="Avenir"/>
                <a:cs typeface="Avenir"/>
              </a:rPr>
              <a:t>turbidite </a:t>
            </a:r>
            <a:r>
              <a:rPr dirty="0" sz="2600" spc="25">
                <a:latin typeface="Avenir"/>
                <a:cs typeface="Avenir"/>
              </a:rPr>
              <a:t>EQ </a:t>
            </a:r>
            <a:r>
              <a:rPr dirty="0" sz="2600" spc="5">
                <a:latin typeface="Avenir"/>
                <a:cs typeface="Avenir"/>
              </a:rPr>
              <a:t>recurrence</a:t>
            </a:r>
            <a:r>
              <a:rPr dirty="0" sz="2600" spc="-50">
                <a:latin typeface="Avenir"/>
                <a:cs typeface="Avenir"/>
              </a:rPr>
              <a:t> </a:t>
            </a:r>
            <a:r>
              <a:rPr dirty="0" sz="2600" spc="5">
                <a:latin typeface="Avenir"/>
                <a:cs typeface="Avenir"/>
              </a:rPr>
              <a:t>records.</a:t>
            </a:r>
            <a:endParaRPr sz="2600">
              <a:latin typeface="Avenir"/>
              <a:cs typeface="Avenir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947604" y="2587317"/>
            <a:ext cx="7395020" cy="27724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1348416" y="6102746"/>
            <a:ext cx="8360784" cy="48133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0"/>
            <a:ext cx="7364896" cy="1130855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7751345" y="211815"/>
            <a:ext cx="3053331" cy="108849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1191230" y="269611"/>
            <a:ext cx="1694663" cy="62965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1298954" y="4166747"/>
            <a:ext cx="4213860" cy="1709420"/>
          </a:xfrm>
          <a:custGeom>
            <a:avLst/>
            <a:gdLst/>
            <a:ahLst/>
            <a:cxnLst/>
            <a:rect l="l" t="t" r="r" b="b"/>
            <a:pathLst>
              <a:path w="4213859" h="1709420">
                <a:moveTo>
                  <a:pt x="0" y="0"/>
                </a:moveTo>
                <a:lnTo>
                  <a:pt x="4213400" y="0"/>
                </a:lnTo>
                <a:lnTo>
                  <a:pt x="4213400" y="1709372"/>
                </a:lnTo>
                <a:lnTo>
                  <a:pt x="0" y="1709372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8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1928108" y="7375924"/>
            <a:ext cx="2462268" cy="328302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1928108" y="7375923"/>
            <a:ext cx="2462530" cy="3283585"/>
          </a:xfrm>
          <a:custGeom>
            <a:avLst/>
            <a:gdLst/>
            <a:ahLst/>
            <a:cxnLst/>
            <a:rect l="l" t="t" r="r" b="b"/>
            <a:pathLst>
              <a:path w="2462530" h="3283584">
                <a:moveTo>
                  <a:pt x="0" y="0"/>
                </a:moveTo>
                <a:lnTo>
                  <a:pt x="2462269" y="0"/>
                </a:lnTo>
                <a:lnTo>
                  <a:pt x="2462270" y="3283023"/>
                </a:lnTo>
                <a:lnTo>
                  <a:pt x="0" y="3283024"/>
                </a:lnTo>
                <a:lnTo>
                  <a:pt x="0" y="0"/>
                </a:lnTo>
                <a:close/>
              </a:path>
            </a:pathLst>
          </a:custGeom>
          <a:ln w="14533">
            <a:solidFill>
              <a:srgbClr val="00549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1008299" y="4451830"/>
            <a:ext cx="499109" cy="564515"/>
          </a:xfrm>
          <a:custGeom>
            <a:avLst/>
            <a:gdLst/>
            <a:ahLst/>
            <a:cxnLst/>
            <a:rect l="l" t="t" r="r" b="b"/>
            <a:pathLst>
              <a:path w="499109" h="564514">
                <a:moveTo>
                  <a:pt x="499021" y="0"/>
                </a:moveTo>
                <a:lnTo>
                  <a:pt x="439723" y="15305"/>
                </a:lnTo>
                <a:lnTo>
                  <a:pt x="386490" y="33765"/>
                </a:lnTo>
                <a:lnTo>
                  <a:pt x="340024" y="55033"/>
                </a:lnTo>
                <a:lnTo>
                  <a:pt x="301031" y="78764"/>
                </a:lnTo>
                <a:lnTo>
                  <a:pt x="270214" y="104613"/>
                </a:lnTo>
                <a:lnTo>
                  <a:pt x="235928" y="161280"/>
                </a:lnTo>
                <a:lnTo>
                  <a:pt x="233867" y="191407"/>
                </a:lnTo>
                <a:lnTo>
                  <a:pt x="248001" y="237999"/>
                </a:lnTo>
                <a:lnTo>
                  <a:pt x="271279" y="285458"/>
                </a:lnTo>
                <a:lnTo>
                  <a:pt x="289994" y="333296"/>
                </a:lnTo>
                <a:lnTo>
                  <a:pt x="290441" y="381025"/>
                </a:lnTo>
                <a:lnTo>
                  <a:pt x="248747" y="447220"/>
                </a:lnTo>
                <a:lnTo>
                  <a:pt x="213635" y="476216"/>
                </a:lnTo>
                <a:lnTo>
                  <a:pt x="170851" y="502330"/>
                </a:lnTo>
                <a:lnTo>
                  <a:pt x="121774" y="525450"/>
                </a:lnTo>
                <a:lnTo>
                  <a:pt x="67785" y="545466"/>
                </a:lnTo>
                <a:lnTo>
                  <a:pt x="10261" y="562265"/>
                </a:lnTo>
                <a:lnTo>
                  <a:pt x="0" y="564412"/>
                </a:lnTo>
              </a:path>
            </a:pathLst>
          </a:custGeom>
          <a:ln w="20941">
            <a:solidFill>
              <a:srgbClr val="D70A4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0936540" y="4964898"/>
            <a:ext cx="92710" cy="98425"/>
          </a:xfrm>
          <a:custGeom>
            <a:avLst/>
            <a:gdLst/>
            <a:ahLst/>
            <a:cxnLst/>
            <a:rect l="l" t="t" r="r" b="b"/>
            <a:pathLst>
              <a:path w="92709" h="98425">
                <a:moveTo>
                  <a:pt x="71752" y="0"/>
                </a:moveTo>
                <a:lnTo>
                  <a:pt x="0" y="66291"/>
                </a:lnTo>
                <a:lnTo>
                  <a:pt x="92258" y="98406"/>
                </a:lnTo>
              </a:path>
            </a:pathLst>
          </a:custGeom>
          <a:ln w="20941">
            <a:solidFill>
              <a:srgbClr val="D70A4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0936540" y="5014101"/>
            <a:ext cx="82550" cy="17145"/>
          </a:xfrm>
          <a:custGeom>
            <a:avLst/>
            <a:gdLst/>
            <a:ahLst/>
            <a:cxnLst/>
            <a:rect l="l" t="t" r="r" b="b"/>
            <a:pathLst>
              <a:path w="82550" h="17145">
                <a:moveTo>
                  <a:pt x="82005" y="0"/>
                </a:moveTo>
                <a:lnTo>
                  <a:pt x="0" y="17087"/>
                </a:lnTo>
              </a:path>
            </a:pathLst>
          </a:custGeom>
          <a:ln w="20941">
            <a:solidFill>
              <a:srgbClr val="D70A4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1578486" y="1023813"/>
            <a:ext cx="7778115" cy="9460865"/>
          </a:xfrm>
          <a:prstGeom prst="rect">
            <a:avLst/>
          </a:prstGeom>
        </p:spPr>
        <p:txBody>
          <a:bodyPr wrap="square" lIns="0" tIns="67945" rIns="0" bIns="0" rtlCol="0" vert="horz">
            <a:spAutoFit/>
          </a:bodyPr>
          <a:lstStyle/>
          <a:p>
            <a:pPr algn="ctr" marL="122555">
              <a:lnSpc>
                <a:spcPct val="100000"/>
              </a:lnSpc>
              <a:spcBef>
                <a:spcPts val="535"/>
              </a:spcBef>
            </a:pPr>
            <a:r>
              <a:rPr dirty="0" sz="2450" spc="15" b="1">
                <a:latin typeface="Avenir-Heavy"/>
                <a:cs typeface="Avenir-Heavy"/>
              </a:rPr>
              <a:t>Southern </a:t>
            </a:r>
            <a:r>
              <a:rPr dirty="0" sz="2450" spc="10" b="1">
                <a:latin typeface="Avenir-Heavy"/>
                <a:cs typeface="Avenir-Heavy"/>
              </a:rPr>
              <a:t>Cascadia 2018 </a:t>
            </a:r>
            <a:r>
              <a:rPr dirty="0" sz="2450" spc="15" b="1">
                <a:latin typeface="Avenir-Heavy"/>
                <a:cs typeface="Avenir-Heavy"/>
              </a:rPr>
              <a:t>&amp; </a:t>
            </a:r>
            <a:r>
              <a:rPr dirty="0" sz="2450" spc="10" b="1">
                <a:latin typeface="Avenir-Heavy"/>
                <a:cs typeface="Avenir-Heavy"/>
              </a:rPr>
              <a:t>2019 Field</a:t>
            </a:r>
            <a:r>
              <a:rPr dirty="0" sz="2450" spc="-40" b="1">
                <a:latin typeface="Avenir-Heavy"/>
                <a:cs typeface="Avenir-Heavy"/>
              </a:rPr>
              <a:t> </a:t>
            </a:r>
            <a:r>
              <a:rPr dirty="0" sz="2450" b="1">
                <a:latin typeface="Avenir-Heavy"/>
                <a:cs typeface="Avenir-Heavy"/>
              </a:rPr>
              <a:t>Work:</a:t>
            </a:r>
            <a:endParaRPr sz="2450">
              <a:latin typeface="Avenir-Heavy"/>
              <a:cs typeface="Avenir-Heavy"/>
            </a:endParaRPr>
          </a:p>
          <a:p>
            <a:pPr algn="ctr" marL="122555">
              <a:lnSpc>
                <a:spcPct val="100000"/>
              </a:lnSpc>
              <a:spcBef>
                <a:spcPts val="440"/>
              </a:spcBef>
            </a:pPr>
            <a:r>
              <a:rPr dirty="0" sz="2450" spc="20">
                <a:solidFill>
                  <a:srgbClr val="005493"/>
                </a:solidFill>
                <a:latin typeface="Hiragino Maru Gothic ProN"/>
                <a:cs typeface="Hiragino Maru Gothic ProN"/>
              </a:rPr>
              <a:t>﹅ </a:t>
            </a:r>
            <a:r>
              <a:rPr dirty="0" sz="2450" spc="10">
                <a:latin typeface="Avenir"/>
                <a:cs typeface="Avenir"/>
              </a:rPr>
              <a:t>&gt;2100 </a:t>
            </a:r>
            <a:r>
              <a:rPr dirty="0" sz="2450" spc="15">
                <a:latin typeface="Avenir"/>
                <a:cs typeface="Avenir"/>
              </a:rPr>
              <a:t>km </a:t>
            </a:r>
            <a:r>
              <a:rPr dirty="0" sz="2450" spc="10">
                <a:latin typeface="Avenir"/>
                <a:cs typeface="Avenir"/>
              </a:rPr>
              <a:t>of Chirp </a:t>
            </a:r>
            <a:r>
              <a:rPr dirty="0" sz="2450" spc="15">
                <a:latin typeface="Avenir"/>
                <a:cs typeface="Avenir"/>
              </a:rPr>
              <a:t>&amp; </a:t>
            </a:r>
            <a:r>
              <a:rPr dirty="0" sz="2450" spc="10">
                <a:latin typeface="Avenir"/>
                <a:cs typeface="Avenir"/>
              </a:rPr>
              <a:t>Sparker </a:t>
            </a:r>
            <a:r>
              <a:rPr dirty="0" sz="2450" spc="15">
                <a:latin typeface="Avenir"/>
                <a:cs typeface="Avenir"/>
              </a:rPr>
              <a:t>MCS</a:t>
            </a:r>
            <a:r>
              <a:rPr dirty="0" sz="2450" spc="-180">
                <a:latin typeface="Avenir"/>
                <a:cs typeface="Avenir"/>
              </a:rPr>
              <a:t> </a:t>
            </a:r>
            <a:r>
              <a:rPr dirty="0" sz="2450" spc="10">
                <a:latin typeface="Avenir"/>
                <a:cs typeface="Avenir"/>
              </a:rPr>
              <a:t>surveys</a:t>
            </a:r>
            <a:endParaRPr sz="2450">
              <a:latin typeface="Avenir"/>
              <a:cs typeface="Avenir"/>
            </a:endParaRPr>
          </a:p>
          <a:p>
            <a:pPr algn="ctr" marL="120650">
              <a:lnSpc>
                <a:spcPct val="100000"/>
              </a:lnSpc>
              <a:spcBef>
                <a:spcPts val="855"/>
              </a:spcBef>
            </a:pPr>
            <a:r>
              <a:rPr dirty="0" sz="2450" spc="20">
                <a:solidFill>
                  <a:srgbClr val="D70A4F"/>
                </a:solidFill>
                <a:latin typeface="PingFangSC-Medium"/>
                <a:cs typeface="PingFangSC-Medium"/>
              </a:rPr>
              <a:t>★ </a:t>
            </a:r>
            <a:r>
              <a:rPr dirty="0" sz="2450" spc="10">
                <a:latin typeface="Avenir"/>
                <a:cs typeface="Avenir"/>
              </a:rPr>
              <a:t>~40 Sediment </a:t>
            </a:r>
            <a:r>
              <a:rPr dirty="0" sz="2450">
                <a:latin typeface="Avenir"/>
                <a:cs typeface="Avenir"/>
              </a:rPr>
              <a:t>cores </a:t>
            </a:r>
            <a:r>
              <a:rPr dirty="0" sz="2450" spc="10">
                <a:latin typeface="Avenir"/>
                <a:cs typeface="Avenir"/>
              </a:rPr>
              <a:t>(3-7m</a:t>
            </a:r>
            <a:r>
              <a:rPr dirty="0" sz="2450" spc="-160">
                <a:latin typeface="Avenir"/>
                <a:cs typeface="Avenir"/>
              </a:rPr>
              <a:t> </a:t>
            </a:r>
            <a:r>
              <a:rPr dirty="0" sz="2450" spc="10">
                <a:latin typeface="Avenir"/>
                <a:cs typeface="Avenir"/>
              </a:rPr>
              <a:t>long)</a:t>
            </a:r>
            <a:endParaRPr sz="2450">
              <a:latin typeface="Avenir"/>
              <a:cs typeface="Avenir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300">
              <a:latin typeface="Avenir"/>
              <a:cs typeface="Avenir"/>
            </a:endParaRPr>
          </a:p>
          <a:p>
            <a:pPr marL="5289550" marR="676910" indent="-199390">
              <a:lnSpc>
                <a:spcPct val="115100"/>
              </a:lnSpc>
            </a:pPr>
            <a:r>
              <a:rPr dirty="0" sz="2150" spc="-5">
                <a:solidFill>
                  <a:srgbClr val="D70A4F"/>
                </a:solidFill>
                <a:latin typeface="Avenir"/>
                <a:cs typeface="Avenir"/>
              </a:rPr>
              <a:t>Sediment</a:t>
            </a:r>
            <a:r>
              <a:rPr dirty="0" sz="2150" spc="-85">
                <a:solidFill>
                  <a:srgbClr val="D70A4F"/>
                </a:solidFill>
                <a:latin typeface="Avenir"/>
                <a:cs typeface="Avenir"/>
              </a:rPr>
              <a:t> </a:t>
            </a:r>
            <a:r>
              <a:rPr dirty="0" sz="2150" spc="-5">
                <a:solidFill>
                  <a:srgbClr val="D70A4F"/>
                </a:solidFill>
                <a:latin typeface="Avenir"/>
                <a:cs typeface="Avenir"/>
              </a:rPr>
              <a:t>waves  in Chirp</a:t>
            </a:r>
            <a:r>
              <a:rPr dirty="0" sz="2150" spc="-40">
                <a:solidFill>
                  <a:srgbClr val="D70A4F"/>
                </a:solidFill>
                <a:latin typeface="Avenir"/>
                <a:cs typeface="Avenir"/>
              </a:rPr>
              <a:t> </a:t>
            </a:r>
            <a:r>
              <a:rPr dirty="0" sz="2150" spc="-5">
                <a:solidFill>
                  <a:srgbClr val="D70A4F"/>
                </a:solidFill>
                <a:latin typeface="Avenir"/>
                <a:cs typeface="Avenir"/>
              </a:rPr>
              <a:t>data</a:t>
            </a:r>
            <a:endParaRPr sz="2150">
              <a:latin typeface="Avenir"/>
              <a:cs typeface="Avenir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850">
              <a:latin typeface="Avenir"/>
              <a:cs typeface="Avenir"/>
            </a:endParaRPr>
          </a:p>
          <a:p>
            <a:pPr marL="169545" marR="4145915" indent="-146685">
              <a:lnSpc>
                <a:spcPct val="113500"/>
              </a:lnSpc>
            </a:pPr>
            <a:r>
              <a:rPr dirty="0" sz="2300" spc="5">
                <a:solidFill>
                  <a:srgbClr val="D70A4F"/>
                </a:solidFill>
                <a:latin typeface="Avenir"/>
                <a:cs typeface="Avenir"/>
              </a:rPr>
              <a:t>CT </a:t>
            </a:r>
            <a:r>
              <a:rPr dirty="0" sz="2300">
                <a:solidFill>
                  <a:srgbClr val="D70A4F"/>
                </a:solidFill>
                <a:latin typeface="Avenir"/>
                <a:cs typeface="Avenir"/>
              </a:rPr>
              <a:t>scan of a sediment</a:t>
            </a:r>
            <a:r>
              <a:rPr dirty="0" sz="2300" spc="-30">
                <a:solidFill>
                  <a:srgbClr val="D70A4F"/>
                </a:solidFill>
                <a:latin typeface="Avenir"/>
                <a:cs typeface="Avenir"/>
              </a:rPr>
              <a:t> </a:t>
            </a:r>
            <a:r>
              <a:rPr dirty="0" sz="2300" spc="-10">
                <a:solidFill>
                  <a:srgbClr val="D70A4F"/>
                </a:solidFill>
                <a:latin typeface="Avenir"/>
                <a:cs typeface="Avenir"/>
              </a:rPr>
              <a:t>core  </a:t>
            </a:r>
            <a:r>
              <a:rPr dirty="0" sz="2300">
                <a:solidFill>
                  <a:srgbClr val="D70A4F"/>
                </a:solidFill>
                <a:latin typeface="Avenir"/>
                <a:cs typeface="Avenir"/>
              </a:rPr>
              <a:t>with </a:t>
            </a:r>
            <a:r>
              <a:rPr dirty="0" sz="2300" spc="5">
                <a:solidFill>
                  <a:srgbClr val="D70A4F"/>
                </a:solidFill>
                <a:latin typeface="Avenir"/>
                <a:cs typeface="Avenir"/>
              </a:rPr>
              <a:t>woody </a:t>
            </a:r>
            <a:r>
              <a:rPr dirty="0" sz="2300">
                <a:solidFill>
                  <a:srgbClr val="D70A4F"/>
                </a:solidFill>
                <a:latin typeface="Avenir"/>
                <a:cs typeface="Avenir"/>
              </a:rPr>
              <a:t>debris</a:t>
            </a:r>
            <a:r>
              <a:rPr dirty="0" sz="2300" spc="-30">
                <a:solidFill>
                  <a:srgbClr val="D70A4F"/>
                </a:solidFill>
                <a:latin typeface="Avenir"/>
                <a:cs typeface="Avenir"/>
              </a:rPr>
              <a:t> </a:t>
            </a:r>
            <a:r>
              <a:rPr dirty="0" sz="2300">
                <a:solidFill>
                  <a:srgbClr val="D70A4F"/>
                </a:solidFill>
                <a:latin typeface="Avenir"/>
                <a:cs typeface="Avenir"/>
              </a:rPr>
              <a:t>layers</a:t>
            </a:r>
            <a:endParaRPr sz="2300">
              <a:latin typeface="Avenir"/>
              <a:cs typeface="Avenir"/>
            </a:endParaRPr>
          </a:p>
          <a:p>
            <a:pPr marL="253365" marR="5080" indent="-241300">
              <a:lnSpc>
                <a:spcPct val="113500"/>
              </a:lnSpc>
              <a:tabLst>
                <a:tab pos="3937635" algn="l"/>
                <a:tab pos="7764780" algn="l"/>
              </a:tabLst>
            </a:pPr>
            <a:r>
              <a:rPr dirty="0" sz="2300">
                <a:solidFill>
                  <a:srgbClr val="D70A4F"/>
                </a:solidFill>
                <a:latin typeface="Avenir"/>
                <a:cs typeface="Avenir"/>
              </a:rPr>
              <a:t>(hyperpyncal flows?)</a:t>
            </a:r>
            <a:r>
              <a:rPr dirty="0" sz="2300" spc="-5">
                <a:solidFill>
                  <a:srgbClr val="D70A4F"/>
                </a:solidFill>
                <a:latin typeface="Avenir"/>
                <a:cs typeface="Avenir"/>
              </a:rPr>
              <a:t> </a:t>
            </a:r>
            <a:r>
              <a:rPr dirty="0" sz="2300">
                <a:solidFill>
                  <a:srgbClr val="D70A4F"/>
                </a:solidFill>
                <a:latin typeface="Avenir"/>
                <a:cs typeface="Avenir"/>
              </a:rPr>
              <a:t>on the 	</a:t>
            </a:r>
            <a:r>
              <a:rPr dirty="0" u="sng" sz="2300">
                <a:solidFill>
                  <a:srgbClr val="D70A4F"/>
                </a:solidFill>
                <a:uFill>
                  <a:solidFill>
                    <a:srgbClr val="000000"/>
                  </a:solidFill>
                </a:uFill>
                <a:latin typeface="Avenir"/>
                <a:cs typeface="Avenir"/>
              </a:rPr>
              <a:t> </a:t>
            </a:r>
            <a:r>
              <a:rPr dirty="0" u="sng" sz="2300">
                <a:solidFill>
                  <a:srgbClr val="D70A4F"/>
                </a:solidFill>
                <a:uFill>
                  <a:solidFill>
                    <a:srgbClr val="000000"/>
                  </a:solidFill>
                </a:uFill>
                <a:latin typeface="Avenir"/>
                <a:cs typeface="Avenir"/>
              </a:rPr>
              <a:t>	</a:t>
            </a:r>
            <a:r>
              <a:rPr dirty="0" sz="2300">
                <a:solidFill>
                  <a:srgbClr val="D70A4F"/>
                </a:solidFill>
                <a:latin typeface="Avenir"/>
                <a:cs typeface="Avenir"/>
              </a:rPr>
              <a:t>                                             slope of the Eel</a:t>
            </a:r>
            <a:r>
              <a:rPr dirty="0" sz="2300" spc="-5">
                <a:solidFill>
                  <a:srgbClr val="D70A4F"/>
                </a:solidFill>
                <a:latin typeface="Avenir"/>
                <a:cs typeface="Avenir"/>
              </a:rPr>
              <a:t> </a:t>
            </a:r>
            <a:r>
              <a:rPr dirty="0" sz="2300">
                <a:solidFill>
                  <a:srgbClr val="D70A4F"/>
                </a:solidFill>
                <a:latin typeface="Avenir"/>
                <a:cs typeface="Avenir"/>
              </a:rPr>
              <a:t>Plateau</a:t>
            </a:r>
            <a:endParaRPr sz="2300">
              <a:latin typeface="Avenir"/>
              <a:cs typeface="Avenir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3150">
              <a:latin typeface="Avenir"/>
              <a:cs typeface="Avenir"/>
            </a:endParaRPr>
          </a:p>
          <a:p>
            <a:pPr algn="ctr" marR="67945">
              <a:lnSpc>
                <a:spcPct val="100000"/>
              </a:lnSpc>
            </a:pPr>
            <a:r>
              <a:rPr dirty="0" sz="2600" spc="5">
                <a:solidFill>
                  <a:srgbClr val="FFFFFF"/>
                </a:solidFill>
                <a:latin typeface="Avenir"/>
                <a:cs typeface="Avenir"/>
              </a:rPr>
              <a:t>Welcome </a:t>
            </a:r>
            <a:r>
              <a:rPr dirty="0" sz="2600" spc="20" b="1">
                <a:solidFill>
                  <a:srgbClr val="FFFFFF"/>
                </a:solidFill>
                <a:latin typeface="Avenir-Heavy"/>
                <a:cs typeface="Avenir-Heavy"/>
              </a:rPr>
              <a:t>Nora</a:t>
            </a:r>
            <a:r>
              <a:rPr dirty="0" sz="2600" spc="10" b="1">
                <a:solidFill>
                  <a:srgbClr val="FFFFFF"/>
                </a:solidFill>
                <a:latin typeface="Avenir-Heavy"/>
                <a:cs typeface="Avenir-Heavy"/>
              </a:rPr>
              <a:t> </a:t>
            </a:r>
            <a:r>
              <a:rPr dirty="0" sz="2600" spc="15" b="1">
                <a:solidFill>
                  <a:srgbClr val="FFFFFF"/>
                </a:solidFill>
                <a:latin typeface="Avenir-Heavy"/>
                <a:cs typeface="Avenir-Heavy"/>
              </a:rPr>
              <a:t>Nieminski,</a:t>
            </a:r>
            <a:endParaRPr sz="2600">
              <a:latin typeface="Avenir-Heavy"/>
              <a:cs typeface="Avenir-Heavy"/>
            </a:endParaRPr>
          </a:p>
          <a:p>
            <a:pPr algn="ctr" marR="71755">
              <a:lnSpc>
                <a:spcPct val="100000"/>
              </a:lnSpc>
              <a:spcBef>
                <a:spcPts val="509"/>
              </a:spcBef>
            </a:pPr>
            <a:r>
              <a:rPr dirty="0" sz="2600" spc="15" i="1">
                <a:solidFill>
                  <a:srgbClr val="FFFFFF"/>
                </a:solidFill>
                <a:latin typeface="Avenir-MediumOblique"/>
                <a:cs typeface="Avenir-MediumOblique"/>
              </a:rPr>
              <a:t>Cascadia Geohazards </a:t>
            </a:r>
            <a:r>
              <a:rPr dirty="0" sz="2600" spc="20" i="1">
                <a:solidFill>
                  <a:srgbClr val="FFFFFF"/>
                </a:solidFill>
                <a:latin typeface="Avenir-MediumOblique"/>
                <a:cs typeface="Avenir-MediumOblique"/>
              </a:rPr>
              <a:t>Mendenhall</a:t>
            </a:r>
            <a:r>
              <a:rPr dirty="0" sz="2600" spc="-10" i="1">
                <a:solidFill>
                  <a:srgbClr val="FFFFFF"/>
                </a:solidFill>
                <a:latin typeface="Avenir-MediumOblique"/>
                <a:cs typeface="Avenir-MediumOblique"/>
              </a:rPr>
              <a:t> </a:t>
            </a:r>
            <a:r>
              <a:rPr dirty="0" sz="2600" spc="15" i="1">
                <a:solidFill>
                  <a:srgbClr val="FFFFFF"/>
                </a:solidFill>
                <a:latin typeface="Avenir-MediumOblique"/>
                <a:cs typeface="Avenir-MediumOblique"/>
              </a:rPr>
              <a:t>Fellow</a:t>
            </a:r>
            <a:endParaRPr sz="2600">
              <a:latin typeface="Avenir-MediumOblique"/>
              <a:cs typeface="Avenir-MediumOblique"/>
            </a:endParaRPr>
          </a:p>
          <a:p>
            <a:pPr algn="ctr" marL="3175000" marR="368300" indent="5080">
              <a:lnSpc>
                <a:spcPct val="114999"/>
              </a:lnSpc>
              <a:spcBef>
                <a:spcPts val="2440"/>
              </a:spcBef>
            </a:pPr>
            <a:r>
              <a:rPr dirty="0" sz="2450" spc="10">
                <a:latin typeface="Avenir"/>
                <a:cs typeface="Avenir"/>
              </a:rPr>
              <a:t>With expertise </a:t>
            </a:r>
            <a:r>
              <a:rPr dirty="0" sz="2450" spc="5">
                <a:latin typeface="Avenir"/>
                <a:cs typeface="Avenir"/>
              </a:rPr>
              <a:t>in </a:t>
            </a:r>
            <a:r>
              <a:rPr dirty="0" sz="2450">
                <a:latin typeface="Avenir"/>
                <a:cs typeface="Avenir"/>
              </a:rPr>
              <a:t>source </a:t>
            </a:r>
            <a:r>
              <a:rPr dirty="0" sz="2450" spc="10">
                <a:latin typeface="Avenir"/>
                <a:cs typeface="Avenir"/>
              </a:rPr>
              <a:t>to  sink sedimentary geology  </a:t>
            </a:r>
            <a:r>
              <a:rPr dirty="0" sz="2450" spc="5">
                <a:latin typeface="Avenir"/>
                <a:cs typeface="Avenir"/>
              </a:rPr>
              <a:t>onshore </a:t>
            </a:r>
            <a:r>
              <a:rPr dirty="0" sz="2450" spc="10">
                <a:latin typeface="Avenir"/>
                <a:cs typeface="Avenir"/>
              </a:rPr>
              <a:t>and </a:t>
            </a:r>
            <a:r>
              <a:rPr dirty="0" sz="2450">
                <a:latin typeface="Avenir"/>
                <a:cs typeface="Avenir"/>
              </a:rPr>
              <a:t>offshore, </a:t>
            </a:r>
            <a:r>
              <a:rPr dirty="0" sz="2450" spc="10">
                <a:latin typeface="Avenir"/>
                <a:cs typeface="Avenir"/>
              </a:rPr>
              <a:t>Nora  </a:t>
            </a:r>
            <a:r>
              <a:rPr dirty="0" sz="2450" spc="5">
                <a:latin typeface="Avenir"/>
                <a:cs typeface="Avenir"/>
              </a:rPr>
              <a:t>will </a:t>
            </a:r>
            <a:r>
              <a:rPr dirty="0" sz="2450" spc="10">
                <a:latin typeface="Avenir"/>
                <a:cs typeface="Avenir"/>
              </a:rPr>
              <a:t>be applying her </a:t>
            </a:r>
            <a:r>
              <a:rPr dirty="0" sz="2450" spc="5">
                <a:latin typeface="Avenir"/>
                <a:cs typeface="Avenir"/>
              </a:rPr>
              <a:t>skills </a:t>
            </a:r>
            <a:r>
              <a:rPr dirty="0" sz="2450" spc="10">
                <a:latin typeface="Avenir"/>
                <a:cs typeface="Avenir"/>
              </a:rPr>
              <a:t>to  </a:t>
            </a:r>
            <a:r>
              <a:rPr dirty="0" sz="2450" spc="5">
                <a:latin typeface="Avenir"/>
                <a:cs typeface="Avenir"/>
              </a:rPr>
              <a:t>provide </a:t>
            </a:r>
            <a:r>
              <a:rPr dirty="0" sz="2450" spc="10">
                <a:latin typeface="Avenir"/>
                <a:cs typeface="Avenir"/>
              </a:rPr>
              <a:t>context for  </a:t>
            </a:r>
            <a:r>
              <a:rPr dirty="0" sz="2450" spc="5">
                <a:latin typeface="Avenir"/>
                <a:cs typeface="Avenir"/>
              </a:rPr>
              <a:t>interpreting </a:t>
            </a:r>
            <a:r>
              <a:rPr dirty="0" sz="2450" spc="-5">
                <a:latin typeface="Avenir"/>
                <a:cs typeface="Avenir"/>
              </a:rPr>
              <a:t>offshore  </a:t>
            </a:r>
            <a:r>
              <a:rPr dirty="0" sz="2450" spc="10">
                <a:latin typeface="Avenir"/>
                <a:cs typeface="Avenir"/>
              </a:rPr>
              <a:t>earthquake </a:t>
            </a:r>
            <a:r>
              <a:rPr dirty="0" sz="2450">
                <a:latin typeface="Avenir"/>
                <a:cs typeface="Avenir"/>
              </a:rPr>
              <a:t>recurrence</a:t>
            </a:r>
            <a:r>
              <a:rPr dirty="0" sz="2450" spc="-50">
                <a:latin typeface="Avenir"/>
                <a:cs typeface="Avenir"/>
              </a:rPr>
              <a:t> </a:t>
            </a:r>
            <a:r>
              <a:rPr dirty="0" sz="2450" spc="-5">
                <a:latin typeface="Avenir"/>
                <a:cs typeface="Avenir"/>
              </a:rPr>
              <a:t>record</a:t>
            </a:r>
            <a:endParaRPr sz="2450">
              <a:latin typeface="Avenir"/>
              <a:cs typeface="Avenir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5952737" y="3169980"/>
            <a:ext cx="626745" cy="209550"/>
          </a:xfrm>
          <a:custGeom>
            <a:avLst/>
            <a:gdLst/>
            <a:ahLst/>
            <a:cxnLst/>
            <a:rect l="l" t="t" r="r" b="b"/>
            <a:pathLst>
              <a:path w="626744" h="209550">
                <a:moveTo>
                  <a:pt x="626619" y="0"/>
                </a:moveTo>
                <a:lnTo>
                  <a:pt x="544414" y="6545"/>
                </a:lnTo>
                <a:lnTo>
                  <a:pt x="472045" y="14586"/>
                </a:lnTo>
                <a:lnTo>
                  <a:pt x="410795" y="23930"/>
                </a:lnTo>
                <a:lnTo>
                  <a:pt x="361950" y="34390"/>
                </a:lnTo>
                <a:lnTo>
                  <a:pt x="306614" y="57891"/>
                </a:lnTo>
                <a:lnTo>
                  <a:pt x="302692" y="70552"/>
                </a:lnTo>
                <a:lnTo>
                  <a:pt x="319960" y="87721"/>
                </a:lnTo>
                <a:lnTo>
                  <a:pt x="348399" y="105211"/>
                </a:lnTo>
                <a:lnTo>
                  <a:pt x="371263" y="122843"/>
                </a:lnTo>
                <a:lnTo>
                  <a:pt x="317998" y="165678"/>
                </a:lnTo>
                <a:lnTo>
                  <a:pt x="272498" y="176666"/>
                </a:lnTo>
                <a:lnTo>
                  <a:pt x="217111" y="186505"/>
                </a:lnTo>
                <a:lnTo>
                  <a:pt x="153721" y="195150"/>
                </a:lnTo>
                <a:lnTo>
                  <a:pt x="84210" y="202555"/>
                </a:lnTo>
                <a:lnTo>
                  <a:pt x="10460" y="208674"/>
                </a:lnTo>
                <a:lnTo>
                  <a:pt x="0" y="209302"/>
                </a:lnTo>
              </a:path>
            </a:pathLst>
          </a:custGeom>
          <a:ln w="20941">
            <a:solidFill>
              <a:srgbClr val="D70A4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5879570" y="3328487"/>
            <a:ext cx="86995" cy="100965"/>
          </a:xfrm>
          <a:custGeom>
            <a:avLst/>
            <a:gdLst/>
            <a:ahLst/>
            <a:cxnLst/>
            <a:rect l="l" t="t" r="r" b="b"/>
            <a:pathLst>
              <a:path w="86994" h="100964">
                <a:moveTo>
                  <a:pt x="80582" y="0"/>
                </a:moveTo>
                <a:lnTo>
                  <a:pt x="0" y="55222"/>
                </a:lnTo>
                <a:lnTo>
                  <a:pt x="86646" y="100337"/>
                </a:lnTo>
              </a:path>
            </a:pathLst>
          </a:custGeom>
          <a:ln w="20941">
            <a:solidFill>
              <a:srgbClr val="D70A4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5879570" y="3378655"/>
            <a:ext cx="83820" cy="5080"/>
          </a:xfrm>
          <a:custGeom>
            <a:avLst/>
            <a:gdLst/>
            <a:ahLst/>
            <a:cxnLst/>
            <a:rect l="l" t="t" r="r" b="b"/>
            <a:pathLst>
              <a:path w="83819" h="5079">
                <a:moveTo>
                  <a:pt x="83614" y="0"/>
                </a:moveTo>
                <a:lnTo>
                  <a:pt x="0" y="5053"/>
                </a:lnTo>
              </a:path>
            </a:pathLst>
          </a:custGeom>
          <a:ln w="20941">
            <a:solidFill>
              <a:srgbClr val="D70A4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1945238" y="2585439"/>
            <a:ext cx="0" cy="1583690"/>
          </a:xfrm>
          <a:custGeom>
            <a:avLst/>
            <a:gdLst/>
            <a:ahLst/>
            <a:cxnLst/>
            <a:rect l="l" t="t" r="r" b="b"/>
            <a:pathLst>
              <a:path w="0" h="1583689">
                <a:moveTo>
                  <a:pt x="0" y="1583470"/>
                </a:moveTo>
                <a:lnTo>
                  <a:pt x="0" y="0"/>
                </a:lnTo>
              </a:path>
            </a:pathLst>
          </a:custGeom>
          <a:ln w="1047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9337766" y="4854233"/>
            <a:ext cx="0" cy="504190"/>
          </a:xfrm>
          <a:custGeom>
            <a:avLst/>
            <a:gdLst/>
            <a:ahLst/>
            <a:cxnLst/>
            <a:rect l="l" t="t" r="r" b="b"/>
            <a:pathLst>
              <a:path w="0" h="504189">
                <a:moveTo>
                  <a:pt x="0" y="503785"/>
                </a:moveTo>
                <a:lnTo>
                  <a:pt x="0" y="0"/>
                </a:lnTo>
              </a:path>
            </a:pathLst>
          </a:custGeom>
          <a:ln w="1047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PNW_EQ_workshop_2019_jchill</dc:title>
  <dcterms:created xsi:type="dcterms:W3CDTF">2019-11-01T18:13:10Z</dcterms:created>
  <dcterms:modified xsi:type="dcterms:W3CDTF">2019-11-01T18:13:10Z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2019-10-29T00:00:00Z</vt:filetime>
  </property>
  <property fmtid="{D5CDD505-2E9C-101B-9397-08002B2CF9AE}" pid="3" name="Creator">
    <vt:lpwstr>Keynote</vt:lpwstr>
  </property>
  <property fmtid="{D5CDD505-2E9C-101B-9397-08002B2CF9AE}" pid="4" name="LastSaved">
    <vt:filetime>2019-11-01T00:00:00Z</vt:filetime>
  </property>
</Properties>
</file>